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m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7" r:id="rId4"/>
    <p:sldId id="260" r:id="rId5"/>
    <p:sldId id="258" r:id="rId6"/>
    <p:sldId id="262" r:id="rId7"/>
    <p:sldId id="264" r:id="rId8"/>
    <p:sldId id="261" r:id="rId9"/>
    <p:sldId id="263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49" autoAdjust="0"/>
    <p:restoredTop sz="92236" autoAdjust="0"/>
  </p:normalViewPr>
  <p:slideViewPr>
    <p:cSldViewPr snapToGrid="0" snapToObjects="1">
      <p:cViewPr varScale="1">
        <p:scale>
          <a:sx n="89" d="100"/>
          <a:sy n="89" d="100"/>
        </p:scale>
        <p:origin x="-14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F3E35-8A3D-A243-8743-5065EAD6D42F}" type="datetimeFigureOut">
              <a:rPr lang="en-US" smtClean="0"/>
              <a:t>2/4/15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77E2C-749F-2642-A66D-DA495CF39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065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77E2C-749F-2642-A66D-DA495CF3981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98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77E2C-749F-2642-A66D-DA495CF3981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436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77E2C-749F-2642-A66D-DA495CF3981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610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77E2C-749F-2642-A66D-DA495CF3981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281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77E2C-749F-2642-A66D-DA495CF3981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99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77E2C-749F-2642-A66D-DA495CF3981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963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77E2C-749F-2642-A66D-DA495CF3981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436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2/4/15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2/4/15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2/4/15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2/4/15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2/4/15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2/4/15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2/4/15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2/4/15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2/4/15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2/4/15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2/4/15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2/4/15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1998" y="6351175"/>
            <a:ext cx="2084832" cy="365760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3282" y="6564183"/>
            <a:ext cx="6641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HMR 2015</a:t>
            </a:r>
            <a:endParaRPr lang="en-US" sz="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2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733" y="609601"/>
            <a:ext cx="8057147" cy="4267200"/>
          </a:xfrm>
        </p:spPr>
        <p:txBody>
          <a:bodyPr/>
          <a:lstStyle/>
          <a:p>
            <a:r>
              <a:rPr lang="en-US" sz="6600" dirty="0" smtClean="0"/>
              <a:t>Improving the Learning </a:t>
            </a:r>
            <a:r>
              <a:rPr lang="en-US" sz="6600" dirty="0"/>
              <a:t>E</a:t>
            </a:r>
            <a:r>
              <a:rPr lang="en-US" sz="6600" dirty="0" smtClean="0"/>
              <a:t>xperience via the </a:t>
            </a:r>
            <a:br>
              <a:rPr lang="en-US" sz="6600" dirty="0" smtClean="0"/>
            </a:br>
            <a:r>
              <a:rPr lang="en-US" sz="6600" dirty="0" smtClean="0"/>
              <a:t>Process Standards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2906" y="4953000"/>
            <a:ext cx="6400800" cy="1219200"/>
          </a:xfrm>
        </p:spPr>
        <p:txBody>
          <a:bodyPr>
            <a:normAutofit fontScale="70000" lnSpcReduction="20000"/>
          </a:bodyPr>
          <a:lstStyle/>
          <a:p>
            <a:r>
              <a:rPr lang="en-US" sz="4000" b="1" dirty="0" smtClean="0"/>
              <a:t>An Engineering Perspective</a:t>
            </a:r>
          </a:p>
          <a:p>
            <a:r>
              <a:rPr lang="en-US" dirty="0" smtClean="0"/>
              <a:t>Hector Reyes, PE</a:t>
            </a:r>
          </a:p>
          <a:p>
            <a:r>
              <a:rPr lang="en-US" dirty="0" smtClean="0"/>
              <a:t>Chief Engineer</a:t>
            </a:r>
          </a:p>
          <a:p>
            <a:r>
              <a:rPr lang="en-US" dirty="0" smtClean="0"/>
              <a:t>Raytheon Missile Systems- Texas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81718" y="6247977"/>
            <a:ext cx="47631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Research in Mathematics Education 4th </a:t>
            </a:r>
            <a:r>
              <a:rPr lang="en-US" sz="1000" dirty="0"/>
              <a:t>Annual </a:t>
            </a:r>
            <a:r>
              <a:rPr lang="en-US" sz="1000" dirty="0" smtClean="0"/>
              <a:t>Research-to-Practice Conference</a:t>
            </a:r>
          </a:p>
          <a:p>
            <a:pPr algn="ctr"/>
            <a:r>
              <a:rPr lang="en-US" sz="1000" dirty="0" smtClean="0"/>
              <a:t>Southern Methodist University, Dallas, TX</a:t>
            </a:r>
          </a:p>
          <a:p>
            <a:pPr algn="ctr"/>
            <a:r>
              <a:rPr lang="en-US" sz="1000" dirty="0" smtClean="0"/>
              <a:t>27 February 2015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4869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Know That </a:t>
            </a:r>
            <a:r>
              <a:rPr lang="en-US" dirty="0"/>
              <a:t>O</a:t>
            </a:r>
            <a:r>
              <a:rPr lang="en-US" dirty="0" smtClean="0"/>
              <a:t>ld </a:t>
            </a:r>
            <a:r>
              <a:rPr lang="en-US" dirty="0"/>
              <a:t>M</a:t>
            </a:r>
            <a:r>
              <a:rPr lang="en-US" dirty="0" smtClean="0"/>
              <a:t>ath Problem…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aps_public release_01_07-07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0624" y="2718391"/>
            <a:ext cx="5285522" cy="3523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8756" y="1895314"/>
            <a:ext cx="1729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Don</a:t>
            </a:r>
            <a:r>
              <a:rPr lang="fr-FR" sz="2400" dirty="0" smtClean="0"/>
              <a:t>’</a:t>
            </a:r>
            <a:r>
              <a:rPr lang="en-US" sz="2400" dirty="0" smtClean="0"/>
              <a:t>t Blink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971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Things First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99164" y="2211138"/>
            <a:ext cx="7641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Thank you for what you do !!!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126" y="3387182"/>
            <a:ext cx="4543587" cy="279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3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Know That </a:t>
            </a:r>
            <a:r>
              <a:rPr lang="en-US" dirty="0"/>
              <a:t>O</a:t>
            </a:r>
            <a:r>
              <a:rPr lang="en-US" dirty="0" smtClean="0"/>
              <a:t>ld </a:t>
            </a:r>
            <a:r>
              <a:rPr lang="en-US" dirty="0"/>
              <a:t>M</a:t>
            </a:r>
            <a:r>
              <a:rPr lang="en-US" dirty="0" smtClean="0"/>
              <a:t>ath Problem….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As students, we learned about the “</a:t>
            </a:r>
            <a:r>
              <a:rPr lang="en-US" sz="2000" dirty="0" smtClean="0"/>
              <a:t>Two </a:t>
            </a:r>
            <a:r>
              <a:rPr lang="en-US" sz="2000" dirty="0"/>
              <a:t>trains </a:t>
            </a:r>
            <a:r>
              <a:rPr lang="en-US" sz="2000" dirty="0" smtClean="0"/>
              <a:t>that left</a:t>
            </a:r>
            <a:r>
              <a:rPr lang="en-US" sz="2000" dirty="0" smtClean="0"/>
              <a:t> </a:t>
            </a:r>
            <a:r>
              <a:rPr lang="en-US" sz="2000" dirty="0"/>
              <a:t>different cities heading toward each other at different </a:t>
            </a:r>
            <a:r>
              <a:rPr lang="en-US" sz="2000" dirty="0" smtClean="0"/>
              <a:t>speeds”</a:t>
            </a:r>
            <a:r>
              <a:rPr lang="en-US" sz="2000" dirty="0" smtClean="0"/>
              <a:t> then </a:t>
            </a:r>
            <a:r>
              <a:rPr lang="en-US" sz="2000" dirty="0" smtClean="0"/>
              <a:t>calculated when </a:t>
            </a:r>
            <a:r>
              <a:rPr lang="en-US" sz="2000" dirty="0"/>
              <a:t>and where </a:t>
            </a:r>
            <a:r>
              <a:rPr lang="en-US" sz="2000" dirty="0" smtClean="0"/>
              <a:t>they would meet?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As Engineers, we </a:t>
            </a:r>
            <a:r>
              <a:rPr lang="en-US" sz="2000" dirty="0" smtClean="0"/>
              <a:t>took that </a:t>
            </a:r>
            <a:r>
              <a:rPr lang="en-US" sz="2000" dirty="0" smtClean="0"/>
              <a:t>lesson to </a:t>
            </a:r>
            <a:r>
              <a:rPr lang="en-US" sz="2000" dirty="0" smtClean="0"/>
              <a:t>the next </a:t>
            </a:r>
            <a:r>
              <a:rPr lang="en-US" sz="2000" dirty="0" smtClean="0"/>
              <a:t>level to </a:t>
            </a:r>
            <a:r>
              <a:rPr lang="en-US" sz="2000" dirty="0" smtClean="0"/>
              <a:t>solve a real world </a:t>
            </a:r>
            <a:r>
              <a:rPr lang="en-US" sz="2000" b="1" dirty="0" smtClean="0"/>
              <a:t>high stakes </a:t>
            </a:r>
            <a:r>
              <a:rPr lang="en-US" sz="2000" dirty="0" smtClean="0"/>
              <a:t>problem</a:t>
            </a:r>
            <a:r>
              <a:rPr lang="en-US" sz="2000" dirty="0" smtClean="0"/>
              <a:t>.</a:t>
            </a:r>
          </a:p>
          <a:p>
            <a:pPr lvl="1"/>
            <a:r>
              <a:rPr lang="en-US" sz="1400" b="1" dirty="0" smtClean="0"/>
              <a:t>Protect our troops by </a:t>
            </a:r>
            <a:r>
              <a:rPr lang="en-US" sz="1400" b="1" dirty="0" smtClean="0"/>
              <a:t>detecting/destroying threats (Rocke</a:t>
            </a:r>
            <a:r>
              <a:rPr lang="en-US" sz="1400" b="1" dirty="0" smtClean="0"/>
              <a:t>t Propelled Grenades)</a:t>
            </a:r>
            <a:endParaRPr lang="en-US" sz="1400" b="1" dirty="0"/>
          </a:p>
          <a:p>
            <a:pPr lvl="2"/>
            <a:r>
              <a:rPr lang="en-US" sz="1400" dirty="0" smtClean="0"/>
              <a:t>Calculate location of threat </a:t>
            </a:r>
            <a:r>
              <a:rPr lang="en-US" sz="1400" dirty="0" smtClean="0"/>
              <a:t>vs. </a:t>
            </a:r>
            <a:r>
              <a:rPr lang="en-US" sz="1400" dirty="0" smtClean="0"/>
              <a:t>time</a:t>
            </a:r>
          </a:p>
          <a:p>
            <a:pPr lvl="2"/>
            <a:r>
              <a:rPr lang="en-US" sz="1400" dirty="0" smtClean="0"/>
              <a:t>Launch </a:t>
            </a:r>
            <a:r>
              <a:rPr lang="en-US" sz="1400" dirty="0" smtClean="0"/>
              <a:t>countermunition</a:t>
            </a:r>
            <a:r>
              <a:rPr lang="en-US" sz="1400" dirty="0" smtClean="0"/>
              <a:t> </a:t>
            </a:r>
            <a:r>
              <a:rPr lang="en-US" sz="1400" dirty="0" smtClean="0"/>
              <a:t>to </a:t>
            </a:r>
            <a:r>
              <a:rPr lang="en-US" sz="1400" dirty="0" smtClean="0"/>
              <a:t>intercept threat at a </a:t>
            </a:r>
            <a:r>
              <a:rPr lang="en-US" sz="1400" dirty="0" smtClean="0"/>
              <a:t>safe distance</a:t>
            </a:r>
            <a:endParaRPr lang="en-US" sz="1400" dirty="0"/>
          </a:p>
          <a:p>
            <a:pPr lvl="2"/>
            <a:r>
              <a:rPr lang="en-US" sz="1400" dirty="0" smtClean="0"/>
              <a:t>Do it all in the blink of an </a:t>
            </a:r>
            <a:r>
              <a:rPr lang="en-US" sz="1400" dirty="0" smtClean="0"/>
              <a:t>eye</a:t>
            </a:r>
          </a:p>
          <a:p>
            <a:pPr lvl="1"/>
            <a:r>
              <a:rPr lang="en-US" sz="1400" dirty="0" smtClean="0"/>
              <a:t>Keys to developing a solution are</a:t>
            </a:r>
            <a:endParaRPr lang="en-US" sz="1400" dirty="0"/>
          </a:p>
          <a:p>
            <a:pPr lvl="2"/>
            <a:r>
              <a:rPr lang="en-US" sz="1400" b="1" dirty="0" smtClean="0"/>
              <a:t>Logical approach (analysis, plan)</a:t>
            </a:r>
          </a:p>
          <a:p>
            <a:pPr lvl="2"/>
            <a:r>
              <a:rPr lang="en-US" sz="1400" dirty="0" smtClean="0"/>
              <a:t>Multi-discipline team </a:t>
            </a:r>
            <a:br>
              <a:rPr lang="en-US" sz="1400" dirty="0" smtClean="0"/>
            </a:br>
            <a:r>
              <a:rPr lang="en-US" sz="1400" dirty="0" smtClean="0"/>
              <a:t>(</a:t>
            </a:r>
            <a:r>
              <a:rPr lang="en-US" sz="1400" b="1" dirty="0"/>
              <a:t>collaboration, communication</a:t>
            </a:r>
            <a:r>
              <a:rPr lang="en-US" sz="1400" dirty="0" smtClean="0"/>
              <a:t>)</a:t>
            </a:r>
          </a:p>
          <a:p>
            <a:pPr lvl="2"/>
            <a:r>
              <a:rPr lang="en-US" sz="1400" dirty="0" smtClean="0"/>
              <a:t>Continually </a:t>
            </a:r>
            <a:r>
              <a:rPr lang="en-US" sz="1400" b="1" dirty="0" smtClean="0"/>
              <a:t>evaluating </a:t>
            </a:r>
            <a:r>
              <a:rPr lang="en-US" sz="1400" dirty="0" smtClean="0"/>
              <a:t>and </a:t>
            </a:r>
            <a:br>
              <a:rPr lang="en-US" sz="1400" dirty="0" smtClean="0"/>
            </a:br>
            <a:r>
              <a:rPr lang="en-US" sz="1400" b="1" dirty="0" smtClean="0"/>
              <a:t>justifying </a:t>
            </a:r>
            <a:r>
              <a:rPr lang="en-US" sz="1400" b="1" dirty="0"/>
              <a:t>the solution </a:t>
            </a:r>
            <a:r>
              <a:rPr lang="en-US" sz="1400" dirty="0"/>
              <a:t>to stakeholders.</a:t>
            </a:r>
            <a:endParaRPr lang="en-US" sz="1400" dirty="0" smtClean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701738" y="3757046"/>
            <a:ext cx="5219700" cy="2166940"/>
            <a:chOff x="792" y="2770"/>
            <a:chExt cx="3288" cy="1365"/>
          </a:xfrm>
        </p:grpSpPr>
        <p:pic>
          <p:nvPicPr>
            <p:cNvPr id="6" name="Picture 5" descr="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7555" b="27753"/>
            <a:stretch>
              <a:fillRect/>
            </a:stretch>
          </p:blipFill>
          <p:spPr bwMode="auto">
            <a:xfrm>
              <a:off x="792" y="3059"/>
              <a:ext cx="1890" cy="1076"/>
            </a:xfrm>
            <a:prstGeom prst="rect">
              <a:avLst/>
            </a:prstGeom>
            <a:noFill/>
          </p:spPr>
        </p:pic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V="1">
              <a:off x="1950" y="2770"/>
              <a:ext cx="5" cy="1114"/>
            </a:xfrm>
            <a:prstGeom prst="line">
              <a:avLst/>
            </a:prstGeom>
            <a:noFill/>
            <a:ln w="19050">
              <a:solidFill>
                <a:srgbClr val="00CCFF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1957" y="2778"/>
              <a:ext cx="1939" cy="1049"/>
            </a:xfrm>
            <a:prstGeom prst="line">
              <a:avLst/>
            </a:prstGeom>
            <a:noFill/>
            <a:ln w="19050">
              <a:solidFill>
                <a:srgbClr val="00CCFF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9" name="Picture 8" descr="srcm_iso_view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" y="3774"/>
              <a:ext cx="228" cy="176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340276" y="6224386"/>
            <a:ext cx="8510074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Engineering Process and Process Standards are both Keys to Problem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olving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73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742728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</a:t>
            </a:r>
            <a:r>
              <a:rPr lang="en-US" dirty="0" smtClean="0"/>
              <a:t>orkers </a:t>
            </a:r>
            <a:r>
              <a:rPr lang="en-US" dirty="0"/>
              <a:t>with STEM skills </a:t>
            </a:r>
            <a:r>
              <a:rPr lang="en-US" dirty="0" smtClean="0"/>
              <a:t>much needed in </a:t>
            </a:r>
            <a:r>
              <a:rPr lang="en-US" dirty="0"/>
              <a:t>today’s </a:t>
            </a:r>
            <a:r>
              <a:rPr lang="en-US" b="1" dirty="0"/>
              <a:t>global economy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Technological </a:t>
            </a:r>
            <a:r>
              <a:rPr lang="en-US" dirty="0"/>
              <a:t>innovation improves the competitive position of </a:t>
            </a:r>
            <a:r>
              <a:rPr lang="en-US" b="1" dirty="0"/>
              <a:t>U.S. </a:t>
            </a:r>
            <a:r>
              <a:rPr lang="en-US" b="1" dirty="0" smtClean="0"/>
              <a:t>industries</a:t>
            </a:r>
            <a:r>
              <a:rPr lang="en-US" b="1" dirty="0"/>
              <a:t> </a:t>
            </a:r>
            <a:r>
              <a:rPr lang="en-US" b="1" dirty="0" smtClean="0"/>
              <a:t>(drives </a:t>
            </a:r>
            <a:r>
              <a:rPr lang="en-US" b="1" dirty="0"/>
              <a:t>export growth, </a:t>
            </a:r>
            <a:r>
              <a:rPr lang="en-US" b="1" dirty="0" smtClean="0"/>
              <a:t>supports </a:t>
            </a:r>
            <a:r>
              <a:rPr lang="en-US" b="1" dirty="0"/>
              <a:t>high-quality </a:t>
            </a:r>
            <a:r>
              <a:rPr lang="en-US" b="1" dirty="0" smtClean="0"/>
              <a:t>jobs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Demand </a:t>
            </a:r>
            <a:r>
              <a:rPr lang="en-US" dirty="0"/>
              <a:t>for STEM-capable workers has increased even in traditionally non-STEM fields due to the diffusion of </a:t>
            </a:r>
            <a:r>
              <a:rPr lang="en-US" dirty="0" smtClean="0"/>
              <a:t>technology- </a:t>
            </a:r>
            <a:r>
              <a:rPr lang="en-US" b="1" dirty="0" smtClean="0"/>
              <a:t>1,000,000 more by end 2020 (Bureau of Labor Statistics)</a:t>
            </a:r>
          </a:p>
          <a:p>
            <a:endParaRPr lang="en-US" dirty="0" smtClean="0"/>
          </a:p>
          <a:p>
            <a:r>
              <a:rPr lang="en-US" b="1" dirty="0" smtClean="0"/>
              <a:t>Technological </a:t>
            </a:r>
            <a:r>
              <a:rPr lang="en-US" b="1" dirty="0"/>
              <a:t>progress can improve </a:t>
            </a:r>
            <a:r>
              <a:rPr lang="en-US" b="1" dirty="0" smtClean="0"/>
              <a:t>all workers</a:t>
            </a:r>
            <a:r>
              <a:rPr lang="en-US" b="1" dirty="0"/>
              <a:t>’ quality of life </a:t>
            </a:r>
            <a:r>
              <a:rPr lang="en-US" dirty="0"/>
              <a:t>by improving working conditions and increasing </a:t>
            </a:r>
            <a:r>
              <a:rPr lang="en-US" dirty="0" smtClean="0"/>
              <a:t>wages- but only if they have STEM skills </a:t>
            </a:r>
          </a:p>
          <a:p>
            <a:endParaRPr lang="en-US" dirty="0" smtClean="0"/>
          </a:p>
          <a:p>
            <a:r>
              <a:rPr lang="en-US" dirty="0" smtClean="0"/>
              <a:t>Improving </a:t>
            </a:r>
            <a:r>
              <a:rPr lang="en-US" dirty="0"/>
              <a:t>access to quality STEM education will strengthen the caliber of the U.S. workforce, </a:t>
            </a:r>
            <a:r>
              <a:rPr lang="en-US" b="1" dirty="0"/>
              <a:t>drive economic growth, and keep the U.S. competitive.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66981" y="6252489"/>
            <a:ext cx="87615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Source: U S </a:t>
            </a:r>
            <a:r>
              <a:rPr lang="en-US" sz="1000" dirty="0" smtClean="0"/>
              <a:t>Dept. </a:t>
            </a:r>
            <a:r>
              <a:rPr lang="en-US" sz="1000" dirty="0" smtClean="0"/>
              <a:t>of Education, National Center for Education Statistics, STEM </a:t>
            </a:r>
            <a:r>
              <a:rPr lang="en-US" sz="1000" dirty="0"/>
              <a:t>Attrition: College Students’ Paths Into and Out of STEM Fields </a:t>
            </a:r>
            <a:r>
              <a:rPr lang="en-US" sz="1000" dirty="0" smtClean="0"/>
              <a:t>2014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90799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Challenges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M</a:t>
            </a:r>
            <a:r>
              <a:rPr lang="en-US" sz="1600" dirty="0" smtClean="0"/>
              <a:t>ath</a:t>
            </a:r>
            <a:r>
              <a:rPr lang="en-US" sz="1600" dirty="0" smtClean="0"/>
              <a:t>/science scores of U.S. students </a:t>
            </a:r>
            <a:r>
              <a:rPr lang="en-US" sz="1600" dirty="0"/>
              <a:t>lags behind </a:t>
            </a:r>
            <a:r>
              <a:rPr lang="en-US" sz="1600" dirty="0" smtClean="0"/>
              <a:t>other </a:t>
            </a:r>
            <a:r>
              <a:rPr lang="en-US" sz="1600" dirty="0"/>
              <a:t>nations (Fleischman et al. 2010; Gonzales et al. 2008; </a:t>
            </a:r>
            <a:r>
              <a:rPr lang="en-US" sz="1600" dirty="0"/>
              <a:t>Provasnik</a:t>
            </a:r>
            <a:r>
              <a:rPr lang="en-US" sz="1600" dirty="0"/>
              <a:t> et al. 2012);</a:t>
            </a:r>
          </a:p>
          <a:p>
            <a:r>
              <a:rPr lang="en-US" sz="1600" dirty="0" smtClean="0"/>
              <a:t>The U.S. </a:t>
            </a:r>
            <a:r>
              <a:rPr lang="en-US" sz="1600" dirty="0" smtClean="0"/>
              <a:t>has </a:t>
            </a:r>
            <a:r>
              <a:rPr lang="en-US" sz="1600" dirty="0"/>
              <a:t>one of the lowest ratios of </a:t>
            </a:r>
            <a:r>
              <a:rPr lang="en-US" sz="1600" dirty="0" smtClean="0"/>
              <a:t>STEM/non</a:t>
            </a:r>
            <a:r>
              <a:rPr lang="en-US" sz="1600" dirty="0"/>
              <a:t>-STEM bachelor’s degrees in the world (National Science Board 2012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1600" dirty="0" smtClean="0"/>
              <a:t>U.S</a:t>
            </a:r>
            <a:r>
              <a:rPr lang="en-US" sz="1600" dirty="0"/>
              <a:t>. students, who have great potential to become future science and technology innovators, are eschewing careers in STEM fields (</a:t>
            </a:r>
            <a:r>
              <a:rPr lang="en-US" sz="1600" dirty="0"/>
              <a:t>Bettinger</a:t>
            </a:r>
            <a:r>
              <a:rPr lang="en-US" sz="1600" dirty="0"/>
              <a:t> 2010; Lowell et al. 2009; </a:t>
            </a:r>
            <a:r>
              <a:rPr lang="en-US" sz="1600" dirty="0"/>
              <a:t>Zumeta</a:t>
            </a:r>
            <a:r>
              <a:rPr lang="en-US" sz="1600" dirty="0"/>
              <a:t> and Raveling 2002).</a:t>
            </a:r>
          </a:p>
          <a:p>
            <a:r>
              <a:rPr lang="en-US" sz="1600" dirty="0" smtClean="0"/>
              <a:t>Girls </a:t>
            </a:r>
            <a:r>
              <a:rPr lang="en-US" sz="1600" dirty="0"/>
              <a:t>and young women do not see engineering as a pathway to multiple career choices (Wang et al. 2013)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407" y="4186131"/>
            <a:ext cx="4007208" cy="2190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69" y="4186131"/>
            <a:ext cx="4014720" cy="2194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7496" y="6396570"/>
            <a:ext cx="70354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US Congress Joint Economic Committee</a:t>
            </a:r>
            <a:r>
              <a:rPr lang="en-US" sz="1000" dirty="0"/>
              <a:t>, </a:t>
            </a:r>
            <a:r>
              <a:rPr lang="en-US" sz="1000" dirty="0" smtClean="0"/>
              <a:t>STEM Education Preparing </a:t>
            </a:r>
            <a:r>
              <a:rPr lang="en-US" sz="1000" dirty="0"/>
              <a:t>for the Jobs of the </a:t>
            </a:r>
            <a:r>
              <a:rPr lang="en-US" sz="1000" dirty="0" smtClean="0"/>
              <a:t>Future April 2012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50492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Linch</a:t>
            </a:r>
            <a:r>
              <a:rPr lang="en-US" dirty="0"/>
              <a:t>p</a:t>
            </a:r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5598694" cy="452596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Algebra</a:t>
            </a:r>
            <a:r>
              <a:rPr lang="en-US" dirty="0"/>
              <a:t>- a simple way to express </a:t>
            </a:r>
            <a:r>
              <a:rPr lang="en-US" dirty="0" smtClean="0"/>
              <a:t>a repetitive process</a:t>
            </a:r>
          </a:p>
          <a:p>
            <a:pPr lvl="1"/>
            <a:r>
              <a:rPr lang="en-US" dirty="0" smtClean="0"/>
              <a:t>Describes patterns and relationships</a:t>
            </a:r>
          </a:p>
          <a:p>
            <a:pPr lvl="1"/>
            <a:r>
              <a:rPr lang="en-US" dirty="0" smtClean="0"/>
              <a:t>Uses symbols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Why is it different</a:t>
            </a:r>
          </a:p>
          <a:p>
            <a:pPr lvl="1"/>
            <a:r>
              <a:rPr lang="en-US" dirty="0" smtClean="0"/>
              <a:t>First course in abstract </a:t>
            </a:r>
            <a:r>
              <a:rPr lang="en-US" dirty="0"/>
              <a:t>reasoning and problem solving </a:t>
            </a:r>
            <a:endParaRPr lang="en-US" dirty="0" smtClean="0"/>
          </a:p>
          <a:p>
            <a:pPr lvl="1"/>
            <a:r>
              <a:rPr lang="en-US" dirty="0" smtClean="0"/>
              <a:t>Use of mathematical </a:t>
            </a:r>
            <a:r>
              <a:rPr lang="en-US" dirty="0"/>
              <a:t>symbols and the rules of arithmetic </a:t>
            </a:r>
            <a:r>
              <a:rPr lang="en-US" dirty="0" smtClean="0"/>
              <a:t>operations</a:t>
            </a:r>
          </a:p>
          <a:p>
            <a:pPr lvl="1"/>
            <a:r>
              <a:rPr lang="en-US" dirty="0" smtClean="0"/>
              <a:t>Structural </a:t>
            </a:r>
            <a:r>
              <a:rPr lang="en-US" dirty="0"/>
              <a:t>characteristics can be </a:t>
            </a:r>
            <a:r>
              <a:rPr lang="en-US" dirty="0" smtClean="0"/>
              <a:t>subtle</a:t>
            </a:r>
          </a:p>
          <a:p>
            <a:pPr lvl="1"/>
            <a:endParaRPr lang="en-US" dirty="0"/>
          </a:p>
          <a:p>
            <a:r>
              <a:rPr lang="en-US" b="1" dirty="0" smtClean="0"/>
              <a:t>If we lose them here….we’re likely going to lose them forever</a:t>
            </a:r>
          </a:p>
        </p:txBody>
      </p:sp>
      <p:sp>
        <p:nvSpPr>
          <p:cNvPr id="4" name="Explosion 2 3"/>
          <p:cNvSpPr/>
          <p:nvPr/>
        </p:nvSpPr>
        <p:spPr>
          <a:xfrm>
            <a:off x="5614736" y="1191675"/>
            <a:ext cx="3482351" cy="3166440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“Traditional instruction methods in algebra are failing miserably”</a:t>
            </a:r>
          </a:p>
          <a:p>
            <a:pPr algn="ctr"/>
            <a:r>
              <a:rPr lang="en-US" sz="1200" dirty="0" smtClean="0"/>
              <a:t>- National Academy of Engineering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24055" y="6273459"/>
            <a:ext cx="70354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National Academy of Engineering, The Bridge Linking Engineering and Society Summer 2013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48145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</a:t>
            </a:r>
            <a:r>
              <a:rPr lang="en-US" dirty="0"/>
              <a:t>W</a:t>
            </a:r>
            <a:r>
              <a:rPr lang="en-US" dirty="0" smtClean="0"/>
              <a:t>e </a:t>
            </a:r>
            <a:r>
              <a:rPr lang="en-US" dirty="0"/>
              <a:t>D</a:t>
            </a:r>
            <a:r>
              <a:rPr lang="en-US" dirty="0" smtClean="0"/>
              <a:t>o About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Improve the students experience </a:t>
            </a:r>
            <a:r>
              <a:rPr lang="en-US" b="1" dirty="0" smtClean="0">
                <a:solidFill>
                  <a:srgbClr val="7F7F7F"/>
                </a:solidFill>
              </a:rPr>
              <a:t>BEFORE </a:t>
            </a:r>
            <a:r>
              <a:rPr lang="en-US" b="1" dirty="0" smtClean="0">
                <a:solidFill>
                  <a:srgbClr val="7F7F7F"/>
                </a:solidFill>
              </a:rPr>
              <a:t>Algebra </a:t>
            </a:r>
            <a:r>
              <a:rPr lang="en-US" dirty="0" smtClean="0"/>
              <a:t>!!!</a:t>
            </a:r>
          </a:p>
          <a:p>
            <a:pPr lvl="1"/>
            <a:r>
              <a:rPr lang="en-US" dirty="0" smtClean="0"/>
              <a:t>Make the material less abstract and more real life</a:t>
            </a:r>
          </a:p>
          <a:p>
            <a:pPr lvl="1"/>
            <a:r>
              <a:rPr lang="en-US" dirty="0" smtClean="0"/>
              <a:t>Incorporate technology todays “tech savvy” kids are used to</a:t>
            </a:r>
          </a:p>
          <a:p>
            <a:pPr lvl="1"/>
            <a:r>
              <a:rPr lang="en-US" b="1" dirty="0" smtClean="0"/>
              <a:t>Help the teachers--- SMU RME 2015 !</a:t>
            </a:r>
          </a:p>
          <a:p>
            <a:pPr lvl="1"/>
            <a:r>
              <a:rPr lang="en-US" dirty="0" smtClean="0"/>
              <a:t>Introduce competition</a:t>
            </a:r>
          </a:p>
          <a:p>
            <a:pPr lvl="1"/>
            <a:r>
              <a:rPr lang="en-US" dirty="0" smtClean="0"/>
              <a:t>Use collaboration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Connect the dots</a:t>
            </a:r>
          </a:p>
          <a:p>
            <a:pPr lvl="1"/>
            <a:r>
              <a:rPr lang="en-US" dirty="0" smtClean="0"/>
              <a:t>Introduce concepts early and build over time</a:t>
            </a:r>
          </a:p>
          <a:p>
            <a:pPr lvl="2"/>
            <a:r>
              <a:rPr lang="en-US" dirty="0" smtClean="0"/>
              <a:t>(Elementary + Middle + High) School</a:t>
            </a:r>
          </a:p>
          <a:p>
            <a:pPr lvl="1"/>
            <a:endParaRPr lang="en-US" dirty="0"/>
          </a:p>
          <a:p>
            <a:r>
              <a:rPr lang="en-US" dirty="0" smtClean="0"/>
              <a:t>Discuss the incentive</a:t>
            </a:r>
          </a:p>
          <a:p>
            <a:pPr lvl="1"/>
            <a:r>
              <a:rPr lang="en-US" dirty="0" smtClean="0"/>
              <a:t>Start </a:t>
            </a:r>
            <a:r>
              <a:rPr lang="en-US" b="1" dirty="0" smtClean="0"/>
              <a:t>early</a:t>
            </a:r>
            <a:r>
              <a:rPr lang="en-US" dirty="0" smtClean="0"/>
              <a:t> dialog about future careers</a:t>
            </a:r>
          </a:p>
          <a:p>
            <a:pPr lvl="1"/>
            <a:endParaRPr lang="en-US" dirty="0"/>
          </a:p>
          <a:p>
            <a:r>
              <a:rPr lang="en-US" dirty="0" smtClean="0"/>
              <a:t>Even children not bound for STEM careers can benefit from a better grasp of math concepts &amp; </a:t>
            </a:r>
            <a:r>
              <a:rPr lang="en-US" b="1" dirty="0" smtClean="0"/>
              <a:t>problem solving skills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4055" y="6273459"/>
            <a:ext cx="70354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National Academy of Engineering, The Bridge Linking Engineering and Society Summer 2013</a:t>
            </a:r>
            <a:endParaRPr lang="en-US" sz="1000" dirty="0"/>
          </a:p>
        </p:txBody>
      </p:sp>
      <p:sp>
        <p:nvSpPr>
          <p:cNvPr id="7" name="Right Brace 6"/>
          <p:cNvSpPr/>
          <p:nvPr/>
        </p:nvSpPr>
        <p:spPr>
          <a:xfrm>
            <a:off x="7018924" y="1951790"/>
            <a:ext cx="119820" cy="42778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xplosion 2 7"/>
          <p:cNvSpPr/>
          <p:nvPr/>
        </p:nvSpPr>
        <p:spPr>
          <a:xfrm>
            <a:off x="7138744" y="1605381"/>
            <a:ext cx="2125076" cy="1327484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Process Standards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0930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the Process Standards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AutoNum type="alphaUcParenBoth"/>
            </a:pPr>
            <a:r>
              <a:rPr lang="en-US" sz="1400" dirty="0" smtClean="0"/>
              <a:t>apply </a:t>
            </a:r>
            <a:r>
              <a:rPr lang="en-US" sz="1400" dirty="0"/>
              <a:t>mathematics to problems arising in </a:t>
            </a:r>
            <a:r>
              <a:rPr lang="en-US" sz="1400" b="1" dirty="0"/>
              <a:t>everyday </a:t>
            </a:r>
            <a:r>
              <a:rPr lang="en-US" sz="1400" b="1" dirty="0" smtClean="0"/>
              <a:t>life</a:t>
            </a:r>
          </a:p>
          <a:p>
            <a:pPr marL="457200" indent="-457200">
              <a:buAutoNum type="alphaUcParenBoth"/>
            </a:pPr>
            <a:endParaRPr lang="en-US" sz="1400" dirty="0" smtClean="0"/>
          </a:p>
          <a:p>
            <a:pPr marL="457200" indent="-457200">
              <a:buAutoNum type="alphaUcParenBoth"/>
            </a:pPr>
            <a:r>
              <a:rPr lang="en-US" sz="1400" dirty="0" smtClean="0"/>
              <a:t>use </a:t>
            </a:r>
            <a:r>
              <a:rPr lang="en-US" sz="1400" dirty="0"/>
              <a:t>a </a:t>
            </a:r>
            <a:r>
              <a:rPr lang="en-US" sz="1400" b="1" dirty="0"/>
              <a:t>problem-solving model </a:t>
            </a:r>
            <a:r>
              <a:rPr lang="en-US" sz="1400" dirty="0"/>
              <a:t>that </a:t>
            </a:r>
            <a:r>
              <a:rPr lang="en-US" sz="1400" dirty="0" smtClean="0"/>
              <a:t>incorporates:</a:t>
            </a:r>
          </a:p>
          <a:p>
            <a:pPr marL="400050" indent="-400050">
              <a:buNone/>
            </a:pPr>
            <a:r>
              <a:rPr lang="en-US" sz="1400" dirty="0"/>
              <a:t>	</a:t>
            </a:r>
            <a:r>
              <a:rPr lang="en-US" sz="1400" dirty="0" smtClean="0"/>
              <a:t>- </a:t>
            </a:r>
            <a:r>
              <a:rPr lang="en-US" sz="1400" dirty="0"/>
              <a:t>analyzing given </a:t>
            </a:r>
            <a:r>
              <a:rPr lang="en-US" sz="1400" dirty="0" smtClean="0"/>
              <a:t>information</a:t>
            </a:r>
          </a:p>
          <a:p>
            <a:pPr marL="400050" indent="-400050">
              <a:buNone/>
            </a:pPr>
            <a:r>
              <a:rPr lang="en-US" sz="1400" dirty="0"/>
              <a:t>	</a:t>
            </a:r>
            <a:r>
              <a:rPr lang="en-US" sz="1400" dirty="0" smtClean="0"/>
              <a:t>- formulating </a:t>
            </a:r>
            <a:r>
              <a:rPr lang="en-US" sz="1400" dirty="0"/>
              <a:t>a plan or </a:t>
            </a:r>
            <a:r>
              <a:rPr lang="en-US" sz="1400" dirty="0" smtClean="0"/>
              <a:t>strategy </a:t>
            </a:r>
          </a:p>
          <a:p>
            <a:pPr marL="400050" indent="-400050">
              <a:buNone/>
            </a:pPr>
            <a:r>
              <a:rPr lang="en-US" sz="1400" dirty="0"/>
              <a:t>	</a:t>
            </a:r>
            <a:r>
              <a:rPr lang="en-US" sz="1400" dirty="0" smtClean="0"/>
              <a:t>- determining </a:t>
            </a:r>
            <a:r>
              <a:rPr lang="en-US" sz="1400" dirty="0"/>
              <a:t>a </a:t>
            </a:r>
            <a:r>
              <a:rPr lang="en-US" sz="1400" dirty="0" smtClean="0"/>
              <a:t>solution </a:t>
            </a:r>
          </a:p>
          <a:p>
            <a:pPr marL="400050" indent="-400050">
              <a:buNone/>
            </a:pPr>
            <a:r>
              <a:rPr lang="en-US" sz="1400" dirty="0"/>
              <a:t>	</a:t>
            </a:r>
            <a:r>
              <a:rPr lang="en-US" sz="1400" dirty="0" smtClean="0"/>
              <a:t>- justifying </a:t>
            </a:r>
            <a:r>
              <a:rPr lang="en-US" sz="1400" dirty="0"/>
              <a:t>the </a:t>
            </a:r>
            <a:r>
              <a:rPr lang="en-US" sz="1400" dirty="0" smtClean="0"/>
              <a:t>solution </a:t>
            </a:r>
          </a:p>
          <a:p>
            <a:pPr marL="400050" indent="-400050">
              <a:buNone/>
            </a:pPr>
            <a:r>
              <a:rPr lang="en-US" sz="1400" dirty="0"/>
              <a:t>	</a:t>
            </a:r>
            <a:r>
              <a:rPr lang="en-US" sz="1400" dirty="0" smtClean="0"/>
              <a:t>- evaluating the reasonableness </a:t>
            </a:r>
            <a:r>
              <a:rPr lang="en-US" sz="1400" dirty="0"/>
              <a:t>of the </a:t>
            </a:r>
            <a:r>
              <a:rPr lang="en-US" sz="1400" dirty="0" smtClean="0"/>
              <a:t>solution</a:t>
            </a:r>
            <a:endParaRPr lang="en-US" sz="1400" dirty="0"/>
          </a:p>
          <a:p>
            <a:pPr marL="400050" indent="-400050">
              <a:buNone/>
            </a:pPr>
            <a:endParaRPr lang="en-US" sz="1400" dirty="0" smtClean="0"/>
          </a:p>
          <a:p>
            <a:pPr marL="457200" indent="-457200">
              <a:buAutoNum type="alphaUcParenBoth" startAt="3"/>
            </a:pPr>
            <a:r>
              <a:rPr lang="en-US" sz="1400" dirty="0" smtClean="0"/>
              <a:t>select </a:t>
            </a:r>
            <a:r>
              <a:rPr lang="en-US" sz="1400" dirty="0"/>
              <a:t>tools, including real objects, </a:t>
            </a:r>
            <a:r>
              <a:rPr lang="en-US" sz="1400" b="1" dirty="0" smtClean="0"/>
              <a:t>manipulatives</a:t>
            </a:r>
            <a:r>
              <a:rPr lang="en-US" sz="1400" b="1" dirty="0"/>
              <a:t> </a:t>
            </a:r>
            <a:r>
              <a:rPr lang="en-US" sz="1400" b="1" dirty="0" smtClean="0"/>
              <a:t>and technology</a:t>
            </a:r>
          </a:p>
          <a:p>
            <a:pPr marL="457200" indent="-457200">
              <a:buAutoNum type="alphaUcParenBoth" startAt="3"/>
            </a:pPr>
            <a:endParaRPr lang="en-US" sz="1400" dirty="0" smtClean="0"/>
          </a:p>
          <a:p>
            <a:pPr marL="457200" indent="-457200">
              <a:buAutoNum type="alphaUcParenBoth" startAt="3"/>
            </a:pPr>
            <a:r>
              <a:rPr lang="en-US" sz="1400" dirty="0" smtClean="0"/>
              <a:t>communicate </a:t>
            </a:r>
            <a:r>
              <a:rPr lang="en-US" sz="1400" b="1" dirty="0"/>
              <a:t>mathematical </a:t>
            </a:r>
            <a:r>
              <a:rPr lang="en-US" sz="1400" b="1" dirty="0" smtClean="0"/>
              <a:t>ideas</a:t>
            </a:r>
            <a:r>
              <a:rPr lang="en-US" sz="1400" b="1" dirty="0"/>
              <a:t> </a:t>
            </a:r>
            <a:r>
              <a:rPr lang="en-US" sz="1400" b="1" dirty="0" smtClean="0"/>
              <a:t>and </a:t>
            </a:r>
            <a:r>
              <a:rPr lang="en-US" sz="1400" b="1" dirty="0"/>
              <a:t>their implications </a:t>
            </a:r>
            <a:r>
              <a:rPr lang="en-US" sz="1400" dirty="0"/>
              <a:t>using multiple </a:t>
            </a:r>
            <a:r>
              <a:rPr lang="en-US" sz="1400" dirty="0" smtClean="0"/>
              <a:t>representations</a:t>
            </a:r>
          </a:p>
          <a:p>
            <a:pPr marL="457200" indent="-457200">
              <a:buAutoNum type="alphaUcParenBoth" startAt="3"/>
            </a:pPr>
            <a:endParaRPr lang="en-US" sz="1400" dirty="0" smtClean="0"/>
          </a:p>
          <a:p>
            <a:pPr marL="457200" indent="-457200">
              <a:buAutoNum type="alphaUcParenBoth" startAt="3"/>
            </a:pPr>
            <a:r>
              <a:rPr lang="en-US" sz="1400" dirty="0" smtClean="0"/>
              <a:t>create </a:t>
            </a:r>
            <a:r>
              <a:rPr lang="en-US" sz="1400" dirty="0"/>
              <a:t>and </a:t>
            </a:r>
            <a:r>
              <a:rPr lang="en-US" sz="1400" b="1" dirty="0"/>
              <a:t>use representations </a:t>
            </a:r>
            <a:r>
              <a:rPr lang="en-US" sz="1400" dirty="0"/>
              <a:t>to organize, record, and </a:t>
            </a:r>
            <a:r>
              <a:rPr lang="en-US" sz="1400" dirty="0" smtClean="0"/>
              <a:t>communicate mathematical ideas</a:t>
            </a:r>
          </a:p>
          <a:p>
            <a:pPr marL="457200" indent="-457200">
              <a:buAutoNum type="alphaUcParenBoth" startAt="3"/>
            </a:pPr>
            <a:endParaRPr lang="en-US" sz="1400" dirty="0" smtClean="0"/>
          </a:p>
          <a:p>
            <a:pPr marL="457200" indent="-457200">
              <a:buAutoNum type="alphaUcParenBoth" startAt="3"/>
            </a:pPr>
            <a:r>
              <a:rPr lang="en-US" sz="1400" dirty="0" smtClean="0"/>
              <a:t>analyze </a:t>
            </a:r>
            <a:r>
              <a:rPr lang="en-US" sz="1400" dirty="0"/>
              <a:t>mathematical </a:t>
            </a:r>
            <a:r>
              <a:rPr lang="en-US" sz="1400" b="1" dirty="0"/>
              <a:t>relationships</a:t>
            </a:r>
            <a:r>
              <a:rPr lang="en-US" sz="1400" dirty="0"/>
              <a:t> to connect and communicate mathematical </a:t>
            </a:r>
            <a:r>
              <a:rPr lang="en-US" sz="1400" dirty="0" smtClean="0"/>
              <a:t>ideas</a:t>
            </a:r>
          </a:p>
          <a:p>
            <a:pPr marL="457200" indent="-457200">
              <a:buAutoNum type="alphaUcParenBoth" startAt="3"/>
            </a:pPr>
            <a:endParaRPr lang="en-US" sz="1400" dirty="0" smtClean="0"/>
          </a:p>
          <a:p>
            <a:pPr marL="457200" indent="-457200">
              <a:buAutoNum type="alphaUcParenBoth" startAt="3"/>
            </a:pPr>
            <a:r>
              <a:rPr lang="en-US" sz="1400" dirty="0" smtClean="0"/>
              <a:t>display</a:t>
            </a:r>
            <a:r>
              <a:rPr lang="en-US" sz="1400" dirty="0"/>
              <a:t>, explain, and justify mathematical ideas and arguments using precise mathematical </a:t>
            </a:r>
            <a:r>
              <a:rPr lang="en-US" sz="1400" dirty="0" smtClean="0"/>
              <a:t>language</a:t>
            </a:r>
            <a:endParaRPr lang="en-US" sz="1400" dirty="0"/>
          </a:p>
        </p:txBody>
      </p:sp>
      <p:sp>
        <p:nvSpPr>
          <p:cNvPr id="5" name="Explosion 2 4"/>
          <p:cNvSpPr/>
          <p:nvPr/>
        </p:nvSpPr>
        <p:spPr>
          <a:xfrm>
            <a:off x="5579875" y="2068995"/>
            <a:ext cx="3406613" cy="1683734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Very Similar to the Engineering Process !</a:t>
            </a:r>
            <a:endParaRPr lang="en-US" sz="1200" dirty="0"/>
          </a:p>
        </p:txBody>
      </p:sp>
      <p:sp>
        <p:nvSpPr>
          <p:cNvPr id="7" name="Right Brace 6"/>
          <p:cNvSpPr/>
          <p:nvPr/>
        </p:nvSpPr>
        <p:spPr>
          <a:xfrm>
            <a:off x="5123209" y="2454256"/>
            <a:ext cx="199791" cy="117005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61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Way </a:t>
            </a:r>
            <a:r>
              <a:rPr lang="en-US" dirty="0"/>
              <a:t>W</a:t>
            </a:r>
            <a:r>
              <a:rPr lang="en-US" dirty="0" smtClean="0"/>
              <a:t>ould </a:t>
            </a:r>
            <a:r>
              <a:rPr lang="en-US" dirty="0"/>
              <a:t>Y</a:t>
            </a:r>
            <a:r>
              <a:rPr lang="en-US" dirty="0" smtClean="0"/>
              <a:t>ou </a:t>
            </a:r>
            <a:r>
              <a:rPr lang="en-US" dirty="0"/>
              <a:t>R</a:t>
            </a:r>
            <a:r>
              <a:rPr lang="en-US" dirty="0" smtClean="0"/>
              <a:t>ather Learn ?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938687" y="4723013"/>
            <a:ext cx="4811164" cy="1308333"/>
            <a:chOff x="3795977" y="4723013"/>
            <a:chExt cx="4811164" cy="13083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2228" y="4723013"/>
              <a:ext cx="2154913" cy="130759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5011" r="8032"/>
            <a:stretch/>
          </p:blipFill>
          <p:spPr>
            <a:xfrm>
              <a:off x="3795977" y="4723013"/>
              <a:ext cx="2165429" cy="1308333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3567701" y="1909314"/>
            <a:ext cx="256874" cy="458304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2998" r="10261"/>
          <a:stretch/>
        </p:blipFill>
        <p:spPr>
          <a:xfrm>
            <a:off x="4710265" y="1952121"/>
            <a:ext cx="3268008" cy="2276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38" y="1984467"/>
            <a:ext cx="3176671" cy="41654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06818" y="6084153"/>
            <a:ext cx="2608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Manipulative tools, representations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638008" y="6051887"/>
            <a:ext cx="2392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Relationships, Technology tools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276228" y="4186876"/>
            <a:ext cx="398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Everyday Life, representations, problem solving model, </a:t>
            </a:r>
          </a:p>
          <a:p>
            <a:r>
              <a:rPr lang="en-US" sz="1200" dirty="0" smtClean="0"/>
              <a:t>Mathematical implications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94748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1616</TotalTime>
  <Words>742</Words>
  <Application>Microsoft Macintosh PowerPoint</Application>
  <PresentationFormat>On-screen Show (4:3)</PresentationFormat>
  <Paragraphs>106</Paragraphs>
  <Slides>10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Executive</vt:lpstr>
      <vt:lpstr>Improving the Learning Experience via the  Process Standards</vt:lpstr>
      <vt:lpstr>First Things First</vt:lpstr>
      <vt:lpstr>You Know That Old Math Problem….</vt:lpstr>
      <vt:lpstr>The Environment</vt:lpstr>
      <vt:lpstr>The Challenges</vt:lpstr>
      <vt:lpstr>The Linchpin</vt:lpstr>
      <vt:lpstr>What Do We Do About It?</vt:lpstr>
      <vt:lpstr>Use the Process Standards</vt:lpstr>
      <vt:lpstr>Which Way Would You Rather Learn ?</vt:lpstr>
      <vt:lpstr>You Know That Old Math Problem….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Hector Reyes</dc:creator>
  <cp:lastModifiedBy>Hector Reyes</cp:lastModifiedBy>
  <cp:revision>116</cp:revision>
  <cp:lastPrinted>2015-02-05T03:50:54Z</cp:lastPrinted>
  <dcterms:created xsi:type="dcterms:W3CDTF">2015-01-31T05:10:53Z</dcterms:created>
  <dcterms:modified xsi:type="dcterms:W3CDTF">2015-02-05T03:54:45Z</dcterms:modified>
</cp:coreProperties>
</file>