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7" r:id="rId5"/>
    <p:sldId id="258" r:id="rId6"/>
    <p:sldId id="263" r:id="rId7"/>
    <p:sldId id="275" r:id="rId8"/>
    <p:sldId id="302" r:id="rId9"/>
    <p:sldId id="276" r:id="rId10"/>
    <p:sldId id="270" r:id="rId11"/>
    <p:sldId id="296" r:id="rId12"/>
    <p:sldId id="278" r:id="rId13"/>
    <p:sldId id="277" r:id="rId14"/>
    <p:sldId id="298" r:id="rId15"/>
    <p:sldId id="285" r:id="rId16"/>
    <p:sldId id="289" r:id="rId17"/>
    <p:sldId id="288" r:id="rId18"/>
    <p:sldId id="291" r:id="rId19"/>
    <p:sldId id="292" r:id="rId20"/>
    <p:sldId id="295" r:id="rId21"/>
    <p:sldId id="264" r:id="rId22"/>
    <p:sldId id="284" r:id="rId23"/>
    <p:sldId id="281" r:id="rId24"/>
    <p:sldId id="280" r:id="rId25"/>
    <p:sldId id="273" r:id="rId26"/>
    <p:sldId id="299" r:id="rId27"/>
    <p:sldId id="286" r:id="rId28"/>
    <p:sldId id="287" r:id="rId29"/>
    <p:sldId id="301" r:id="rId30"/>
    <p:sldId id="294" r:id="rId31"/>
    <p:sldId id="261"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DA1"/>
    <a:srgbClr val="0F28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5" d="100"/>
          <a:sy n="105"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29138-2848-4EE6-A8DA-8C52F38AB91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DDBB0B30-1A85-4FB5-B8FF-16CE2EF99897}">
      <dgm:prSet phldrT="[Text]" custT="1"/>
      <dgm:spPr/>
      <dgm:t>
        <a:bodyPr/>
        <a:lstStyle/>
        <a:p>
          <a:r>
            <a:rPr lang="en-US" sz="1600" dirty="0" err="1"/>
            <a:t>NoA</a:t>
          </a:r>
          <a:endParaRPr lang="en-US" sz="1600" dirty="0"/>
        </a:p>
      </dgm:t>
    </dgm:pt>
    <dgm:pt modelId="{6B92157F-CAB7-4A69-9043-B2CD9BB2DBEF}" type="parTrans" cxnId="{C9D1656A-BE47-443E-B101-B20812260A60}">
      <dgm:prSet/>
      <dgm:spPr/>
      <dgm:t>
        <a:bodyPr/>
        <a:lstStyle/>
        <a:p>
          <a:endParaRPr lang="en-US"/>
        </a:p>
      </dgm:t>
    </dgm:pt>
    <dgm:pt modelId="{FBD25E21-2C2D-4484-96E4-5B2971311E67}" type="sibTrans" cxnId="{C9D1656A-BE47-443E-B101-B20812260A60}">
      <dgm:prSet/>
      <dgm:spPr/>
      <dgm:t>
        <a:bodyPr/>
        <a:lstStyle/>
        <a:p>
          <a:endParaRPr lang="en-US"/>
        </a:p>
      </dgm:t>
    </dgm:pt>
    <dgm:pt modelId="{9756F115-2349-4EF5-89F6-5C47357005EB}">
      <dgm:prSet phldrT="[Text]" custT="1"/>
      <dgm:spPr/>
      <dgm:t>
        <a:bodyPr/>
        <a:lstStyle/>
        <a:p>
          <a:r>
            <a:rPr lang="en-US" sz="1600" dirty="0"/>
            <a:t>FDP Cost Reimbursement Template</a:t>
          </a:r>
        </a:p>
      </dgm:t>
    </dgm:pt>
    <dgm:pt modelId="{D3D2A941-07F8-4E49-AD8E-0BDA61ACCBE1}" type="parTrans" cxnId="{32458E2B-B54A-4C81-91EE-9F92CDA5C15B}">
      <dgm:prSet/>
      <dgm:spPr/>
      <dgm:t>
        <a:bodyPr/>
        <a:lstStyle/>
        <a:p>
          <a:endParaRPr lang="en-US"/>
        </a:p>
      </dgm:t>
    </dgm:pt>
    <dgm:pt modelId="{3AFCE0FA-71C2-4DFC-BD1B-6B1094AC3D4D}" type="sibTrans" cxnId="{32458E2B-B54A-4C81-91EE-9F92CDA5C15B}">
      <dgm:prSet/>
      <dgm:spPr/>
      <dgm:t>
        <a:bodyPr/>
        <a:lstStyle/>
        <a:p>
          <a:endParaRPr lang="en-US"/>
        </a:p>
      </dgm:t>
    </dgm:pt>
    <dgm:pt modelId="{D6CB38B9-5AD7-4F6F-B102-D90F10D9E885}">
      <dgm:prSet phldrT="[Text]"/>
      <dgm:spPr/>
      <dgm:t>
        <a:bodyPr/>
        <a:lstStyle/>
        <a:p>
          <a:r>
            <a:rPr lang="en-US" dirty="0">
              <a:solidFill>
                <a:srgbClr val="0F2871"/>
              </a:solidFill>
              <a:latin typeface="+mj-lt"/>
            </a:rPr>
            <a:t>Subaward</a:t>
          </a:r>
        </a:p>
      </dgm:t>
    </dgm:pt>
    <dgm:pt modelId="{B6C7957E-199A-4AD0-9C72-0E52AE4DFB30}" type="parTrans" cxnId="{A03DD22E-3A5C-481F-BDED-B16EF0D99D99}">
      <dgm:prSet/>
      <dgm:spPr/>
      <dgm:t>
        <a:bodyPr/>
        <a:lstStyle/>
        <a:p>
          <a:endParaRPr lang="en-US"/>
        </a:p>
      </dgm:t>
    </dgm:pt>
    <dgm:pt modelId="{57A60C17-75D3-49D5-BCF2-674EA0D54A05}" type="sibTrans" cxnId="{A03DD22E-3A5C-481F-BDED-B16EF0D99D99}">
      <dgm:prSet/>
      <dgm:spPr/>
      <dgm:t>
        <a:bodyPr/>
        <a:lstStyle/>
        <a:p>
          <a:endParaRPr lang="en-US"/>
        </a:p>
      </dgm:t>
    </dgm:pt>
    <dgm:pt modelId="{CF8C34C8-E412-4CB0-968D-B95DB8B8C596}">
      <dgm:prSet phldrT="[Text]" custT="1"/>
      <dgm:spPr/>
      <dgm:t>
        <a:bodyPr/>
        <a:lstStyle/>
        <a:p>
          <a:r>
            <a:rPr lang="en-US" sz="1600" kern="1200" dirty="0"/>
            <a:t>Subrecipient </a:t>
          </a:r>
          <a:r>
            <a:rPr lang="en-US" sz="1600" kern="1200" dirty="0">
              <a:solidFill>
                <a:schemeClr val="lt1"/>
              </a:solidFill>
              <a:latin typeface="+mn-lt"/>
              <a:ea typeface="+mn-ea"/>
              <a:cs typeface="+mn-cs"/>
            </a:rPr>
            <a:t>Package</a:t>
          </a:r>
        </a:p>
      </dgm:t>
    </dgm:pt>
    <dgm:pt modelId="{8DF709E5-2FDC-4691-8BB6-6506E29648D5}" type="parTrans" cxnId="{79533709-9F44-4BE6-BE5B-EF7BF4585A60}">
      <dgm:prSet/>
      <dgm:spPr/>
      <dgm:t>
        <a:bodyPr/>
        <a:lstStyle/>
        <a:p>
          <a:endParaRPr lang="en-US"/>
        </a:p>
      </dgm:t>
    </dgm:pt>
    <dgm:pt modelId="{E802BB18-B872-4302-95E4-1E271A267486}" type="sibTrans" cxnId="{79533709-9F44-4BE6-BE5B-EF7BF4585A60}">
      <dgm:prSet/>
      <dgm:spPr/>
      <dgm:t>
        <a:bodyPr/>
        <a:lstStyle/>
        <a:p>
          <a:endParaRPr lang="en-US"/>
        </a:p>
      </dgm:t>
    </dgm:pt>
    <dgm:pt modelId="{48B6EA81-5A0B-4C40-8DA0-09BC1ECDA347}" type="pres">
      <dgm:prSet presAssocID="{52129138-2848-4EE6-A8DA-8C52F38AB915}" presName="Name0" presStyleCnt="0">
        <dgm:presLayoutVars>
          <dgm:chMax val="4"/>
          <dgm:resizeHandles val="exact"/>
        </dgm:presLayoutVars>
      </dgm:prSet>
      <dgm:spPr/>
    </dgm:pt>
    <dgm:pt modelId="{2D3078CC-7ED6-4378-80A0-5DD3F6ABE96E}" type="pres">
      <dgm:prSet presAssocID="{52129138-2848-4EE6-A8DA-8C52F38AB915}" presName="ellipse" presStyleLbl="trBgShp" presStyleIdx="0" presStyleCnt="1" custLinFactNeighborX="-2279" custLinFactNeighborY="43651"/>
      <dgm:spPr/>
    </dgm:pt>
    <dgm:pt modelId="{7D0B0E0D-57CA-40AE-A85F-CC04B75F984F}" type="pres">
      <dgm:prSet presAssocID="{52129138-2848-4EE6-A8DA-8C52F38AB915}" presName="arrow1" presStyleLbl="fgShp" presStyleIdx="0" presStyleCnt="1" custLinFactNeighborX="12118" custLinFactNeighborY="-10844"/>
      <dgm:spPr/>
    </dgm:pt>
    <dgm:pt modelId="{4F85B2E7-9D05-4996-A2FA-6B6A112EFE51}" type="pres">
      <dgm:prSet presAssocID="{52129138-2848-4EE6-A8DA-8C52F38AB915}" presName="rectangle" presStyleLbl="revTx" presStyleIdx="0" presStyleCnt="1" custLinFactNeighborX="2525" custLinFactNeighborY="-4152">
        <dgm:presLayoutVars>
          <dgm:bulletEnabled val="1"/>
        </dgm:presLayoutVars>
      </dgm:prSet>
      <dgm:spPr/>
    </dgm:pt>
    <dgm:pt modelId="{B092243E-68B3-4B8E-8C31-E10C665AEF46}" type="pres">
      <dgm:prSet presAssocID="{DDBB0B30-1A85-4FB5-B8FF-16CE2EF99897}" presName="item1" presStyleLbl="node1" presStyleIdx="0" presStyleCnt="3" custScaleX="125137" custScaleY="123992">
        <dgm:presLayoutVars>
          <dgm:bulletEnabled val="1"/>
        </dgm:presLayoutVars>
      </dgm:prSet>
      <dgm:spPr/>
    </dgm:pt>
    <dgm:pt modelId="{4BB55395-A184-4EC8-BEA8-2C353AC8A4B5}" type="pres">
      <dgm:prSet presAssocID="{9756F115-2349-4EF5-89F6-5C47357005EB}" presName="item2" presStyleLbl="node1" presStyleIdx="1" presStyleCnt="3" custScaleX="93271" custScaleY="71320" custLinFactNeighborX="-69492" custLinFactNeighborY="-25603">
        <dgm:presLayoutVars>
          <dgm:bulletEnabled val="1"/>
        </dgm:presLayoutVars>
      </dgm:prSet>
      <dgm:spPr/>
    </dgm:pt>
    <dgm:pt modelId="{F7E95230-3C16-4BE3-AADC-6100FD05A294}" type="pres">
      <dgm:prSet presAssocID="{D6CB38B9-5AD7-4F6F-B102-D90F10D9E885}" presName="item3" presStyleLbl="node1" presStyleIdx="2" presStyleCnt="3" custScaleX="96574" custScaleY="67474" custLinFactNeighborX="-72936" custLinFactNeighborY="498">
        <dgm:presLayoutVars>
          <dgm:bulletEnabled val="1"/>
        </dgm:presLayoutVars>
      </dgm:prSet>
      <dgm:spPr/>
    </dgm:pt>
    <dgm:pt modelId="{9183D5DE-C3C5-4D78-950C-EEABDC6F6FDB}" type="pres">
      <dgm:prSet presAssocID="{52129138-2848-4EE6-A8DA-8C52F38AB915}" presName="funnel" presStyleLbl="trAlignAcc1" presStyleIdx="0" presStyleCnt="1" custScaleX="140321" custScaleY="91407" custLinFactNeighborX="2733" custLinFactNeighborY="352"/>
      <dgm:spPr/>
    </dgm:pt>
  </dgm:ptLst>
  <dgm:cxnLst>
    <dgm:cxn modelId="{79533709-9F44-4BE6-BE5B-EF7BF4585A60}" srcId="{52129138-2848-4EE6-A8DA-8C52F38AB915}" destId="{CF8C34C8-E412-4CB0-968D-B95DB8B8C596}" srcOrd="0" destOrd="0" parTransId="{8DF709E5-2FDC-4691-8BB6-6506E29648D5}" sibTransId="{E802BB18-B872-4302-95E4-1E271A267486}"/>
    <dgm:cxn modelId="{1F62351A-027D-4B09-8D9D-2FE2119C1C21}" type="presOf" srcId="{CF8C34C8-E412-4CB0-968D-B95DB8B8C596}" destId="{F7E95230-3C16-4BE3-AADC-6100FD05A294}" srcOrd="0" destOrd="0" presId="urn:microsoft.com/office/officeart/2005/8/layout/funnel1"/>
    <dgm:cxn modelId="{12E70224-D8E7-48D1-B9EE-99E037CEBF96}" type="presOf" srcId="{D6CB38B9-5AD7-4F6F-B102-D90F10D9E885}" destId="{4F85B2E7-9D05-4996-A2FA-6B6A112EFE51}" srcOrd="0" destOrd="0" presId="urn:microsoft.com/office/officeart/2005/8/layout/funnel1"/>
    <dgm:cxn modelId="{32458E2B-B54A-4C81-91EE-9F92CDA5C15B}" srcId="{52129138-2848-4EE6-A8DA-8C52F38AB915}" destId="{9756F115-2349-4EF5-89F6-5C47357005EB}" srcOrd="2" destOrd="0" parTransId="{D3D2A941-07F8-4E49-AD8E-0BDA61ACCBE1}" sibTransId="{3AFCE0FA-71C2-4DFC-BD1B-6B1094AC3D4D}"/>
    <dgm:cxn modelId="{A03DD22E-3A5C-481F-BDED-B16EF0D99D99}" srcId="{52129138-2848-4EE6-A8DA-8C52F38AB915}" destId="{D6CB38B9-5AD7-4F6F-B102-D90F10D9E885}" srcOrd="3" destOrd="0" parTransId="{B6C7957E-199A-4AD0-9C72-0E52AE4DFB30}" sibTransId="{57A60C17-75D3-49D5-BCF2-674EA0D54A05}"/>
    <dgm:cxn modelId="{D2432533-643B-4027-A261-42065A7415DC}" type="presOf" srcId="{DDBB0B30-1A85-4FB5-B8FF-16CE2EF99897}" destId="{4BB55395-A184-4EC8-BEA8-2C353AC8A4B5}" srcOrd="0" destOrd="0" presId="urn:microsoft.com/office/officeart/2005/8/layout/funnel1"/>
    <dgm:cxn modelId="{133D2C45-967B-476D-8444-53441412E427}" type="presOf" srcId="{9756F115-2349-4EF5-89F6-5C47357005EB}" destId="{B092243E-68B3-4B8E-8C31-E10C665AEF46}" srcOrd="0" destOrd="0" presId="urn:microsoft.com/office/officeart/2005/8/layout/funnel1"/>
    <dgm:cxn modelId="{C9D1656A-BE47-443E-B101-B20812260A60}" srcId="{52129138-2848-4EE6-A8DA-8C52F38AB915}" destId="{DDBB0B30-1A85-4FB5-B8FF-16CE2EF99897}" srcOrd="1" destOrd="0" parTransId="{6B92157F-CAB7-4A69-9043-B2CD9BB2DBEF}" sibTransId="{FBD25E21-2C2D-4484-96E4-5B2971311E67}"/>
    <dgm:cxn modelId="{53302C6B-0C9D-4E84-830D-CAB9693ABDA2}" type="presOf" srcId="{52129138-2848-4EE6-A8DA-8C52F38AB915}" destId="{48B6EA81-5A0B-4C40-8DA0-09BC1ECDA347}" srcOrd="0" destOrd="0" presId="urn:microsoft.com/office/officeart/2005/8/layout/funnel1"/>
    <dgm:cxn modelId="{E0476B3F-DA8D-48DC-ADF6-54732193A1E5}" type="presParOf" srcId="{48B6EA81-5A0B-4C40-8DA0-09BC1ECDA347}" destId="{2D3078CC-7ED6-4378-80A0-5DD3F6ABE96E}" srcOrd="0" destOrd="0" presId="urn:microsoft.com/office/officeart/2005/8/layout/funnel1"/>
    <dgm:cxn modelId="{794D5FC1-289D-42AB-91CB-579BA24240C1}" type="presParOf" srcId="{48B6EA81-5A0B-4C40-8DA0-09BC1ECDA347}" destId="{7D0B0E0D-57CA-40AE-A85F-CC04B75F984F}" srcOrd="1" destOrd="0" presId="urn:microsoft.com/office/officeart/2005/8/layout/funnel1"/>
    <dgm:cxn modelId="{3F8DDB26-02A7-4AAC-AE9B-2139B4B9E4B3}" type="presParOf" srcId="{48B6EA81-5A0B-4C40-8DA0-09BC1ECDA347}" destId="{4F85B2E7-9D05-4996-A2FA-6B6A112EFE51}" srcOrd="2" destOrd="0" presId="urn:microsoft.com/office/officeart/2005/8/layout/funnel1"/>
    <dgm:cxn modelId="{9EEFAF08-4999-4B1A-83D3-C1F6CA18E806}" type="presParOf" srcId="{48B6EA81-5A0B-4C40-8DA0-09BC1ECDA347}" destId="{B092243E-68B3-4B8E-8C31-E10C665AEF46}" srcOrd="3" destOrd="0" presId="urn:microsoft.com/office/officeart/2005/8/layout/funnel1"/>
    <dgm:cxn modelId="{DD4BDDE5-1A66-4558-AFBA-9E85E95A3A78}" type="presParOf" srcId="{48B6EA81-5A0B-4C40-8DA0-09BC1ECDA347}" destId="{4BB55395-A184-4EC8-BEA8-2C353AC8A4B5}" srcOrd="4" destOrd="0" presId="urn:microsoft.com/office/officeart/2005/8/layout/funnel1"/>
    <dgm:cxn modelId="{2C736ED7-A4F1-48F0-9A01-CC8CFCAB446B}" type="presParOf" srcId="{48B6EA81-5A0B-4C40-8DA0-09BC1ECDA347}" destId="{F7E95230-3C16-4BE3-AADC-6100FD05A294}" srcOrd="5" destOrd="0" presId="urn:microsoft.com/office/officeart/2005/8/layout/funnel1"/>
    <dgm:cxn modelId="{04990655-B7B6-4BB7-85C0-24F0580691A6}" type="presParOf" srcId="{48B6EA81-5A0B-4C40-8DA0-09BC1ECDA347}" destId="{9183D5DE-C3C5-4D78-950C-EEABDC6F6FD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078CC-7ED6-4378-80A0-5DD3F6ABE96E}">
      <dsp:nvSpPr>
        <dsp:cNvPr id="0" name=""/>
        <dsp:cNvSpPr/>
      </dsp:nvSpPr>
      <dsp:spPr>
        <a:xfrm>
          <a:off x="2097903" y="928153"/>
          <a:ext cx="5062740" cy="175822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B0E0D-57CA-40AE-A85F-CC04B75F984F}">
      <dsp:nvSpPr>
        <dsp:cNvPr id="0" name=""/>
        <dsp:cNvSpPr/>
      </dsp:nvSpPr>
      <dsp:spPr>
        <a:xfrm>
          <a:off x="4380822" y="4397869"/>
          <a:ext cx="981151" cy="627936"/>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85B2E7-9D05-4996-A2FA-6B6A112EFE51}">
      <dsp:nvSpPr>
        <dsp:cNvPr id="0" name=""/>
        <dsp:cNvSpPr/>
      </dsp:nvSpPr>
      <dsp:spPr>
        <a:xfrm>
          <a:off x="2516655" y="4919428"/>
          <a:ext cx="4709526" cy="117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0F2871"/>
              </a:solidFill>
              <a:latin typeface="+mj-lt"/>
            </a:rPr>
            <a:t>Subaward</a:t>
          </a:r>
        </a:p>
      </dsp:txBody>
      <dsp:txXfrm>
        <a:off x="2516655" y="4919428"/>
        <a:ext cx="4709526" cy="1177381"/>
      </dsp:txXfrm>
    </dsp:sp>
    <dsp:sp modelId="{B092243E-68B3-4B8E-8C31-E10C665AEF46}">
      <dsp:nvSpPr>
        <dsp:cNvPr id="0" name=""/>
        <dsp:cNvSpPr/>
      </dsp:nvSpPr>
      <dsp:spPr>
        <a:xfrm>
          <a:off x="3831954" y="1842828"/>
          <a:ext cx="2210009" cy="21897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FDP Cost Reimbursement Template</a:t>
          </a:r>
        </a:p>
      </dsp:txBody>
      <dsp:txXfrm>
        <a:off x="4155602" y="2163515"/>
        <a:ext cx="1562713" cy="1548414"/>
      </dsp:txXfrm>
    </dsp:sp>
    <dsp:sp modelId="{4BB55395-A184-4EC8-BEA8-2C353AC8A4B5}">
      <dsp:nvSpPr>
        <dsp:cNvPr id="0" name=""/>
        <dsp:cNvSpPr/>
      </dsp:nvSpPr>
      <dsp:spPr>
        <a:xfrm>
          <a:off x="1622340" y="530826"/>
          <a:ext cx="1647233" cy="12595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t>NoA</a:t>
          </a:r>
          <a:endParaRPr lang="en-US" sz="1600" kern="1200" dirty="0"/>
        </a:p>
      </dsp:txBody>
      <dsp:txXfrm>
        <a:off x="1863572" y="715285"/>
        <a:ext cx="1164769" cy="890644"/>
      </dsp:txXfrm>
    </dsp:sp>
    <dsp:sp modelId="{F7E95230-3C16-4BE3-AADC-6100FD05A294}">
      <dsp:nvSpPr>
        <dsp:cNvPr id="0" name=""/>
        <dsp:cNvSpPr/>
      </dsp:nvSpPr>
      <dsp:spPr>
        <a:xfrm>
          <a:off x="3337668" y="598753"/>
          <a:ext cx="1705566" cy="11916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Subrecipient </a:t>
          </a:r>
          <a:r>
            <a:rPr lang="en-US" sz="1600" kern="1200" dirty="0">
              <a:solidFill>
                <a:schemeClr val="lt1"/>
              </a:solidFill>
              <a:latin typeface="+mn-lt"/>
              <a:ea typeface="+mn-ea"/>
              <a:cs typeface="+mn-cs"/>
            </a:rPr>
            <a:t>Package</a:t>
          </a:r>
        </a:p>
      </dsp:txBody>
      <dsp:txXfrm>
        <a:off x="3587442" y="773264"/>
        <a:ext cx="1206018" cy="842617"/>
      </dsp:txXfrm>
    </dsp:sp>
    <dsp:sp modelId="{9183D5DE-C3C5-4D78-950C-EEABDC6F6FDB}">
      <dsp:nvSpPr>
        <dsp:cNvPr id="0" name=""/>
        <dsp:cNvSpPr/>
      </dsp:nvSpPr>
      <dsp:spPr>
        <a:xfrm>
          <a:off x="1047734" y="149145"/>
          <a:ext cx="7709862" cy="4017847"/>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7CE40-1ED5-CD44-A284-6A103FD23A32}"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BA013-70EF-5943-ABA3-BF98710FC24C}" type="slidenum">
              <a:rPr lang="en-US" smtClean="0"/>
              <a:t>‹#›</a:t>
            </a:fld>
            <a:endParaRPr lang="en-US"/>
          </a:p>
        </p:txBody>
      </p:sp>
    </p:spTree>
    <p:extLst>
      <p:ext uri="{BB962C8B-B14F-4D97-AF65-F5344CB8AC3E}">
        <p14:creationId xmlns:p14="http://schemas.microsoft.com/office/powerpoint/2010/main" val="385972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fdp.org/wp-content/uploads/human_subject_data_classification_tool.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hefdp.org/wp-content/uploads/dtua_guidance_chart.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hefdp.org/wp-content/uploads/human_subject_data_classification_too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hefdp.org/wp-content/uploads/dtua_guidance_chart.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9BA013-70EF-5943-ABA3-BF98710FC24C}" type="slidenum">
              <a:rPr lang="en-US" smtClean="0"/>
              <a:t>1</a:t>
            </a:fld>
            <a:endParaRPr lang="en-US"/>
          </a:p>
        </p:txBody>
      </p:sp>
    </p:spTree>
    <p:extLst>
      <p:ext uri="{BB962C8B-B14F-4D97-AF65-F5344CB8AC3E}">
        <p14:creationId xmlns:p14="http://schemas.microsoft.com/office/powerpoint/2010/main" val="39454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9BA013-70EF-5943-ABA3-BF98710FC24C}" type="slidenum">
              <a:rPr lang="en-US" smtClean="0"/>
              <a:t>3</a:t>
            </a:fld>
            <a:endParaRPr lang="en-US" dirty="0"/>
          </a:p>
        </p:txBody>
      </p:sp>
    </p:spTree>
    <p:extLst>
      <p:ext uri="{BB962C8B-B14F-4D97-AF65-F5344CB8AC3E}">
        <p14:creationId xmlns:p14="http://schemas.microsoft.com/office/powerpoint/2010/main" val="302577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62F40-3019-3341-853B-E6F43EF96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078CB9-AC85-CB4D-F42B-4F6A26B66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235F9A-D5C4-D4A2-12B9-1316B2A09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B030E4-045B-348F-24A5-6C86A16C362A}"/>
              </a:ext>
            </a:extLst>
          </p:cNvPr>
          <p:cNvSpPr>
            <a:spLocks noGrp="1"/>
          </p:cNvSpPr>
          <p:nvPr>
            <p:ph type="sldNum" sz="quarter" idx="5"/>
          </p:nvPr>
        </p:nvSpPr>
        <p:spPr/>
        <p:txBody>
          <a:bodyPr/>
          <a:lstStyle/>
          <a:p>
            <a:fld id="{8C9BA013-70EF-5943-ABA3-BF98710FC24C}" type="slidenum">
              <a:rPr lang="en-US" smtClean="0"/>
              <a:t>4</a:t>
            </a:fld>
            <a:endParaRPr lang="en-US" dirty="0"/>
          </a:p>
        </p:txBody>
      </p:sp>
    </p:spTree>
    <p:extLst>
      <p:ext uri="{BB962C8B-B14F-4D97-AF65-F5344CB8AC3E}">
        <p14:creationId xmlns:p14="http://schemas.microsoft.com/office/powerpoint/2010/main" val="11029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4000D-FCD0-F2A9-933B-E5A93A720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16B4F-06A1-6148-9EB5-EBDA0BE5C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63899-F507-E73E-C4D2-A6216185ED07}"/>
              </a:ext>
            </a:extLst>
          </p:cNvPr>
          <p:cNvSpPr>
            <a:spLocks noGrp="1"/>
          </p:cNvSpPr>
          <p:nvPr>
            <p:ph type="body" idx="1"/>
          </p:nvPr>
        </p:nvSpPr>
        <p:spPr/>
        <p:txBody>
          <a:bodyPr/>
          <a:lstStyle/>
          <a:p>
            <a:r>
              <a:rPr lang="en-US" dirty="0">
                <a:hlinkClick r:id="rId3"/>
              </a:rPr>
              <a:t>PHI LDS Infographic FINAL 6.15.17</a:t>
            </a:r>
            <a:endParaRPr lang="en-US" b="1" dirty="0"/>
          </a:p>
          <a:p>
            <a:r>
              <a:rPr lang="en-US" dirty="0">
                <a:hlinkClick r:id="rId4"/>
              </a:rPr>
              <a:t>dtua_guidance_chart.pdf</a:t>
            </a:r>
            <a:endParaRPr lang="en-US" b="1" dirty="0"/>
          </a:p>
        </p:txBody>
      </p:sp>
      <p:sp>
        <p:nvSpPr>
          <p:cNvPr id="4" name="Slide Number Placeholder 3">
            <a:extLst>
              <a:ext uri="{FF2B5EF4-FFF2-40B4-BE49-F238E27FC236}">
                <a16:creationId xmlns:a16="http://schemas.microsoft.com/office/drawing/2014/main" id="{EE724CDF-234B-07AA-A29A-CC0B4D99B67E}"/>
              </a:ext>
            </a:extLst>
          </p:cNvPr>
          <p:cNvSpPr>
            <a:spLocks noGrp="1"/>
          </p:cNvSpPr>
          <p:nvPr>
            <p:ph type="sldNum" sz="quarter" idx="5"/>
          </p:nvPr>
        </p:nvSpPr>
        <p:spPr/>
        <p:txBody>
          <a:bodyPr/>
          <a:lstStyle/>
          <a:p>
            <a:fld id="{8C9BA013-70EF-5943-ABA3-BF98710FC24C}" type="slidenum">
              <a:rPr lang="en-US" smtClean="0"/>
              <a:t>8</a:t>
            </a:fld>
            <a:endParaRPr lang="en-US" dirty="0"/>
          </a:p>
        </p:txBody>
      </p:sp>
    </p:spTree>
    <p:extLst>
      <p:ext uri="{BB962C8B-B14F-4D97-AF65-F5344CB8AC3E}">
        <p14:creationId xmlns:p14="http://schemas.microsoft.com/office/powerpoint/2010/main" val="1887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BA6C-2610-DF5A-02DA-6A2611AE7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ED9C9-C80B-F18E-AC85-6FA818A1BF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AC1F5-05F4-7E2F-E919-8C74BA01998A}"/>
              </a:ext>
            </a:extLst>
          </p:cNvPr>
          <p:cNvSpPr>
            <a:spLocks noGrp="1"/>
          </p:cNvSpPr>
          <p:nvPr>
            <p:ph type="body" idx="1"/>
          </p:nvPr>
        </p:nvSpPr>
        <p:spPr/>
        <p:txBody>
          <a:bodyPr/>
          <a:lstStyle/>
          <a:p>
            <a:r>
              <a:rPr lang="en-US" dirty="0">
                <a:hlinkClick r:id="rId3"/>
              </a:rPr>
              <a:t>PHI LDS Infographic FINAL 6.15.17</a:t>
            </a:r>
            <a:endParaRPr lang="en-US" b="1" dirty="0"/>
          </a:p>
          <a:p>
            <a:r>
              <a:rPr lang="en-US" dirty="0">
                <a:hlinkClick r:id="rId4"/>
              </a:rPr>
              <a:t>dtua_guidance_chart.pdf</a:t>
            </a:r>
            <a:endParaRPr lang="en-US" b="1" dirty="0"/>
          </a:p>
        </p:txBody>
      </p:sp>
      <p:sp>
        <p:nvSpPr>
          <p:cNvPr id="4" name="Slide Number Placeholder 3">
            <a:extLst>
              <a:ext uri="{FF2B5EF4-FFF2-40B4-BE49-F238E27FC236}">
                <a16:creationId xmlns:a16="http://schemas.microsoft.com/office/drawing/2014/main" id="{265BF9C3-25C2-20D8-AA89-3A610C926519}"/>
              </a:ext>
            </a:extLst>
          </p:cNvPr>
          <p:cNvSpPr>
            <a:spLocks noGrp="1"/>
          </p:cNvSpPr>
          <p:nvPr>
            <p:ph type="sldNum" sz="quarter" idx="5"/>
          </p:nvPr>
        </p:nvSpPr>
        <p:spPr/>
        <p:txBody>
          <a:bodyPr/>
          <a:lstStyle/>
          <a:p>
            <a:fld id="{8C9BA013-70EF-5943-ABA3-BF98710FC24C}" type="slidenum">
              <a:rPr lang="en-US" smtClean="0"/>
              <a:t>9</a:t>
            </a:fld>
            <a:endParaRPr lang="en-US" dirty="0"/>
          </a:p>
        </p:txBody>
      </p:sp>
    </p:spTree>
    <p:extLst>
      <p:ext uri="{BB962C8B-B14F-4D97-AF65-F5344CB8AC3E}">
        <p14:creationId xmlns:p14="http://schemas.microsoft.com/office/powerpoint/2010/main" val="145868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C9BA013-70EF-5943-ABA3-BF98710FC24C}" type="slidenum">
              <a:rPr lang="en-US" smtClean="0"/>
              <a:t>10</a:t>
            </a:fld>
            <a:endParaRPr lang="en-US" dirty="0"/>
          </a:p>
        </p:txBody>
      </p:sp>
    </p:spTree>
    <p:extLst>
      <p:ext uri="{BB962C8B-B14F-4D97-AF65-F5344CB8AC3E}">
        <p14:creationId xmlns:p14="http://schemas.microsoft.com/office/powerpoint/2010/main" val="2511470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E4BD-373D-EC32-0940-6A2E4536C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AAE4E7-1EFB-0E6E-F42C-8FFFA43E8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608E1-2212-6E00-C69B-CB46D71803CE}"/>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51C33F59-8017-E7EB-F057-EFB2ACC74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ACE14-D6B9-254A-CCFA-2338A03DDEB9}"/>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26963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A4628-F9C7-B90B-4DDB-6C93B18ABD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78AAA8-E32B-3092-DB5C-200319444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62221-45AD-76F3-045F-3C4BF96CB6FA}"/>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58C1C97B-3125-2DC0-D53E-ED06794D4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F2BFC-83C8-F39B-0DF2-A72A23063D66}"/>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237417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A0FAEA-0142-CE0A-7B49-9D5D96FF38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F7C3BF-C1B1-611E-3C68-6E60F04966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E88D1-7D66-BF82-BE12-96A0041841E7}"/>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A79BBB9D-56E0-A664-5EDE-D0AF7DC1B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96D3C-0936-D8E9-8117-BDBD4CCB31A9}"/>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253328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0D72-C830-4498-6CAD-8A2F293EB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2AC6A-20E1-3E2C-B46E-404BB86446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C7605-6FE8-F43A-BF9E-D3E90DFA5545}"/>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1E5637A0-8E13-DB1A-30CE-15FCB1705C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EEEE5-4EE4-F6E3-D2BF-DFB558EB82BE}"/>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131618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1454-BCE8-7F57-AD19-4124161444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4FE892-4308-E97A-EE7C-6D11494883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E70C95-A2AF-73DF-4364-05A9CE344590}"/>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46542664-5F10-4982-DAED-6F2192BB5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C0AE8-EE13-4ABC-0807-596A19F3CEAD}"/>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40860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1CD4-CF38-8AB1-BBCB-CECEAC59C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94501-00BE-DC78-87BC-19131754B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BDD73-3B9E-A711-B319-D0EB8F82AE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C1EF0-DD1D-E9B9-2776-F2E2DFAB413B}"/>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6" name="Footer Placeholder 5">
            <a:extLst>
              <a:ext uri="{FF2B5EF4-FFF2-40B4-BE49-F238E27FC236}">
                <a16:creationId xmlns:a16="http://schemas.microsoft.com/office/drawing/2014/main" id="{104AFD63-A557-DB07-6E2C-D9D5AD01D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186D7-F344-911B-59E4-084A9CCCAE16}"/>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4115023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A526-7763-22B4-2EB4-DEA669B22F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F5859-59CC-81E3-5167-629177622E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0E878-4CD8-EF59-2B2D-7052506D5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DEED33-41CA-0CDF-CFA9-E4048DFC7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26893-9819-6AA1-367A-BE31576983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50F536-1AA0-F0AC-747D-B18BB392B5A9}"/>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8" name="Footer Placeholder 7">
            <a:extLst>
              <a:ext uri="{FF2B5EF4-FFF2-40B4-BE49-F238E27FC236}">
                <a16:creationId xmlns:a16="http://schemas.microsoft.com/office/drawing/2014/main" id="{D29F2B57-BCB6-6393-DB07-ED9B64F1C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5D73B-3796-F5F0-674E-2A2C67864670}"/>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384108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6B114-C6B2-75BE-A94D-D39CEB418E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B52F85-9B8D-7D5D-C8BF-1443DB13E2E0}"/>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4" name="Footer Placeholder 3">
            <a:extLst>
              <a:ext uri="{FF2B5EF4-FFF2-40B4-BE49-F238E27FC236}">
                <a16:creationId xmlns:a16="http://schemas.microsoft.com/office/drawing/2014/main" id="{E06A15C8-FC11-9840-63DE-026CB4625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B91C7-4834-EA11-BCA4-8180F48DF402}"/>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1724352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199E2-AB00-B31A-2AAC-F103D927FF5E}"/>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3" name="Footer Placeholder 2">
            <a:extLst>
              <a:ext uri="{FF2B5EF4-FFF2-40B4-BE49-F238E27FC236}">
                <a16:creationId xmlns:a16="http://schemas.microsoft.com/office/drawing/2014/main" id="{8CC26944-0962-ACB7-AB28-E44503B0D7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984187-720D-982D-D29C-C78CCBF3ACE9}"/>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319218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18B72-53AD-9695-6EDC-9527976E2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4A57F-780A-B793-8799-5C8DF324C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1FCFD-C6D5-27D9-9524-6EA93FDC9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D50EF9-5A4C-286B-338E-0CC58BAA9A2D}"/>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6" name="Footer Placeholder 5">
            <a:extLst>
              <a:ext uri="{FF2B5EF4-FFF2-40B4-BE49-F238E27FC236}">
                <a16:creationId xmlns:a16="http://schemas.microsoft.com/office/drawing/2014/main" id="{96248B9F-29FB-2086-4268-AE7382988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EAD4F-BB99-028C-4200-958B7FFD644D}"/>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364454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A9D4-6157-807E-5F54-AE2F85C7A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904CCD-A19C-8BD2-74DC-933CF5D11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23FFA53-3C2F-B997-8C92-76EFC8F08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91DDF6-5139-FCE9-0022-662C86FABBD6}"/>
              </a:ext>
            </a:extLst>
          </p:cNvPr>
          <p:cNvSpPr>
            <a:spLocks noGrp="1"/>
          </p:cNvSpPr>
          <p:nvPr>
            <p:ph type="dt" sz="half" idx="10"/>
          </p:nvPr>
        </p:nvSpPr>
        <p:spPr/>
        <p:txBody>
          <a:bodyPr/>
          <a:lstStyle/>
          <a:p>
            <a:fld id="{91124A0E-C0AF-CE4E-BA51-D53B5F9B6F04}" type="datetimeFigureOut">
              <a:rPr lang="en-US" smtClean="0"/>
              <a:t>4/14/2025</a:t>
            </a:fld>
            <a:endParaRPr lang="en-US"/>
          </a:p>
        </p:txBody>
      </p:sp>
      <p:sp>
        <p:nvSpPr>
          <p:cNvPr id="6" name="Footer Placeholder 5">
            <a:extLst>
              <a:ext uri="{FF2B5EF4-FFF2-40B4-BE49-F238E27FC236}">
                <a16:creationId xmlns:a16="http://schemas.microsoft.com/office/drawing/2014/main" id="{2634C346-CFF7-3F6A-36EB-3F1BB2F7D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B2311-5F4C-8C99-5F68-9A928CA22233}"/>
              </a:ext>
            </a:extLst>
          </p:cNvPr>
          <p:cNvSpPr>
            <a:spLocks noGrp="1"/>
          </p:cNvSpPr>
          <p:nvPr>
            <p:ph type="sldNum" sz="quarter" idx="12"/>
          </p:nvPr>
        </p:nvSpPr>
        <p:spPr/>
        <p:txBody>
          <a:bodyPr/>
          <a:lstStyle/>
          <a:p>
            <a:fld id="{4E2DF471-3AD4-7D41-8DF6-1955E46D2D91}" type="slidenum">
              <a:rPr lang="en-US" smtClean="0"/>
              <a:t>‹#›</a:t>
            </a:fld>
            <a:endParaRPr lang="en-US"/>
          </a:p>
        </p:txBody>
      </p:sp>
    </p:spTree>
    <p:extLst>
      <p:ext uri="{BB962C8B-B14F-4D97-AF65-F5344CB8AC3E}">
        <p14:creationId xmlns:p14="http://schemas.microsoft.com/office/powerpoint/2010/main" val="46864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B9EF21-C1D9-93D7-CA95-07F1790565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B0BFB-2995-94E2-797E-B83E3E24B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F2084-FC25-C49C-CD46-A2DF54E86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124A0E-C0AF-CE4E-BA51-D53B5F9B6F04}" type="datetimeFigureOut">
              <a:rPr lang="en-US" smtClean="0"/>
              <a:t>4/14/2025</a:t>
            </a:fld>
            <a:endParaRPr lang="en-US"/>
          </a:p>
        </p:txBody>
      </p:sp>
      <p:sp>
        <p:nvSpPr>
          <p:cNvPr id="5" name="Footer Placeholder 4">
            <a:extLst>
              <a:ext uri="{FF2B5EF4-FFF2-40B4-BE49-F238E27FC236}">
                <a16:creationId xmlns:a16="http://schemas.microsoft.com/office/drawing/2014/main" id="{6ACAE121-41E8-FACA-134F-2E7EDF192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273801-9507-BCAA-E3F3-0D3204F33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2DF471-3AD4-7D41-8DF6-1955E46D2D91}" type="slidenum">
              <a:rPr lang="en-US" smtClean="0"/>
              <a:t>‹#›</a:t>
            </a:fld>
            <a:endParaRPr lang="en-US"/>
          </a:p>
        </p:txBody>
      </p:sp>
    </p:spTree>
    <p:extLst>
      <p:ext uri="{BB962C8B-B14F-4D97-AF65-F5344CB8AC3E}">
        <p14:creationId xmlns:p14="http://schemas.microsoft.com/office/powerpoint/2010/main" val="398095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quisition.gov/far/subpart-2.1#FAR_Subpart_2_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nam10.safelinks.protection.outlook.com/?url=http%3A%2F%2Furl1157.cogr.edu%2Fls%2Fclick%3Fupn%3Du001.HVdtiAQqH-2BBO4EFdv7-2BOco1YJThnMPBKHd8KQoKJiDwLNWU1kt8oQ3-2FOzkc6ibqCVvflYPXeKURuVEHOswc1clbMArsLt24vBlqe5hXM6fMwk1-2B9HUhxaqzTErBpEdlzIOxNMA2sa83eZNH4RIk1SxK73H3kP2wkj9sVLcoSIDE-3DXdK8_RsPQucZ-2B8JP6CNSMpuvVkwbQK1HmFmGnE4I7ZFIrAVs5IozxjcyIP8YAJ9JLPxE2XkHnB7OMld-2BZmB5zF90QxhxNjrDa2dCUmEUc65XQjgmMZagMdz35FmyaREug0t1h-2B8oRMErawNtFEEvHCf42AEbBL8ZXBp24dVep88-2BGgJXTOMo6UlPqDsJEFfIqiAer6VKu6ReYV2xpsV7pE7t1J0JCkBHMCYVg6loa7KY28ts4m77cJmOdtJ2yTY0P74jjNBQ2Ov1ezZlHrsVlGuOtj0-2FkzWl6eOFASHUDYvBXzxIaUwPw-2BW-2FaUa85CwmBVUiwHAIpkAArdoX4LPOK3vYR9fxU1oc5sddMEnSkDugWXa0-2F-2BFMwa1TEMhdn63UZNnZK&amp;data=05%7C02%7Crester%40mail.smu.edu%7Ca3301097168442d4098e08dd7b6792fa%7C0f450f2e334f4bada85c9adf76051d8b%7C0%7C0%7C638802406960842078%7CUnknown%7CTWFpbGZsb3d8eyJFbXB0eU1hcGkiOnRydWUsIlYiOiIwLjAuMDAwMCIsIlAiOiJXaW4zMiIsIkFOIjoiTWFpbCIsIldUIjoyfQ%3D%3D%7C0%7C%7C%7C&amp;sdata=eiYy0kebGFv6uWpGEpodP4JbwVxGW8W3tuHAKCHMPIk%3D&amp;reserved=0" TargetMode="External"/><Relationship Id="rId3" Type="http://schemas.openxmlformats.org/officeDocument/2006/relationships/image" Target="../media/image40.png"/><Relationship Id="rId7" Type="http://schemas.openxmlformats.org/officeDocument/2006/relationships/hyperlink" Target="mailto:researchcompliance@smu.edu" TargetMode="External"/><Relationship Id="rId2" Type="http://schemas.openxmlformats.org/officeDocument/2006/relationships/image" Target="../media/image39.jpg"/><Relationship Id="rId1" Type="http://schemas.openxmlformats.org/officeDocument/2006/relationships/slideLayout" Target="../slideLayouts/slideLayout1.xml"/><Relationship Id="rId6" Type="http://schemas.openxmlformats.org/officeDocument/2006/relationships/hyperlink" Target="https://about.citiprogram.org/" TargetMode="External"/><Relationship Id="rId5" Type="http://schemas.openxmlformats.org/officeDocument/2006/relationships/image" Target="../media/image41.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hyperlink" Target="https://www.smu.edu/ola/legalfacts" TargetMode="External"/><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5E2F4993-2C8D-04D0-C561-2EDEC68F48C7}"/>
              </a:ext>
            </a:extLst>
          </p:cNvPr>
          <p:cNvPicPr>
            <a:picLocks noChangeAspect="1"/>
          </p:cNvPicPr>
          <p:nvPr/>
        </p:nvPicPr>
        <p:blipFill>
          <a:blip r:embed="rId3"/>
          <a:srcRect/>
          <a:stretch/>
        </p:blipFill>
        <p:spPr>
          <a:xfrm>
            <a:off x="-1524" y="0"/>
            <a:ext cx="12192000" cy="6858000"/>
          </a:xfrm>
          <a:prstGeom prst="rect">
            <a:avLst/>
          </a:prstGeom>
        </p:spPr>
      </p:pic>
      <p:pic>
        <p:nvPicPr>
          <p:cNvPr id="13" name="Picture 12" descr="Blue letters on a black background&#10;&#10;Description automatically generated">
            <a:extLst>
              <a:ext uri="{FF2B5EF4-FFF2-40B4-BE49-F238E27FC236}">
                <a16:creationId xmlns:a16="http://schemas.microsoft.com/office/drawing/2014/main" id="{6F8C6E76-CF94-1233-1C33-4434CA6D8902}"/>
              </a:ext>
            </a:extLst>
          </p:cNvPr>
          <p:cNvPicPr>
            <a:picLocks noChangeAspect="1"/>
          </p:cNvPicPr>
          <p:nvPr/>
        </p:nvPicPr>
        <p:blipFill>
          <a:blip r:embed="rId4"/>
          <a:stretch>
            <a:fillRect/>
          </a:stretch>
        </p:blipFill>
        <p:spPr>
          <a:xfrm>
            <a:off x="10747949" y="6189112"/>
            <a:ext cx="1229191" cy="551475"/>
          </a:xfrm>
          <a:prstGeom prst="rect">
            <a:avLst/>
          </a:prstGeom>
        </p:spPr>
      </p:pic>
      <p:sp>
        <p:nvSpPr>
          <p:cNvPr id="3" name="TextBox 2">
            <a:extLst>
              <a:ext uri="{FF2B5EF4-FFF2-40B4-BE49-F238E27FC236}">
                <a16:creationId xmlns:a16="http://schemas.microsoft.com/office/drawing/2014/main" id="{068CCBE6-BBB0-CC4B-2CD0-C85AE66C6B21}"/>
              </a:ext>
            </a:extLst>
          </p:cNvPr>
          <p:cNvSpPr txBox="1"/>
          <p:nvPr/>
        </p:nvSpPr>
        <p:spPr>
          <a:xfrm>
            <a:off x="246888" y="932688"/>
            <a:ext cx="3986784" cy="1200329"/>
          </a:xfrm>
          <a:prstGeom prst="rect">
            <a:avLst/>
          </a:prstGeom>
          <a:noFill/>
        </p:spPr>
        <p:txBody>
          <a:bodyPr wrap="square" rtlCol="0">
            <a:spAutoFit/>
          </a:bodyPr>
          <a:lstStyle/>
          <a:p>
            <a:r>
              <a:rPr lang="en-US" sz="3600" b="1" dirty="0">
                <a:solidFill>
                  <a:srgbClr val="344DA1"/>
                </a:solidFill>
                <a:latin typeface="Georgia" panose="02040502050405020303" pitchFamily="18" charset="0"/>
              </a:rPr>
              <a:t>Mastering the Contract Flow </a:t>
            </a:r>
          </a:p>
        </p:txBody>
      </p:sp>
    </p:spTree>
    <p:extLst>
      <p:ext uri="{BB962C8B-B14F-4D97-AF65-F5344CB8AC3E}">
        <p14:creationId xmlns:p14="http://schemas.microsoft.com/office/powerpoint/2010/main" val="11082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138D-1011-58CA-C938-4938CC978F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B5C6B-6B8B-790C-3B25-8E0D02FB12D0}"/>
              </a:ext>
            </a:extLst>
          </p:cNvPr>
          <p:cNvSpPr>
            <a:spLocks noGrp="1"/>
          </p:cNvSpPr>
          <p:nvPr>
            <p:ph idx="1"/>
          </p:nvPr>
        </p:nvSpPr>
        <p:spPr>
          <a:xfrm>
            <a:off x="838200" y="312801"/>
            <a:ext cx="10515600" cy="6232398"/>
          </a:xfrm>
        </p:spPr>
        <p:txBody>
          <a:bodyPr>
            <a:normAutofit/>
          </a:bodyPr>
          <a:lstStyle/>
          <a:p>
            <a:r>
              <a:rPr lang="en-US" dirty="0">
                <a:solidFill>
                  <a:srgbClr val="344DA1"/>
                </a:solidFill>
                <a:latin typeface="+mj-lt"/>
              </a:rPr>
              <a:t>My research, my data, my equipment, my materials…</a:t>
            </a:r>
          </a:p>
          <a:p>
            <a:pPr marL="0" indent="0">
              <a:buNone/>
            </a:pPr>
            <a:endParaRPr lang="en-US" dirty="0"/>
          </a:p>
        </p:txBody>
      </p:sp>
      <p:sp>
        <p:nvSpPr>
          <p:cNvPr id="4" name="Slide Number Placeholder 3">
            <a:extLst>
              <a:ext uri="{FF2B5EF4-FFF2-40B4-BE49-F238E27FC236}">
                <a16:creationId xmlns:a16="http://schemas.microsoft.com/office/drawing/2014/main" id="{6EA7C012-09DB-0D4E-53B5-8856F1467051}"/>
              </a:ext>
            </a:extLst>
          </p:cNvPr>
          <p:cNvSpPr>
            <a:spLocks noGrp="1"/>
          </p:cNvSpPr>
          <p:nvPr>
            <p:ph type="sldNum" sz="quarter" idx="12"/>
          </p:nvPr>
        </p:nvSpPr>
        <p:spPr/>
        <p:txBody>
          <a:bodyPr/>
          <a:lstStyle/>
          <a:p>
            <a:fld id="{4E2DF471-3AD4-7D41-8DF6-1955E46D2D91}" type="slidenum">
              <a:rPr lang="en-US" smtClean="0"/>
              <a:t>10</a:t>
            </a:fld>
            <a:endParaRPr lang="en-US" dirty="0"/>
          </a:p>
        </p:txBody>
      </p:sp>
      <p:pic>
        <p:nvPicPr>
          <p:cNvPr id="5" name="Graphic 4" descr="Usb Stick with solid fill">
            <a:extLst>
              <a:ext uri="{FF2B5EF4-FFF2-40B4-BE49-F238E27FC236}">
                <a16:creationId xmlns:a16="http://schemas.microsoft.com/office/drawing/2014/main" id="{68AD4234-2DCE-13CF-AFFF-D7E8E74CC4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0274" y="1255823"/>
            <a:ext cx="674507" cy="674507"/>
          </a:xfrm>
          <a:prstGeom prst="rect">
            <a:avLst/>
          </a:prstGeom>
        </p:spPr>
      </p:pic>
      <p:pic>
        <p:nvPicPr>
          <p:cNvPr id="7" name="Graphic 6" descr="Car with solid fill">
            <a:extLst>
              <a:ext uri="{FF2B5EF4-FFF2-40B4-BE49-F238E27FC236}">
                <a16:creationId xmlns:a16="http://schemas.microsoft.com/office/drawing/2014/main" id="{C3E598B0-0664-E9D7-4A25-15CEA3569F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3674" y="136525"/>
            <a:ext cx="6966646" cy="6966646"/>
          </a:xfrm>
          <a:prstGeom prst="rect">
            <a:avLst/>
          </a:prstGeom>
        </p:spPr>
      </p:pic>
      <p:pic>
        <p:nvPicPr>
          <p:cNvPr id="9" name="Graphic 8" descr="Microscope outline">
            <a:extLst>
              <a:ext uri="{FF2B5EF4-FFF2-40B4-BE49-F238E27FC236}">
                <a16:creationId xmlns:a16="http://schemas.microsoft.com/office/drawing/2014/main" id="{5C64DE0C-AA5B-B024-D990-CCBD399BD5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3656" y="1154875"/>
            <a:ext cx="914400" cy="914400"/>
          </a:xfrm>
          <a:prstGeom prst="rect">
            <a:avLst/>
          </a:prstGeom>
        </p:spPr>
      </p:pic>
      <p:pic>
        <p:nvPicPr>
          <p:cNvPr id="11" name="Graphic 10" descr="DNA outline">
            <a:extLst>
              <a:ext uri="{FF2B5EF4-FFF2-40B4-BE49-F238E27FC236}">
                <a16:creationId xmlns:a16="http://schemas.microsoft.com/office/drawing/2014/main" id="{929EEA21-5669-6C68-DD73-63A1A4F296A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51119" y="1154875"/>
            <a:ext cx="833722" cy="833722"/>
          </a:xfrm>
          <a:prstGeom prst="rect">
            <a:avLst/>
          </a:prstGeom>
        </p:spPr>
      </p:pic>
      <p:pic>
        <p:nvPicPr>
          <p:cNvPr id="13" name="Graphic 12" descr="Flask with solid fill">
            <a:extLst>
              <a:ext uri="{FF2B5EF4-FFF2-40B4-BE49-F238E27FC236}">
                <a16:creationId xmlns:a16="http://schemas.microsoft.com/office/drawing/2014/main" id="{B51651F3-EE6F-F119-F374-41E5704B76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87629" y="1104784"/>
            <a:ext cx="870791" cy="870791"/>
          </a:xfrm>
          <a:prstGeom prst="rect">
            <a:avLst/>
          </a:prstGeom>
        </p:spPr>
      </p:pic>
      <p:pic>
        <p:nvPicPr>
          <p:cNvPr id="15" name="Graphic 14" descr="Hamster outline">
            <a:extLst>
              <a:ext uri="{FF2B5EF4-FFF2-40B4-BE49-F238E27FC236}">
                <a16:creationId xmlns:a16="http://schemas.microsoft.com/office/drawing/2014/main" id="{9F3CF7D5-FE91-49B7-BD10-81732A893CA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10903" y="1159314"/>
            <a:ext cx="914400" cy="914400"/>
          </a:xfrm>
          <a:prstGeom prst="rect">
            <a:avLst/>
          </a:prstGeom>
        </p:spPr>
      </p:pic>
      <p:cxnSp>
        <p:nvCxnSpPr>
          <p:cNvPr id="18" name="Straight Connector 17">
            <a:extLst>
              <a:ext uri="{FF2B5EF4-FFF2-40B4-BE49-F238E27FC236}">
                <a16:creationId xmlns:a16="http://schemas.microsoft.com/office/drawing/2014/main" id="{23A6EE78-F262-1A37-561F-A40E6F10AB4C}"/>
              </a:ext>
            </a:extLst>
          </p:cNvPr>
          <p:cNvCxnSpPr/>
          <p:nvPr/>
        </p:nvCxnSpPr>
        <p:spPr>
          <a:xfrm>
            <a:off x="4187046" y="1164814"/>
            <a:ext cx="543980" cy="914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08505CB-F64B-7201-73E3-0F2C7A4030AC}"/>
              </a:ext>
            </a:extLst>
          </p:cNvPr>
          <p:cNvCxnSpPr/>
          <p:nvPr/>
        </p:nvCxnSpPr>
        <p:spPr>
          <a:xfrm flipV="1">
            <a:off x="4187046" y="1083365"/>
            <a:ext cx="3505841" cy="81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B387712-778D-1762-66C6-FD5B0975958C}"/>
              </a:ext>
            </a:extLst>
          </p:cNvPr>
          <p:cNvCxnSpPr/>
          <p:nvPr/>
        </p:nvCxnSpPr>
        <p:spPr>
          <a:xfrm flipH="1">
            <a:off x="7315200" y="1089486"/>
            <a:ext cx="367748" cy="9897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3711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473D7-D62E-A6C9-5AA4-2B43BBECF5CD}"/>
              </a:ext>
            </a:extLst>
          </p:cNvPr>
          <p:cNvSpPr/>
          <p:nvPr/>
        </p:nvSpPr>
        <p:spPr>
          <a:xfrm>
            <a:off x="946485" y="-1282"/>
            <a:ext cx="11245516"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628963-E961-16C3-62B5-B763E71C9995}"/>
              </a:ext>
            </a:extLst>
          </p:cNvPr>
          <p:cNvPicPr>
            <a:picLocks noChangeAspect="1"/>
          </p:cNvPicPr>
          <p:nvPr/>
        </p:nvPicPr>
        <p:blipFill>
          <a:blip r:embed="rId2"/>
          <a:srcRect/>
          <a:stretch/>
        </p:blipFill>
        <p:spPr>
          <a:xfrm>
            <a:off x="0" y="-1282"/>
            <a:ext cx="12192000" cy="6858000"/>
          </a:xfrm>
          <a:prstGeom prst="rect">
            <a:avLst/>
          </a:prstGeom>
        </p:spPr>
      </p:pic>
      <p:sp>
        <p:nvSpPr>
          <p:cNvPr id="7" name="Title 1">
            <a:extLst>
              <a:ext uri="{FF2B5EF4-FFF2-40B4-BE49-F238E27FC236}">
                <a16:creationId xmlns:a16="http://schemas.microsoft.com/office/drawing/2014/main" id="{1C4BC42A-3B9A-E31F-CE3C-646788A3C2A1}"/>
              </a:ext>
            </a:extLst>
          </p:cNvPr>
          <p:cNvSpPr>
            <a:spLocks noGrp="1"/>
          </p:cNvSpPr>
          <p:nvPr>
            <p:ph type="title"/>
          </p:nvPr>
        </p:nvSpPr>
        <p:spPr>
          <a:xfrm>
            <a:off x="5785104" y="2399172"/>
            <a:ext cx="6096000" cy="1325563"/>
          </a:xfrm>
        </p:spPr>
        <p:txBody>
          <a:bodyPr>
            <a:normAutofit/>
          </a:bodyPr>
          <a:lstStyle/>
          <a:p>
            <a:pPr algn="ctr"/>
            <a:r>
              <a:rPr lang="en-US" sz="6000" b="1" dirty="0">
                <a:solidFill>
                  <a:schemeClr val="bg1"/>
                </a:solidFill>
                <a:latin typeface="Georgia" panose="02040502050405020303" pitchFamily="18" charset="0"/>
              </a:rPr>
              <a:t>Subawards </a:t>
            </a:r>
          </a:p>
        </p:txBody>
      </p:sp>
      <p:pic>
        <p:nvPicPr>
          <p:cNvPr id="2" name="Picture 1" descr="A white text on a black background&#10;&#10;Description automatically generated">
            <a:extLst>
              <a:ext uri="{FF2B5EF4-FFF2-40B4-BE49-F238E27FC236}">
                <a16:creationId xmlns:a16="http://schemas.microsoft.com/office/drawing/2014/main" id="{3DD2D248-A408-9724-053E-57A3E4C2FBA0}"/>
              </a:ext>
            </a:extLst>
          </p:cNvPr>
          <p:cNvPicPr>
            <a:picLocks noChangeAspect="1"/>
          </p:cNvPicPr>
          <p:nvPr/>
        </p:nvPicPr>
        <p:blipFill>
          <a:blip r:embed="rId3"/>
          <a:stretch>
            <a:fillRect/>
          </a:stretch>
        </p:blipFill>
        <p:spPr>
          <a:xfrm>
            <a:off x="10830972" y="6123906"/>
            <a:ext cx="1157947" cy="519512"/>
          </a:xfrm>
          <a:prstGeom prst="rect">
            <a:avLst/>
          </a:prstGeom>
        </p:spPr>
      </p:pic>
    </p:spTree>
    <p:extLst>
      <p:ext uri="{BB962C8B-B14F-4D97-AF65-F5344CB8AC3E}">
        <p14:creationId xmlns:p14="http://schemas.microsoft.com/office/powerpoint/2010/main" val="103480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6E7D-C846-2E1D-EB04-C8D66557F9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EC1B16-F034-847E-1154-7BF9441C8BDA}"/>
              </a:ext>
            </a:extLst>
          </p:cNvPr>
          <p:cNvSpPr>
            <a:spLocks noGrp="1"/>
          </p:cNvSpPr>
          <p:nvPr>
            <p:ph type="sldNum" sz="quarter" idx="12"/>
          </p:nvPr>
        </p:nvSpPr>
        <p:spPr/>
        <p:txBody>
          <a:bodyPr/>
          <a:lstStyle/>
          <a:p>
            <a:fld id="{4E2DF471-3AD4-7D41-8DF6-1955E46D2D91}" type="slidenum">
              <a:rPr lang="en-US" smtClean="0"/>
              <a:t>12</a:t>
            </a:fld>
            <a:endParaRPr lang="en-US"/>
          </a:p>
        </p:txBody>
      </p:sp>
      <p:sp>
        <p:nvSpPr>
          <p:cNvPr id="3" name="TextBox 2">
            <a:extLst>
              <a:ext uri="{FF2B5EF4-FFF2-40B4-BE49-F238E27FC236}">
                <a16:creationId xmlns:a16="http://schemas.microsoft.com/office/drawing/2014/main" id="{DD9A2CF7-8A18-9D4C-1E83-49F0EBB7F261}"/>
              </a:ext>
            </a:extLst>
          </p:cNvPr>
          <p:cNvSpPr txBox="1"/>
          <p:nvPr/>
        </p:nvSpPr>
        <p:spPr>
          <a:xfrm>
            <a:off x="838200" y="-682526"/>
            <a:ext cx="10031896" cy="6555641"/>
          </a:xfrm>
          <a:prstGeom prst="rect">
            <a:avLst/>
          </a:prstGeom>
          <a:noFill/>
        </p:spPr>
        <p:txBody>
          <a:bodyPr wrap="square">
            <a:spAutoFit/>
          </a:bodyPr>
          <a:lstStyle/>
          <a:p>
            <a:pPr>
              <a:buNone/>
            </a:pPr>
            <a:endParaRPr lang="en-US" sz="2800" i="1" dirty="0">
              <a:effectLst/>
            </a:endParaRPr>
          </a:p>
          <a:p>
            <a:pPr>
              <a:buNone/>
            </a:pPr>
            <a:endParaRPr lang="en-US" sz="2800" i="1" dirty="0"/>
          </a:p>
          <a:p>
            <a:pPr>
              <a:buNone/>
            </a:pPr>
            <a:endParaRPr lang="en-US" sz="2800" i="1" dirty="0">
              <a:effectLst/>
            </a:endParaRPr>
          </a:p>
          <a:p>
            <a:r>
              <a:rPr lang="en-US" sz="2800" dirty="0"/>
              <a:t>2 CFR 200.1 Definitions.</a:t>
            </a:r>
          </a:p>
          <a:p>
            <a:pPr>
              <a:buNone/>
            </a:pPr>
            <a:endParaRPr lang="en-US" sz="2800" i="1" dirty="0"/>
          </a:p>
          <a:p>
            <a:pPr>
              <a:buNone/>
            </a:pPr>
            <a:r>
              <a:rPr lang="en-US" sz="2800" i="1" dirty="0">
                <a:effectLst/>
              </a:rPr>
              <a:t>…</a:t>
            </a:r>
          </a:p>
          <a:p>
            <a:pPr>
              <a:buNone/>
            </a:pPr>
            <a:endParaRPr lang="en-US" sz="2800" i="1" dirty="0"/>
          </a:p>
          <a:p>
            <a:pPr>
              <a:buNone/>
            </a:pPr>
            <a:r>
              <a:rPr lang="en-US" sz="2800" i="1" dirty="0">
                <a:effectLst/>
              </a:rPr>
              <a:t>Subaward</a:t>
            </a:r>
            <a:r>
              <a:rPr lang="en-US" sz="2800" dirty="0">
                <a:effectLst/>
              </a:rPr>
              <a:t> means an award provided by a pass-through entity to a subrecipient for the subrecipient to contribute to the goals and objectives of the project by </a:t>
            </a:r>
            <a:r>
              <a:rPr lang="en-US" sz="2800" dirty="0">
                <a:effectLst/>
                <a:highlight>
                  <a:srgbClr val="FFFF00"/>
                </a:highlight>
              </a:rPr>
              <a:t>carrying out part</a:t>
            </a:r>
            <a:r>
              <a:rPr lang="en-US" sz="2800" dirty="0">
                <a:effectLst/>
              </a:rPr>
              <a:t> of a Federal award received by the pass-through entity…</a:t>
            </a:r>
          </a:p>
          <a:p>
            <a:pPr>
              <a:buNone/>
            </a:pPr>
            <a:endParaRPr lang="en-US" sz="2800" dirty="0">
              <a:effectLst/>
            </a:endParaRPr>
          </a:p>
          <a:p>
            <a:r>
              <a:rPr lang="en-US" sz="2800" i="1" dirty="0">
                <a:effectLst/>
              </a:rPr>
              <a:t>Subrecipient</a:t>
            </a:r>
            <a:r>
              <a:rPr lang="en-US" sz="2800" dirty="0">
                <a:effectLst/>
              </a:rPr>
              <a:t> means an entity that receives a subaward from a pass-through entity to carry out part of a Federal award…</a:t>
            </a:r>
            <a:endParaRPr lang="en-US" sz="2800" dirty="0"/>
          </a:p>
          <a:p>
            <a:r>
              <a:rPr lang="en-US" sz="2800" i="1" dirty="0">
                <a:effectLst/>
              </a:rPr>
              <a:t>…</a:t>
            </a:r>
          </a:p>
        </p:txBody>
      </p:sp>
    </p:spTree>
    <p:extLst>
      <p:ext uri="{BB962C8B-B14F-4D97-AF65-F5344CB8AC3E}">
        <p14:creationId xmlns:p14="http://schemas.microsoft.com/office/powerpoint/2010/main" val="276733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63ED-5790-46A9-B4D9-FB00D7EA06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EDA64-5824-ADBC-02C4-D5D3F06E439F}"/>
              </a:ext>
            </a:extLst>
          </p:cNvPr>
          <p:cNvSpPr>
            <a:spLocks noGrp="1"/>
          </p:cNvSpPr>
          <p:nvPr>
            <p:ph type="sldNum" sz="quarter" idx="12"/>
          </p:nvPr>
        </p:nvSpPr>
        <p:spPr/>
        <p:txBody>
          <a:bodyPr/>
          <a:lstStyle/>
          <a:p>
            <a:fld id="{4E2DF471-3AD4-7D41-8DF6-1955E46D2D91}" type="slidenum">
              <a:rPr lang="en-US" smtClean="0"/>
              <a:t>13</a:t>
            </a:fld>
            <a:endParaRPr lang="en-US"/>
          </a:p>
        </p:txBody>
      </p:sp>
      <p:sp>
        <p:nvSpPr>
          <p:cNvPr id="3" name="TextBox 2">
            <a:extLst>
              <a:ext uri="{FF2B5EF4-FFF2-40B4-BE49-F238E27FC236}">
                <a16:creationId xmlns:a16="http://schemas.microsoft.com/office/drawing/2014/main" id="{249FC76D-827A-280C-7011-F4984B485FCB}"/>
              </a:ext>
            </a:extLst>
          </p:cNvPr>
          <p:cNvSpPr txBox="1"/>
          <p:nvPr/>
        </p:nvSpPr>
        <p:spPr>
          <a:xfrm>
            <a:off x="774404" y="933623"/>
            <a:ext cx="11091530" cy="3385542"/>
          </a:xfrm>
          <a:prstGeom prst="rect">
            <a:avLst/>
          </a:prstGeom>
          <a:noFill/>
        </p:spPr>
        <p:txBody>
          <a:bodyPr wrap="square">
            <a:spAutoFit/>
          </a:bodyPr>
          <a:lstStyle/>
          <a:p>
            <a:pPr>
              <a:buNone/>
            </a:pPr>
            <a:endParaRPr lang="en-US" i="1" dirty="0">
              <a:effectLst/>
            </a:endParaRPr>
          </a:p>
          <a:p>
            <a:pPr>
              <a:buNone/>
            </a:pPr>
            <a:endParaRPr lang="en-US" sz="2800" i="1" dirty="0"/>
          </a:p>
          <a:p>
            <a:pPr>
              <a:buNone/>
            </a:pPr>
            <a:endParaRPr lang="en-US" sz="2800" i="1" dirty="0">
              <a:effectLst/>
            </a:endParaRPr>
          </a:p>
          <a:p>
            <a:r>
              <a:rPr lang="en-US" sz="2800" dirty="0"/>
              <a:t>§ 200.331 Subrecipient and contractor determinations.</a:t>
            </a:r>
          </a:p>
          <a:p>
            <a:pPr>
              <a:buNone/>
            </a:pPr>
            <a:endParaRPr lang="en-US" sz="2800" dirty="0"/>
          </a:p>
          <a:p>
            <a:pPr>
              <a:buNone/>
            </a:pPr>
            <a:r>
              <a:rPr lang="en-US" sz="2800" dirty="0"/>
              <a:t>... The </a:t>
            </a:r>
            <a:r>
              <a:rPr lang="en-US" sz="2800" dirty="0">
                <a:highlight>
                  <a:srgbClr val="FFFF00"/>
                </a:highlight>
              </a:rPr>
              <a:t>pass-through entity is responsible for making case-by-case determinations </a:t>
            </a:r>
            <a:r>
              <a:rPr lang="en-US" sz="2800" dirty="0"/>
              <a:t>to determine whether the entity receiving Federal funds is a subrecipient or a contractor. </a:t>
            </a:r>
          </a:p>
        </p:txBody>
      </p:sp>
    </p:spTree>
    <p:extLst>
      <p:ext uri="{BB962C8B-B14F-4D97-AF65-F5344CB8AC3E}">
        <p14:creationId xmlns:p14="http://schemas.microsoft.com/office/powerpoint/2010/main" val="411065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CADF1-E825-2F7C-795D-51B0E2DFE51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C35258-81EC-D6AD-4189-23D7089431DA}"/>
              </a:ext>
            </a:extLst>
          </p:cNvPr>
          <p:cNvSpPr>
            <a:spLocks noGrp="1"/>
          </p:cNvSpPr>
          <p:nvPr>
            <p:ph type="sldNum" sz="quarter" idx="12"/>
          </p:nvPr>
        </p:nvSpPr>
        <p:spPr/>
        <p:txBody>
          <a:bodyPr/>
          <a:lstStyle/>
          <a:p>
            <a:fld id="{4E2DF471-3AD4-7D41-8DF6-1955E46D2D91}" type="slidenum">
              <a:rPr lang="en-US" smtClean="0"/>
              <a:t>14</a:t>
            </a:fld>
            <a:endParaRPr lang="en-US"/>
          </a:p>
        </p:txBody>
      </p:sp>
      <p:sp>
        <p:nvSpPr>
          <p:cNvPr id="3" name="TextBox 2">
            <a:extLst>
              <a:ext uri="{FF2B5EF4-FFF2-40B4-BE49-F238E27FC236}">
                <a16:creationId xmlns:a16="http://schemas.microsoft.com/office/drawing/2014/main" id="{08E4779C-D7C7-A78B-387C-FF931348577A}"/>
              </a:ext>
            </a:extLst>
          </p:cNvPr>
          <p:cNvSpPr txBox="1"/>
          <p:nvPr/>
        </p:nvSpPr>
        <p:spPr>
          <a:xfrm>
            <a:off x="838200" y="-682526"/>
            <a:ext cx="10031896" cy="5539978"/>
          </a:xfrm>
          <a:prstGeom prst="rect">
            <a:avLst/>
          </a:prstGeom>
          <a:noFill/>
        </p:spPr>
        <p:txBody>
          <a:bodyPr wrap="square">
            <a:spAutoFit/>
          </a:bodyPr>
          <a:lstStyle/>
          <a:p>
            <a:pPr>
              <a:buNone/>
            </a:pPr>
            <a:endParaRPr lang="en-US" i="1" dirty="0">
              <a:effectLst/>
            </a:endParaRPr>
          </a:p>
          <a:p>
            <a:pPr>
              <a:buNone/>
            </a:pPr>
            <a:endParaRPr lang="en-US" sz="2800" i="1" dirty="0"/>
          </a:p>
          <a:p>
            <a:pPr>
              <a:buNone/>
            </a:pPr>
            <a:endParaRPr lang="en-US" sz="2800" i="1" dirty="0">
              <a:effectLst/>
            </a:endParaRPr>
          </a:p>
          <a:p>
            <a:r>
              <a:rPr lang="en-US" sz="2800" dirty="0"/>
              <a:t>§ 200.331 Subrecipient and contractor determinations. (Cont.)</a:t>
            </a:r>
          </a:p>
          <a:p>
            <a:pPr>
              <a:buNone/>
            </a:pPr>
            <a:endParaRPr lang="en-US" sz="2800" dirty="0"/>
          </a:p>
          <a:p>
            <a:pPr>
              <a:buNone/>
            </a:pPr>
            <a:r>
              <a:rPr lang="en-US" sz="2800" dirty="0"/>
              <a:t>… All of the </a:t>
            </a:r>
            <a:r>
              <a:rPr lang="en-US" sz="2800" dirty="0">
                <a:highlight>
                  <a:srgbClr val="FFFF00"/>
                </a:highlight>
              </a:rPr>
              <a:t>characteristics </a:t>
            </a:r>
            <a:r>
              <a:rPr lang="en-US" sz="2800" dirty="0"/>
              <a:t>listed below may not be present in all cases, and some characteristics from both categories may be present at the same time. No single factor or any combination of factors is necessarily determinative. The pass-through entity must </a:t>
            </a:r>
            <a:r>
              <a:rPr lang="en-US" sz="2800" dirty="0">
                <a:highlight>
                  <a:srgbClr val="FFFF00"/>
                </a:highlight>
              </a:rPr>
              <a:t>use judgment </a:t>
            </a:r>
            <a:r>
              <a:rPr lang="en-US" sz="2800" dirty="0"/>
              <a:t>in classifying each agreement as a subaward or a procurement contract… In making this determination, the </a:t>
            </a:r>
            <a:r>
              <a:rPr lang="en-US" sz="2800" dirty="0">
                <a:highlight>
                  <a:srgbClr val="FFFF00"/>
                </a:highlight>
              </a:rPr>
              <a:t>substance of the relationship is more important than the form of the agreement.</a:t>
            </a:r>
          </a:p>
        </p:txBody>
      </p:sp>
    </p:spTree>
    <p:extLst>
      <p:ext uri="{BB962C8B-B14F-4D97-AF65-F5344CB8AC3E}">
        <p14:creationId xmlns:p14="http://schemas.microsoft.com/office/powerpoint/2010/main" val="247663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D6498-A5C8-E3F2-A0C8-A9E2FDF4ED7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FB2618-66C9-CA9B-A7F0-9DFBAF644E3D}"/>
              </a:ext>
            </a:extLst>
          </p:cNvPr>
          <p:cNvSpPr>
            <a:spLocks noGrp="1"/>
          </p:cNvSpPr>
          <p:nvPr>
            <p:ph type="sldNum" sz="quarter" idx="12"/>
          </p:nvPr>
        </p:nvSpPr>
        <p:spPr/>
        <p:txBody>
          <a:bodyPr/>
          <a:lstStyle/>
          <a:p>
            <a:fld id="{4E2DF471-3AD4-7D41-8DF6-1955E46D2D91}" type="slidenum">
              <a:rPr lang="en-US" smtClean="0"/>
              <a:t>15</a:t>
            </a:fld>
            <a:endParaRPr lang="en-US"/>
          </a:p>
        </p:txBody>
      </p:sp>
      <p:sp>
        <p:nvSpPr>
          <p:cNvPr id="3" name="TextBox 2">
            <a:extLst>
              <a:ext uri="{FF2B5EF4-FFF2-40B4-BE49-F238E27FC236}">
                <a16:creationId xmlns:a16="http://schemas.microsoft.com/office/drawing/2014/main" id="{6A0D2490-0129-3427-B2A3-2EF1DB7DAF8A}"/>
              </a:ext>
            </a:extLst>
          </p:cNvPr>
          <p:cNvSpPr txBox="1"/>
          <p:nvPr/>
        </p:nvSpPr>
        <p:spPr>
          <a:xfrm>
            <a:off x="838200" y="-682526"/>
            <a:ext cx="10515600" cy="5786199"/>
          </a:xfrm>
          <a:prstGeom prst="rect">
            <a:avLst/>
          </a:prstGeom>
          <a:noFill/>
        </p:spPr>
        <p:txBody>
          <a:bodyPr wrap="square">
            <a:spAutoFit/>
          </a:bodyPr>
          <a:lstStyle/>
          <a:p>
            <a:pPr>
              <a:buNone/>
            </a:pPr>
            <a:endParaRPr lang="en-US" i="1" dirty="0">
              <a:effectLst/>
            </a:endParaRPr>
          </a:p>
          <a:p>
            <a:pPr>
              <a:buNone/>
            </a:pPr>
            <a:endParaRPr lang="en-US" sz="2000" i="1" dirty="0"/>
          </a:p>
          <a:p>
            <a:pPr>
              <a:buNone/>
            </a:pPr>
            <a:endParaRPr lang="en-US" sz="2000" i="1" dirty="0">
              <a:effectLst/>
            </a:endParaRPr>
          </a:p>
          <a:p>
            <a:r>
              <a:rPr lang="en-US" sz="2400" dirty="0"/>
              <a:t>§ 200.331 Subrecipient and contractor determinations. (Cont.)</a:t>
            </a:r>
          </a:p>
          <a:p>
            <a:pPr>
              <a:buNone/>
            </a:pPr>
            <a:endParaRPr lang="en-US" sz="2400" dirty="0"/>
          </a:p>
          <a:p>
            <a:pPr>
              <a:buNone/>
            </a:pPr>
            <a:r>
              <a:rPr lang="en-US" sz="2400" dirty="0">
                <a:effectLst/>
              </a:rPr>
              <a:t>(a) </a:t>
            </a:r>
            <a:r>
              <a:rPr lang="en-US" sz="2400" b="1" i="1" dirty="0">
                <a:effectLst/>
              </a:rPr>
              <a:t>Subrecipients.</a:t>
            </a:r>
            <a:r>
              <a:rPr lang="en-US" sz="2400" dirty="0">
                <a:effectLst/>
              </a:rPr>
              <a:t> … Characteristics that support the classification of the entity as a subrecipient include, but are not limited to, when the entity:</a:t>
            </a:r>
          </a:p>
          <a:p>
            <a:pPr>
              <a:buNone/>
            </a:pPr>
            <a:r>
              <a:rPr lang="en-US" sz="2400" dirty="0">
                <a:effectLst/>
              </a:rPr>
              <a:t>(1) Determines who is eligible to receive what Federal assistance;</a:t>
            </a:r>
          </a:p>
          <a:p>
            <a:pPr>
              <a:buNone/>
            </a:pPr>
            <a:r>
              <a:rPr lang="en-US" sz="2400" dirty="0">
                <a:effectLst/>
              </a:rPr>
              <a:t>(2) Has its </a:t>
            </a:r>
            <a:r>
              <a:rPr lang="en-US" sz="2400" dirty="0">
                <a:effectLst/>
                <a:highlight>
                  <a:srgbClr val="FFFF00"/>
                </a:highlight>
              </a:rPr>
              <a:t>performance measured </a:t>
            </a:r>
            <a:r>
              <a:rPr lang="en-US" sz="2400" dirty="0">
                <a:effectLst/>
              </a:rPr>
              <a:t>in relation to whether the objectives of a Federal program were met;</a:t>
            </a:r>
          </a:p>
          <a:p>
            <a:pPr>
              <a:buNone/>
            </a:pPr>
            <a:r>
              <a:rPr lang="en-US" sz="2400" dirty="0">
                <a:effectLst/>
              </a:rPr>
              <a:t>(3) Has </a:t>
            </a:r>
            <a:r>
              <a:rPr lang="en-US" sz="2400" dirty="0">
                <a:effectLst/>
                <a:highlight>
                  <a:srgbClr val="FFFF00"/>
                </a:highlight>
              </a:rPr>
              <a:t>responsibility for programmatic decision-making</a:t>
            </a:r>
            <a:r>
              <a:rPr lang="en-US" sz="2400" dirty="0">
                <a:effectLst/>
              </a:rPr>
              <a:t>;</a:t>
            </a:r>
          </a:p>
          <a:p>
            <a:pPr>
              <a:buNone/>
            </a:pPr>
            <a:r>
              <a:rPr lang="en-US" sz="2400" dirty="0">
                <a:effectLst/>
              </a:rPr>
              <a:t>(4) Is responsible for adherence to applicable Federal program requirements specified in the Federal award; and</a:t>
            </a:r>
          </a:p>
          <a:p>
            <a:pPr>
              <a:buNone/>
            </a:pPr>
            <a:r>
              <a:rPr lang="en-US" sz="2400" dirty="0">
                <a:effectLst/>
              </a:rPr>
              <a:t>(5) </a:t>
            </a:r>
            <a:r>
              <a:rPr lang="en-US" sz="2400" dirty="0">
                <a:effectLst/>
                <a:highlight>
                  <a:srgbClr val="FFFF00"/>
                </a:highlight>
              </a:rPr>
              <a:t>Implements a program </a:t>
            </a:r>
            <a:r>
              <a:rPr lang="en-US" sz="2400" dirty="0">
                <a:effectLst/>
              </a:rPr>
              <a:t>for a public purpose specified in authorizing statute, as opposed to providing goods or services for the benefit of the pass-through entity.</a:t>
            </a:r>
          </a:p>
        </p:txBody>
      </p:sp>
    </p:spTree>
    <p:extLst>
      <p:ext uri="{BB962C8B-B14F-4D97-AF65-F5344CB8AC3E}">
        <p14:creationId xmlns:p14="http://schemas.microsoft.com/office/powerpoint/2010/main" val="97741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D5DB9-1C88-6B8E-C890-C221D38EC1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804B55-9893-E9D8-396E-C224CAD94ABF}"/>
              </a:ext>
            </a:extLst>
          </p:cNvPr>
          <p:cNvSpPr>
            <a:spLocks noGrp="1"/>
          </p:cNvSpPr>
          <p:nvPr>
            <p:ph type="sldNum" sz="quarter" idx="12"/>
          </p:nvPr>
        </p:nvSpPr>
        <p:spPr/>
        <p:txBody>
          <a:bodyPr/>
          <a:lstStyle/>
          <a:p>
            <a:fld id="{4E2DF471-3AD4-7D41-8DF6-1955E46D2D91}" type="slidenum">
              <a:rPr lang="en-US" smtClean="0"/>
              <a:t>16</a:t>
            </a:fld>
            <a:endParaRPr lang="en-US"/>
          </a:p>
        </p:txBody>
      </p:sp>
      <p:sp>
        <p:nvSpPr>
          <p:cNvPr id="3" name="TextBox 2">
            <a:extLst>
              <a:ext uri="{FF2B5EF4-FFF2-40B4-BE49-F238E27FC236}">
                <a16:creationId xmlns:a16="http://schemas.microsoft.com/office/drawing/2014/main" id="{299FD4F4-B752-7B50-5EA9-8379D64C4057}"/>
              </a:ext>
            </a:extLst>
          </p:cNvPr>
          <p:cNvSpPr txBox="1"/>
          <p:nvPr/>
        </p:nvSpPr>
        <p:spPr>
          <a:xfrm>
            <a:off x="838200" y="-682526"/>
            <a:ext cx="10031896" cy="7632859"/>
          </a:xfrm>
          <a:prstGeom prst="rect">
            <a:avLst/>
          </a:prstGeom>
          <a:noFill/>
        </p:spPr>
        <p:txBody>
          <a:bodyPr wrap="square">
            <a:spAutoFit/>
          </a:bodyPr>
          <a:lstStyle/>
          <a:p>
            <a:pPr>
              <a:buNone/>
            </a:pPr>
            <a:endParaRPr lang="en-US" i="1" dirty="0">
              <a:effectLst/>
            </a:endParaRPr>
          </a:p>
          <a:p>
            <a:pPr>
              <a:buNone/>
            </a:pPr>
            <a:endParaRPr lang="en-US" sz="2000" i="1" dirty="0"/>
          </a:p>
          <a:p>
            <a:pPr>
              <a:buNone/>
            </a:pPr>
            <a:endParaRPr lang="en-US" sz="2000" i="1" dirty="0">
              <a:effectLst/>
            </a:endParaRPr>
          </a:p>
          <a:p>
            <a:r>
              <a:rPr lang="en-US" sz="2400" dirty="0"/>
              <a:t>§ 200.331 Subrecipient and contractor determinations. (Cont.)</a:t>
            </a:r>
          </a:p>
          <a:p>
            <a:pPr>
              <a:buNone/>
            </a:pPr>
            <a:endParaRPr lang="en-US" sz="2400" dirty="0"/>
          </a:p>
          <a:p>
            <a:pPr>
              <a:buNone/>
            </a:pPr>
            <a:r>
              <a:rPr lang="en-US" sz="2400" dirty="0">
                <a:effectLst/>
              </a:rPr>
              <a:t>(b) </a:t>
            </a:r>
            <a:r>
              <a:rPr lang="en-US" sz="2400" b="1" i="1" dirty="0">
                <a:effectLst/>
              </a:rPr>
              <a:t>Contractors.</a:t>
            </a:r>
            <a:r>
              <a:rPr lang="en-US" sz="2400" dirty="0">
                <a:effectLst/>
              </a:rPr>
              <a:t> A contract is for the purpose of obtaining goods and services for the recipient's or subrecipient's use and creates a procurement relationship with a contractor...</a:t>
            </a:r>
          </a:p>
          <a:p>
            <a:pPr>
              <a:buNone/>
            </a:pPr>
            <a:endParaRPr lang="en-US" sz="2400" dirty="0"/>
          </a:p>
          <a:p>
            <a:pPr>
              <a:buNone/>
            </a:pPr>
            <a:r>
              <a:rPr lang="en-US" sz="2400" dirty="0">
                <a:effectLst/>
              </a:rPr>
              <a:t>Characteristics that support a procurement relationship between the recipient or subrecipient and a contractor include, but are not limited to, when the contractor:</a:t>
            </a:r>
          </a:p>
          <a:p>
            <a:pPr>
              <a:buNone/>
            </a:pPr>
            <a:r>
              <a:rPr lang="en-US" sz="2400" dirty="0">
                <a:effectLst/>
              </a:rPr>
              <a:t>(1) Provides the goods and services within normal business operations;</a:t>
            </a:r>
          </a:p>
          <a:p>
            <a:pPr>
              <a:buNone/>
            </a:pPr>
            <a:r>
              <a:rPr lang="en-US" sz="2400" dirty="0">
                <a:effectLst/>
              </a:rPr>
              <a:t>(2) Provides similar goods or services to many different purchasers;</a:t>
            </a:r>
          </a:p>
          <a:p>
            <a:pPr>
              <a:buNone/>
            </a:pPr>
            <a:r>
              <a:rPr lang="en-US" sz="2400" dirty="0">
                <a:effectLst/>
              </a:rPr>
              <a:t>(3) Normally operates in a competitive environment;</a:t>
            </a:r>
          </a:p>
          <a:p>
            <a:pPr>
              <a:buNone/>
            </a:pPr>
            <a:r>
              <a:rPr lang="en-US" sz="2400" dirty="0">
                <a:effectLst/>
              </a:rPr>
              <a:t>(4) </a:t>
            </a:r>
            <a:r>
              <a:rPr lang="en-US" sz="2400" dirty="0">
                <a:effectLst/>
                <a:highlight>
                  <a:srgbClr val="FFFF00"/>
                </a:highlight>
              </a:rPr>
              <a:t>Provides goods or services that are ancillary to the implementation </a:t>
            </a:r>
            <a:r>
              <a:rPr lang="en-US" sz="2400" dirty="0">
                <a:effectLst/>
              </a:rPr>
              <a:t>of a Federal program; and</a:t>
            </a:r>
          </a:p>
          <a:p>
            <a:r>
              <a:rPr lang="en-US" sz="2400" dirty="0">
                <a:effectLst/>
              </a:rPr>
              <a:t>(5) Is not subject to compliance requirements of a Federal program as a result of the agreement. However, similar requirements may apply for other reasons</a:t>
            </a:r>
          </a:p>
          <a:p>
            <a:endParaRPr lang="en-US" sz="2400" i="1" dirty="0"/>
          </a:p>
        </p:txBody>
      </p:sp>
    </p:spTree>
    <p:extLst>
      <p:ext uri="{BB962C8B-B14F-4D97-AF65-F5344CB8AC3E}">
        <p14:creationId xmlns:p14="http://schemas.microsoft.com/office/powerpoint/2010/main" val="3151869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82BF6-4300-30F2-7F80-8D80D861FCD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4AB051-B042-457E-DA99-362579F0D982}"/>
              </a:ext>
            </a:extLst>
          </p:cNvPr>
          <p:cNvSpPr>
            <a:spLocks noGrp="1"/>
          </p:cNvSpPr>
          <p:nvPr>
            <p:ph type="sldNum" sz="quarter" idx="12"/>
          </p:nvPr>
        </p:nvSpPr>
        <p:spPr/>
        <p:txBody>
          <a:bodyPr/>
          <a:lstStyle/>
          <a:p>
            <a:fld id="{4E2DF471-3AD4-7D41-8DF6-1955E46D2D91}" type="slidenum">
              <a:rPr lang="en-US" smtClean="0"/>
              <a:t>17</a:t>
            </a:fld>
            <a:endParaRPr lang="en-US"/>
          </a:p>
        </p:txBody>
      </p:sp>
      <p:pic>
        <p:nvPicPr>
          <p:cNvPr id="2" name="Picture 2">
            <a:extLst>
              <a:ext uri="{FF2B5EF4-FFF2-40B4-BE49-F238E27FC236}">
                <a16:creationId xmlns:a16="http://schemas.microsoft.com/office/drawing/2014/main" id="{224304ED-BFF0-9824-A230-110DAA566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846" y="3120388"/>
            <a:ext cx="4412796" cy="1570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CBF9B8-E7F4-D61E-1109-0D58C72266D5}"/>
              </a:ext>
            </a:extLst>
          </p:cNvPr>
          <p:cNvSpPr txBox="1"/>
          <p:nvPr/>
        </p:nvSpPr>
        <p:spPr>
          <a:xfrm>
            <a:off x="8089173" y="3121683"/>
            <a:ext cx="2166257" cy="1569660"/>
          </a:xfrm>
          <a:prstGeom prst="rect">
            <a:avLst/>
          </a:prstGeom>
          <a:noFill/>
        </p:spPr>
        <p:txBody>
          <a:bodyPr wrap="square" rtlCol="0">
            <a:spAutoFit/>
          </a:bodyPr>
          <a:lstStyle/>
          <a:p>
            <a:r>
              <a:rPr lang="en-US" sz="9600" dirty="0"/>
              <a:t>T</a:t>
            </a:r>
          </a:p>
        </p:txBody>
      </p:sp>
    </p:spTree>
    <p:extLst>
      <p:ext uri="{BB962C8B-B14F-4D97-AF65-F5344CB8AC3E}">
        <p14:creationId xmlns:p14="http://schemas.microsoft.com/office/powerpoint/2010/main" val="268123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D179-0BC1-0542-1963-0D9DEC4E819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F78703-B580-E98E-AABE-7F3B99DA8B4A}"/>
              </a:ext>
            </a:extLst>
          </p:cNvPr>
          <p:cNvSpPr>
            <a:spLocks noGrp="1"/>
          </p:cNvSpPr>
          <p:nvPr>
            <p:ph type="sldNum" sz="quarter" idx="12"/>
          </p:nvPr>
        </p:nvSpPr>
        <p:spPr/>
        <p:txBody>
          <a:bodyPr/>
          <a:lstStyle/>
          <a:p>
            <a:fld id="{4E2DF471-3AD4-7D41-8DF6-1955E46D2D91}" type="slidenum">
              <a:rPr lang="en-US" smtClean="0"/>
              <a:t>18</a:t>
            </a:fld>
            <a:endParaRPr lang="en-US" dirty="0"/>
          </a:p>
        </p:txBody>
      </p:sp>
      <p:graphicFrame>
        <p:nvGraphicFramePr>
          <p:cNvPr id="11" name="Diagram 10">
            <a:extLst>
              <a:ext uri="{FF2B5EF4-FFF2-40B4-BE49-F238E27FC236}">
                <a16:creationId xmlns:a16="http://schemas.microsoft.com/office/drawing/2014/main" id="{F535B9EB-1774-5E6D-CC85-6D2E84B2CD2B}"/>
              </a:ext>
            </a:extLst>
          </p:cNvPr>
          <p:cNvGraphicFramePr/>
          <p:nvPr/>
        </p:nvGraphicFramePr>
        <p:xfrm>
          <a:off x="1224603" y="442107"/>
          <a:ext cx="9505005" cy="6279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lowchart: Connector 14">
            <a:extLst>
              <a:ext uri="{FF2B5EF4-FFF2-40B4-BE49-F238E27FC236}">
                <a16:creationId xmlns:a16="http://schemas.microsoft.com/office/drawing/2014/main" id="{FE00C9D5-B716-2CA1-7665-0B335482C948}"/>
              </a:ext>
            </a:extLst>
          </p:cNvPr>
          <p:cNvSpPr/>
          <p:nvPr/>
        </p:nvSpPr>
        <p:spPr>
          <a:xfrm>
            <a:off x="7860759" y="1040860"/>
            <a:ext cx="1499681" cy="1191637"/>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2 CFR Part 200</a:t>
            </a:r>
          </a:p>
        </p:txBody>
      </p:sp>
      <p:sp>
        <p:nvSpPr>
          <p:cNvPr id="16" name="Flowchart: Connector 15">
            <a:extLst>
              <a:ext uri="{FF2B5EF4-FFF2-40B4-BE49-F238E27FC236}">
                <a16:creationId xmlns:a16="http://schemas.microsoft.com/office/drawing/2014/main" id="{FACBD095-A6D8-AF08-A270-213D328F0D83}"/>
              </a:ext>
            </a:extLst>
          </p:cNvPr>
          <p:cNvSpPr/>
          <p:nvPr/>
        </p:nvSpPr>
        <p:spPr>
          <a:xfrm>
            <a:off x="6283257" y="1040860"/>
            <a:ext cx="1499681" cy="1191637"/>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Sponsor T&amp;Cs</a:t>
            </a:r>
          </a:p>
        </p:txBody>
      </p:sp>
    </p:spTree>
    <p:extLst>
      <p:ext uri="{BB962C8B-B14F-4D97-AF65-F5344CB8AC3E}">
        <p14:creationId xmlns:p14="http://schemas.microsoft.com/office/powerpoint/2010/main" val="14480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70D436-2BCF-92EB-470D-AB89D088BB33}"/>
              </a:ext>
            </a:extLst>
          </p:cNvPr>
          <p:cNvSpPr>
            <a:spLocks noGrp="1"/>
          </p:cNvSpPr>
          <p:nvPr>
            <p:ph type="sldNum" sz="quarter" idx="12"/>
          </p:nvPr>
        </p:nvSpPr>
        <p:spPr/>
        <p:txBody>
          <a:bodyPr/>
          <a:lstStyle/>
          <a:p>
            <a:fld id="{4E2DF471-3AD4-7D41-8DF6-1955E46D2D91}" type="slidenum">
              <a:rPr lang="en-US" smtClean="0"/>
              <a:t>19</a:t>
            </a:fld>
            <a:endParaRPr lang="en-US"/>
          </a:p>
        </p:txBody>
      </p:sp>
      <p:pic>
        <p:nvPicPr>
          <p:cNvPr id="1026" name="Picture 2" descr="The Federal Demonstration Partnership">
            <a:extLst>
              <a:ext uri="{FF2B5EF4-FFF2-40B4-BE49-F238E27FC236}">
                <a16:creationId xmlns:a16="http://schemas.microsoft.com/office/drawing/2014/main" id="{173FF1AD-13AB-4DC7-0BF4-7497C8D69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121" y="2614276"/>
            <a:ext cx="4884716" cy="135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0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473D7-D62E-A6C9-5AA4-2B43BBECF5CD}"/>
              </a:ext>
            </a:extLst>
          </p:cNvPr>
          <p:cNvSpPr/>
          <p:nvPr/>
        </p:nvSpPr>
        <p:spPr>
          <a:xfrm>
            <a:off x="946485" y="-1282"/>
            <a:ext cx="11245516"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628963-E961-16C3-62B5-B763E71C9995}"/>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4BC42A-3B9A-E31F-CE3C-646788A3C2A1}"/>
              </a:ext>
            </a:extLst>
          </p:cNvPr>
          <p:cNvSpPr>
            <a:spLocks noGrp="1"/>
          </p:cNvSpPr>
          <p:nvPr>
            <p:ph type="title"/>
          </p:nvPr>
        </p:nvSpPr>
        <p:spPr>
          <a:xfrm>
            <a:off x="5313945" y="210988"/>
            <a:ext cx="6674974" cy="1325563"/>
          </a:xfrm>
        </p:spPr>
        <p:txBody>
          <a:bodyPr>
            <a:normAutofit/>
          </a:bodyPr>
          <a:lstStyle/>
          <a:p>
            <a:r>
              <a:rPr lang="en-US" sz="3600" b="1" dirty="0">
                <a:solidFill>
                  <a:schemeClr val="bg1"/>
                </a:solidFill>
                <a:latin typeface="Georgia" panose="02040502050405020303" pitchFamily="18" charset="0"/>
              </a:rPr>
              <a:t>Welcome &amp; Housekeeping </a:t>
            </a:r>
          </a:p>
        </p:txBody>
      </p:sp>
      <p:sp>
        <p:nvSpPr>
          <p:cNvPr id="8" name="Content Placeholder 2">
            <a:extLst>
              <a:ext uri="{FF2B5EF4-FFF2-40B4-BE49-F238E27FC236}">
                <a16:creationId xmlns:a16="http://schemas.microsoft.com/office/drawing/2014/main" id="{1D9A1D0B-66E7-BB0E-7877-074A78BF733E}"/>
              </a:ext>
            </a:extLst>
          </p:cNvPr>
          <p:cNvSpPr>
            <a:spLocks noGrp="1"/>
          </p:cNvSpPr>
          <p:nvPr>
            <p:ph idx="1"/>
          </p:nvPr>
        </p:nvSpPr>
        <p:spPr>
          <a:xfrm>
            <a:off x="6260431" y="1921878"/>
            <a:ext cx="4985084" cy="4351338"/>
          </a:xfrm>
        </p:spPr>
        <p:txBody>
          <a:bodyPr/>
          <a:lstStyle/>
          <a:p>
            <a:r>
              <a:rPr lang="en-US" dirty="0">
                <a:solidFill>
                  <a:schemeClr val="bg1"/>
                </a:solidFill>
                <a:latin typeface="Arial" panose="020B0604020202020204" pitchFamily="34" charset="0"/>
                <a:cs typeface="Arial" panose="020B0604020202020204" pitchFamily="34" charset="0"/>
              </a:rPr>
              <a:t>Sign-Sheet </a:t>
            </a:r>
          </a:p>
          <a:p>
            <a:r>
              <a:rPr lang="en-US" dirty="0">
                <a:solidFill>
                  <a:schemeClr val="bg1"/>
                </a:solidFill>
                <a:latin typeface="Arial" panose="020B0604020202020204" pitchFamily="34" charset="0"/>
                <a:cs typeface="Arial" panose="020B0604020202020204" pitchFamily="34" charset="0"/>
              </a:rPr>
              <a:t>Recorded Session</a:t>
            </a:r>
          </a:p>
          <a:p>
            <a:pPr lvl="1"/>
            <a:r>
              <a:rPr lang="en-US" dirty="0">
                <a:solidFill>
                  <a:schemeClr val="bg1"/>
                </a:solidFill>
                <a:latin typeface="Arial" panose="020B0604020202020204" pitchFamily="34" charset="0"/>
                <a:cs typeface="Arial" panose="020B0604020202020204" pitchFamily="34" charset="0"/>
              </a:rPr>
              <a:t>Available 24-48 hours after the session, on the website </a:t>
            </a:r>
          </a:p>
          <a:p>
            <a:r>
              <a:rPr lang="en-US" dirty="0">
                <a:solidFill>
                  <a:schemeClr val="bg1"/>
                </a:solidFill>
                <a:latin typeface="Arial" panose="020B0604020202020204" pitchFamily="34" charset="0"/>
                <a:cs typeface="Arial" panose="020B0604020202020204" pitchFamily="34" charset="0"/>
              </a:rPr>
              <a:t>Q&amp;A session following the presentation. Please hold all questions until the end. </a:t>
            </a:r>
          </a:p>
          <a:p>
            <a:r>
              <a:rPr lang="en-US" dirty="0">
                <a:solidFill>
                  <a:schemeClr val="bg1"/>
                </a:solidFill>
                <a:latin typeface="Arial" panose="020B0604020202020204" pitchFamily="34" charset="0"/>
                <a:cs typeface="Arial" panose="020B0604020202020204" pitchFamily="34" charset="0"/>
              </a:rPr>
              <a:t>Survey QR Code at the end of session. </a:t>
            </a:r>
          </a:p>
          <a:p>
            <a:endParaRPr lang="en-US" dirty="0">
              <a:solidFill>
                <a:schemeClr val="bg1"/>
              </a:solidFill>
              <a:latin typeface="Arial" panose="020B0604020202020204" pitchFamily="34" charset="0"/>
              <a:cs typeface="Arial" panose="020B0604020202020204" pitchFamily="34" charset="0"/>
            </a:endParaRPr>
          </a:p>
        </p:txBody>
      </p:sp>
      <p:pic>
        <p:nvPicPr>
          <p:cNvPr id="2" name="Picture 1" descr="A white text on a black background&#10;&#10;Description automatically generated">
            <a:extLst>
              <a:ext uri="{FF2B5EF4-FFF2-40B4-BE49-F238E27FC236}">
                <a16:creationId xmlns:a16="http://schemas.microsoft.com/office/drawing/2014/main" id="{3DD2D248-A408-9724-053E-57A3E4C2FBA0}"/>
              </a:ext>
            </a:extLst>
          </p:cNvPr>
          <p:cNvPicPr>
            <a:picLocks noChangeAspect="1"/>
          </p:cNvPicPr>
          <p:nvPr/>
        </p:nvPicPr>
        <p:blipFill>
          <a:blip r:embed="rId3"/>
          <a:stretch>
            <a:fillRect/>
          </a:stretch>
        </p:blipFill>
        <p:spPr>
          <a:xfrm>
            <a:off x="10830972" y="6123906"/>
            <a:ext cx="1157947" cy="519512"/>
          </a:xfrm>
          <a:prstGeom prst="rect">
            <a:avLst/>
          </a:prstGeom>
        </p:spPr>
      </p:pic>
    </p:spTree>
    <p:extLst>
      <p:ext uri="{BB962C8B-B14F-4D97-AF65-F5344CB8AC3E}">
        <p14:creationId xmlns:p14="http://schemas.microsoft.com/office/powerpoint/2010/main" val="1764292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D786E2-D874-DAA3-5867-D0D82540DD05}"/>
              </a:ext>
            </a:extLst>
          </p:cNvPr>
          <p:cNvSpPr>
            <a:spLocks noGrp="1"/>
          </p:cNvSpPr>
          <p:nvPr>
            <p:ph type="sldNum" sz="quarter" idx="12"/>
          </p:nvPr>
        </p:nvSpPr>
        <p:spPr/>
        <p:txBody>
          <a:bodyPr/>
          <a:lstStyle/>
          <a:p>
            <a:fld id="{4E2DF471-3AD4-7D41-8DF6-1955E46D2D91}" type="slidenum">
              <a:rPr lang="en-US" smtClean="0"/>
              <a:t>20</a:t>
            </a:fld>
            <a:endParaRPr lang="en-US"/>
          </a:p>
        </p:txBody>
      </p:sp>
      <p:pic>
        <p:nvPicPr>
          <p:cNvPr id="6" name="Picture 5">
            <a:extLst>
              <a:ext uri="{FF2B5EF4-FFF2-40B4-BE49-F238E27FC236}">
                <a16:creationId xmlns:a16="http://schemas.microsoft.com/office/drawing/2014/main" id="{2723E9B4-5884-2B01-D582-161C177E1C7F}"/>
              </a:ext>
            </a:extLst>
          </p:cNvPr>
          <p:cNvPicPr>
            <a:picLocks noChangeAspect="1"/>
          </p:cNvPicPr>
          <p:nvPr/>
        </p:nvPicPr>
        <p:blipFill>
          <a:blip r:embed="rId2"/>
          <a:stretch>
            <a:fillRect/>
          </a:stretch>
        </p:blipFill>
        <p:spPr>
          <a:xfrm>
            <a:off x="824032" y="988828"/>
            <a:ext cx="10543935" cy="3680040"/>
          </a:xfrm>
          <a:prstGeom prst="rect">
            <a:avLst/>
          </a:prstGeom>
          <a:ln>
            <a:solidFill>
              <a:schemeClr val="accent1">
                <a:hueOff val="0"/>
                <a:satOff val="0"/>
                <a:lumOff val="0"/>
              </a:schemeClr>
            </a:solidFill>
          </a:ln>
        </p:spPr>
      </p:pic>
    </p:spTree>
    <p:extLst>
      <p:ext uri="{BB962C8B-B14F-4D97-AF65-F5344CB8AC3E}">
        <p14:creationId xmlns:p14="http://schemas.microsoft.com/office/powerpoint/2010/main" val="167692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5B23EC-28FD-15CE-2F9B-2A223DB8A31E}"/>
              </a:ext>
            </a:extLst>
          </p:cNvPr>
          <p:cNvSpPr>
            <a:spLocks noGrp="1"/>
          </p:cNvSpPr>
          <p:nvPr>
            <p:ph type="sldNum" sz="quarter" idx="12"/>
          </p:nvPr>
        </p:nvSpPr>
        <p:spPr>
          <a:xfrm>
            <a:off x="8581417" y="6391942"/>
            <a:ext cx="2743200" cy="365125"/>
          </a:xfrm>
        </p:spPr>
        <p:txBody>
          <a:bodyPr/>
          <a:lstStyle/>
          <a:p>
            <a:fld id="{4E2DF471-3AD4-7D41-8DF6-1955E46D2D91}" type="slidenum">
              <a:rPr lang="en-US" smtClean="0"/>
              <a:t>21</a:t>
            </a:fld>
            <a:endParaRPr lang="en-US"/>
          </a:p>
        </p:txBody>
      </p:sp>
      <p:pic>
        <p:nvPicPr>
          <p:cNvPr id="6" name="Picture 5">
            <a:extLst>
              <a:ext uri="{FF2B5EF4-FFF2-40B4-BE49-F238E27FC236}">
                <a16:creationId xmlns:a16="http://schemas.microsoft.com/office/drawing/2014/main" id="{552B19C6-0598-FE9B-D246-5853E023AAAC}"/>
              </a:ext>
            </a:extLst>
          </p:cNvPr>
          <p:cNvPicPr>
            <a:picLocks noChangeAspect="1"/>
          </p:cNvPicPr>
          <p:nvPr/>
        </p:nvPicPr>
        <p:blipFill>
          <a:blip r:embed="rId2"/>
          <a:stretch>
            <a:fillRect/>
          </a:stretch>
        </p:blipFill>
        <p:spPr>
          <a:xfrm>
            <a:off x="2155207" y="1748875"/>
            <a:ext cx="8765187" cy="4237622"/>
          </a:xfrm>
          <a:prstGeom prst="rect">
            <a:avLst/>
          </a:prstGeom>
          <a:ln>
            <a:solidFill>
              <a:schemeClr val="accent1">
                <a:hueOff val="0"/>
                <a:satOff val="0"/>
                <a:lumOff val="0"/>
              </a:schemeClr>
            </a:solidFill>
          </a:ln>
        </p:spPr>
      </p:pic>
      <p:pic>
        <p:nvPicPr>
          <p:cNvPr id="8" name="Picture 7">
            <a:extLst>
              <a:ext uri="{FF2B5EF4-FFF2-40B4-BE49-F238E27FC236}">
                <a16:creationId xmlns:a16="http://schemas.microsoft.com/office/drawing/2014/main" id="{DEE9D7EA-D974-4445-07BA-F19E9F0C8BC8}"/>
              </a:ext>
            </a:extLst>
          </p:cNvPr>
          <p:cNvPicPr>
            <a:picLocks noChangeAspect="1"/>
          </p:cNvPicPr>
          <p:nvPr/>
        </p:nvPicPr>
        <p:blipFill>
          <a:blip r:embed="rId3"/>
          <a:stretch>
            <a:fillRect/>
          </a:stretch>
        </p:blipFill>
        <p:spPr>
          <a:xfrm>
            <a:off x="2619840" y="283495"/>
            <a:ext cx="7611537" cy="1095528"/>
          </a:xfrm>
          <a:prstGeom prst="rect">
            <a:avLst/>
          </a:prstGeom>
          <a:solidFill>
            <a:srgbClr val="0F2871"/>
          </a:solidFill>
          <a:ln>
            <a:solidFill>
              <a:schemeClr val="accent1">
                <a:hueOff val="0"/>
                <a:satOff val="0"/>
                <a:lumOff val="0"/>
              </a:schemeClr>
            </a:solidFill>
          </a:ln>
        </p:spPr>
      </p:pic>
    </p:spTree>
    <p:extLst>
      <p:ext uri="{BB962C8B-B14F-4D97-AF65-F5344CB8AC3E}">
        <p14:creationId xmlns:p14="http://schemas.microsoft.com/office/powerpoint/2010/main" val="394508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EF1BE-AB80-4894-5890-FF392BB4A8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611D7E-C075-BF28-2B76-58AD782C9B66}"/>
              </a:ext>
            </a:extLst>
          </p:cNvPr>
          <p:cNvSpPr>
            <a:spLocks noGrp="1"/>
          </p:cNvSpPr>
          <p:nvPr>
            <p:ph type="sldNum" sz="quarter" idx="12"/>
          </p:nvPr>
        </p:nvSpPr>
        <p:spPr/>
        <p:txBody>
          <a:bodyPr/>
          <a:lstStyle/>
          <a:p>
            <a:fld id="{4E2DF471-3AD4-7D41-8DF6-1955E46D2D91}" type="slidenum">
              <a:rPr lang="en-US" smtClean="0"/>
              <a:t>22</a:t>
            </a:fld>
            <a:endParaRPr lang="en-US"/>
          </a:p>
        </p:txBody>
      </p:sp>
      <p:pic>
        <p:nvPicPr>
          <p:cNvPr id="6" name="Picture 5">
            <a:extLst>
              <a:ext uri="{FF2B5EF4-FFF2-40B4-BE49-F238E27FC236}">
                <a16:creationId xmlns:a16="http://schemas.microsoft.com/office/drawing/2014/main" id="{EEAC86E6-BD33-B0F4-DA3A-BD76C4CD3122}"/>
              </a:ext>
            </a:extLst>
          </p:cNvPr>
          <p:cNvPicPr>
            <a:picLocks noChangeAspect="1"/>
          </p:cNvPicPr>
          <p:nvPr/>
        </p:nvPicPr>
        <p:blipFill>
          <a:blip r:embed="rId2"/>
          <a:stretch>
            <a:fillRect/>
          </a:stretch>
        </p:blipFill>
        <p:spPr>
          <a:xfrm>
            <a:off x="2927709" y="109839"/>
            <a:ext cx="5885552" cy="6429073"/>
          </a:xfrm>
          <a:prstGeom prst="rect">
            <a:avLst/>
          </a:prstGeom>
          <a:ln>
            <a:solidFill>
              <a:schemeClr val="accent1">
                <a:hueOff val="0"/>
                <a:satOff val="0"/>
                <a:lumOff val="0"/>
              </a:schemeClr>
            </a:solidFill>
          </a:ln>
        </p:spPr>
      </p:pic>
    </p:spTree>
    <p:extLst>
      <p:ext uri="{BB962C8B-B14F-4D97-AF65-F5344CB8AC3E}">
        <p14:creationId xmlns:p14="http://schemas.microsoft.com/office/powerpoint/2010/main" val="3335322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473D7-D62E-A6C9-5AA4-2B43BBECF5CD}"/>
              </a:ext>
            </a:extLst>
          </p:cNvPr>
          <p:cNvSpPr/>
          <p:nvPr/>
        </p:nvSpPr>
        <p:spPr>
          <a:xfrm>
            <a:off x="946485" y="-1282"/>
            <a:ext cx="11245516"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628963-E961-16C3-62B5-B763E71C9995}"/>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4BC42A-3B9A-E31F-CE3C-646788A3C2A1}"/>
              </a:ext>
            </a:extLst>
          </p:cNvPr>
          <p:cNvSpPr>
            <a:spLocks noGrp="1"/>
          </p:cNvSpPr>
          <p:nvPr>
            <p:ph type="title"/>
          </p:nvPr>
        </p:nvSpPr>
        <p:spPr>
          <a:xfrm>
            <a:off x="5967984" y="2553750"/>
            <a:ext cx="6096000" cy="1325563"/>
          </a:xfrm>
        </p:spPr>
        <p:txBody>
          <a:bodyPr/>
          <a:lstStyle/>
          <a:p>
            <a:pPr algn="ctr"/>
            <a:r>
              <a:rPr lang="en-US" b="1" dirty="0">
                <a:solidFill>
                  <a:schemeClr val="bg1"/>
                </a:solidFill>
                <a:latin typeface="Georgia" panose="02040502050405020303" pitchFamily="18" charset="0"/>
              </a:rPr>
              <a:t>Subcontracts </a:t>
            </a:r>
          </a:p>
        </p:txBody>
      </p:sp>
      <p:pic>
        <p:nvPicPr>
          <p:cNvPr id="2" name="Picture 1" descr="A white text on a black background&#10;&#10;Description automatically generated">
            <a:extLst>
              <a:ext uri="{FF2B5EF4-FFF2-40B4-BE49-F238E27FC236}">
                <a16:creationId xmlns:a16="http://schemas.microsoft.com/office/drawing/2014/main" id="{3DD2D248-A408-9724-053E-57A3E4C2FBA0}"/>
              </a:ext>
            </a:extLst>
          </p:cNvPr>
          <p:cNvPicPr>
            <a:picLocks noChangeAspect="1"/>
          </p:cNvPicPr>
          <p:nvPr/>
        </p:nvPicPr>
        <p:blipFill>
          <a:blip r:embed="rId3"/>
          <a:stretch>
            <a:fillRect/>
          </a:stretch>
        </p:blipFill>
        <p:spPr>
          <a:xfrm>
            <a:off x="10830972" y="6123906"/>
            <a:ext cx="1157947" cy="519512"/>
          </a:xfrm>
          <a:prstGeom prst="rect">
            <a:avLst/>
          </a:prstGeom>
        </p:spPr>
      </p:pic>
    </p:spTree>
    <p:extLst>
      <p:ext uri="{BB962C8B-B14F-4D97-AF65-F5344CB8AC3E}">
        <p14:creationId xmlns:p14="http://schemas.microsoft.com/office/powerpoint/2010/main" val="274412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C8F68-C22D-B37C-6154-839AD3808D0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95944B-78EB-5027-C94F-3EFDF5644745}"/>
              </a:ext>
            </a:extLst>
          </p:cNvPr>
          <p:cNvSpPr>
            <a:spLocks noGrp="1"/>
          </p:cNvSpPr>
          <p:nvPr>
            <p:ph type="sldNum" sz="quarter" idx="12"/>
          </p:nvPr>
        </p:nvSpPr>
        <p:spPr/>
        <p:txBody>
          <a:bodyPr/>
          <a:lstStyle/>
          <a:p>
            <a:fld id="{4E2DF471-3AD4-7D41-8DF6-1955E46D2D91}" type="slidenum">
              <a:rPr lang="en-US" smtClean="0"/>
              <a:t>24</a:t>
            </a:fld>
            <a:endParaRPr lang="en-US"/>
          </a:p>
        </p:txBody>
      </p:sp>
      <p:sp>
        <p:nvSpPr>
          <p:cNvPr id="3" name="TextBox 2">
            <a:extLst>
              <a:ext uri="{FF2B5EF4-FFF2-40B4-BE49-F238E27FC236}">
                <a16:creationId xmlns:a16="http://schemas.microsoft.com/office/drawing/2014/main" id="{AD76967E-74BA-66D0-EEEB-7E060843B666}"/>
              </a:ext>
            </a:extLst>
          </p:cNvPr>
          <p:cNvSpPr txBox="1"/>
          <p:nvPr/>
        </p:nvSpPr>
        <p:spPr>
          <a:xfrm>
            <a:off x="776178" y="337930"/>
            <a:ext cx="10664456" cy="4585871"/>
          </a:xfrm>
          <a:prstGeom prst="rect">
            <a:avLst/>
          </a:prstGeom>
          <a:noFill/>
        </p:spPr>
        <p:txBody>
          <a:bodyPr wrap="square">
            <a:spAutoFit/>
          </a:bodyPr>
          <a:lstStyle/>
          <a:p>
            <a:pPr>
              <a:buNone/>
            </a:pPr>
            <a:endParaRPr lang="en-US" sz="2400" i="1" dirty="0">
              <a:effectLst/>
            </a:endParaRPr>
          </a:p>
          <a:p>
            <a:pPr>
              <a:buNone/>
            </a:pPr>
            <a:endParaRPr lang="en-US" sz="2400" i="1" dirty="0"/>
          </a:p>
          <a:p>
            <a:pPr>
              <a:buNone/>
            </a:pPr>
            <a:endParaRPr lang="en-US" sz="2800" i="1" dirty="0">
              <a:effectLst/>
            </a:endParaRPr>
          </a:p>
          <a:p>
            <a:r>
              <a:rPr lang="en-US" sz="2800" dirty="0"/>
              <a:t>FAR 52.224.2 </a:t>
            </a:r>
          </a:p>
          <a:p>
            <a:endParaRPr lang="en-US" sz="2800" i="1" dirty="0">
              <a:effectLst/>
            </a:endParaRPr>
          </a:p>
          <a:p>
            <a:r>
              <a:rPr lang="en-US" sz="2800" b="0" i="1" dirty="0">
                <a:solidFill>
                  <a:srgbClr val="000000"/>
                </a:solidFill>
                <a:effectLst/>
              </a:rPr>
              <a:t>Subcontract</a:t>
            </a:r>
            <a:r>
              <a:rPr lang="en-US" sz="2800" b="0" i="0" dirty="0">
                <a:solidFill>
                  <a:srgbClr val="000000"/>
                </a:solidFill>
                <a:effectLst/>
              </a:rPr>
              <a:t> means any contract, as defined in FAR </a:t>
            </a:r>
            <a:r>
              <a:rPr lang="en-US" sz="2800" b="0" i="0" u="sng" dirty="0">
                <a:solidFill>
                  <a:srgbClr val="225895"/>
                </a:solidFill>
                <a:effectLst/>
                <a:hlinkClick r:id="rId2" tooltip="subpart  2.1"/>
              </a:rPr>
              <a:t>subpart  2.1</a:t>
            </a:r>
            <a:r>
              <a:rPr lang="en-US" sz="2800" b="0" i="0" dirty="0">
                <a:solidFill>
                  <a:srgbClr val="000000"/>
                </a:solidFill>
                <a:effectLst/>
              </a:rPr>
              <a:t>, entered into by a subcontractor to </a:t>
            </a:r>
            <a:r>
              <a:rPr lang="en-US" sz="2800" b="0" i="0" dirty="0">
                <a:solidFill>
                  <a:srgbClr val="000000"/>
                </a:solidFill>
                <a:effectLst/>
                <a:highlight>
                  <a:srgbClr val="FFFF00"/>
                </a:highlight>
              </a:rPr>
              <a:t>furnish supplies or services for performance of the prime contract or a subcontract</a:t>
            </a:r>
            <a:r>
              <a:rPr lang="en-US" sz="2800" b="0" i="0" dirty="0">
                <a:solidFill>
                  <a:srgbClr val="000000"/>
                </a:solidFill>
                <a:effectLst/>
              </a:rPr>
              <a:t>. It includes, but is not limited to, purchase orders, and changes and modifications to purchase orders.</a:t>
            </a:r>
            <a:endParaRPr lang="en-US" sz="2800" b="0" i="1" dirty="0">
              <a:solidFill>
                <a:srgbClr val="000000"/>
              </a:solidFill>
            </a:endParaRPr>
          </a:p>
          <a:p>
            <a:endParaRPr lang="en-US" sz="2000" i="1" dirty="0">
              <a:solidFill>
                <a:srgbClr val="000000"/>
              </a:solidFill>
              <a:latin typeface="open_sansregular"/>
            </a:endParaRPr>
          </a:p>
        </p:txBody>
      </p:sp>
    </p:spTree>
    <p:extLst>
      <p:ext uri="{BB962C8B-B14F-4D97-AF65-F5344CB8AC3E}">
        <p14:creationId xmlns:p14="http://schemas.microsoft.com/office/powerpoint/2010/main" val="267937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0D89-B7CB-5120-E069-DCAA07316B3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F1DF7D-D126-BD25-7ECE-ECB52EF41B06}"/>
              </a:ext>
            </a:extLst>
          </p:cNvPr>
          <p:cNvSpPr>
            <a:spLocks noGrp="1"/>
          </p:cNvSpPr>
          <p:nvPr>
            <p:ph type="sldNum" sz="quarter" idx="12"/>
          </p:nvPr>
        </p:nvSpPr>
        <p:spPr/>
        <p:txBody>
          <a:bodyPr/>
          <a:lstStyle/>
          <a:p>
            <a:fld id="{4E2DF471-3AD4-7D41-8DF6-1955E46D2D91}" type="slidenum">
              <a:rPr lang="en-US" smtClean="0"/>
              <a:t>25</a:t>
            </a:fld>
            <a:endParaRPr lang="en-US"/>
          </a:p>
        </p:txBody>
      </p:sp>
      <p:sp>
        <p:nvSpPr>
          <p:cNvPr id="3" name="TextBox 2">
            <a:extLst>
              <a:ext uri="{FF2B5EF4-FFF2-40B4-BE49-F238E27FC236}">
                <a16:creationId xmlns:a16="http://schemas.microsoft.com/office/drawing/2014/main" id="{C0BC233A-F393-D055-DA49-5E903AFE1C5E}"/>
              </a:ext>
            </a:extLst>
          </p:cNvPr>
          <p:cNvSpPr txBox="1"/>
          <p:nvPr/>
        </p:nvSpPr>
        <p:spPr>
          <a:xfrm>
            <a:off x="3551274" y="2445488"/>
            <a:ext cx="4827182" cy="3046988"/>
          </a:xfrm>
          <a:prstGeom prst="rect">
            <a:avLst/>
          </a:prstGeom>
          <a:noFill/>
        </p:spPr>
        <p:txBody>
          <a:bodyPr wrap="square">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FLOW </a:t>
            </a:r>
          </a:p>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DOWNS</a:t>
            </a:r>
          </a:p>
        </p:txBody>
      </p:sp>
      <p:sp>
        <p:nvSpPr>
          <p:cNvPr id="5" name="Flowchart: Connector 4">
            <a:extLst>
              <a:ext uri="{FF2B5EF4-FFF2-40B4-BE49-F238E27FC236}">
                <a16:creationId xmlns:a16="http://schemas.microsoft.com/office/drawing/2014/main" id="{8A01F78C-00C3-F86A-8AC0-50F1D2490565}"/>
              </a:ext>
            </a:extLst>
          </p:cNvPr>
          <p:cNvSpPr/>
          <p:nvPr/>
        </p:nvSpPr>
        <p:spPr>
          <a:xfrm>
            <a:off x="4079359" y="510360"/>
            <a:ext cx="1244009" cy="12759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DFARS</a:t>
            </a:r>
          </a:p>
        </p:txBody>
      </p:sp>
      <p:sp>
        <p:nvSpPr>
          <p:cNvPr id="6" name="Flowchart: Connector 5">
            <a:extLst>
              <a:ext uri="{FF2B5EF4-FFF2-40B4-BE49-F238E27FC236}">
                <a16:creationId xmlns:a16="http://schemas.microsoft.com/office/drawing/2014/main" id="{4CF0A1A2-003C-FE8B-6B0E-9356B7CDCF08}"/>
              </a:ext>
            </a:extLst>
          </p:cNvPr>
          <p:cNvSpPr/>
          <p:nvPr/>
        </p:nvSpPr>
        <p:spPr>
          <a:xfrm>
            <a:off x="1864242" y="510360"/>
            <a:ext cx="1244009" cy="12759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FAR</a:t>
            </a:r>
          </a:p>
        </p:txBody>
      </p:sp>
      <p:sp>
        <p:nvSpPr>
          <p:cNvPr id="7" name="Flowchart: Connector 6">
            <a:extLst>
              <a:ext uri="{FF2B5EF4-FFF2-40B4-BE49-F238E27FC236}">
                <a16:creationId xmlns:a16="http://schemas.microsoft.com/office/drawing/2014/main" id="{0522F6EE-15C8-C1B8-CE2A-A7249296C325}"/>
              </a:ext>
            </a:extLst>
          </p:cNvPr>
          <p:cNvSpPr/>
          <p:nvPr/>
        </p:nvSpPr>
        <p:spPr>
          <a:xfrm>
            <a:off x="6776482" y="510360"/>
            <a:ext cx="1244009" cy="12759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DEAR</a:t>
            </a:r>
          </a:p>
        </p:txBody>
      </p:sp>
      <p:sp>
        <p:nvSpPr>
          <p:cNvPr id="9" name="TextBox 8">
            <a:extLst>
              <a:ext uri="{FF2B5EF4-FFF2-40B4-BE49-F238E27FC236}">
                <a16:creationId xmlns:a16="http://schemas.microsoft.com/office/drawing/2014/main" id="{C78C356C-59E3-5718-EA2B-8FBAA71C343C}"/>
              </a:ext>
            </a:extLst>
          </p:cNvPr>
          <p:cNvSpPr txBox="1"/>
          <p:nvPr/>
        </p:nvSpPr>
        <p:spPr>
          <a:xfrm>
            <a:off x="4165304" y="5987018"/>
            <a:ext cx="4569342" cy="369332"/>
          </a:xfrm>
          <a:prstGeom prst="rect">
            <a:avLst/>
          </a:prstGeom>
          <a:noFill/>
        </p:spPr>
        <p:txBody>
          <a:bodyPr wrap="square">
            <a:spAutoFit/>
          </a:bodyPr>
          <a:lstStyle/>
          <a:p>
            <a:r>
              <a:rPr lang="en-US" b="0" i="0" dirty="0">
                <a:solidFill>
                  <a:srgbClr val="000000"/>
                </a:solidFill>
                <a:effectLst/>
                <a:latin typeface="Roboto" panose="02000000000000000000" pitchFamily="2" charset="0"/>
              </a:rPr>
              <a:t>Penn State FAR Matrix Negotiation Tool</a:t>
            </a:r>
            <a:endParaRPr lang="en-US" dirty="0"/>
          </a:p>
        </p:txBody>
      </p:sp>
      <p:sp>
        <p:nvSpPr>
          <p:cNvPr id="12" name="Flowchart: Connector 11">
            <a:extLst>
              <a:ext uri="{FF2B5EF4-FFF2-40B4-BE49-F238E27FC236}">
                <a16:creationId xmlns:a16="http://schemas.microsoft.com/office/drawing/2014/main" id="{D2ECE056-669E-FF96-1071-3A8028635868}"/>
              </a:ext>
            </a:extLst>
          </p:cNvPr>
          <p:cNvSpPr/>
          <p:nvPr/>
        </p:nvSpPr>
        <p:spPr>
          <a:xfrm>
            <a:off x="8943753" y="501650"/>
            <a:ext cx="1244009" cy="1275907"/>
          </a:xfrm>
          <a:prstGeom prst="flowChartConnector">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NASA</a:t>
            </a:r>
          </a:p>
        </p:txBody>
      </p:sp>
      <p:sp>
        <p:nvSpPr>
          <p:cNvPr id="2" name="Arrow: Down 1">
            <a:extLst>
              <a:ext uri="{FF2B5EF4-FFF2-40B4-BE49-F238E27FC236}">
                <a16:creationId xmlns:a16="http://schemas.microsoft.com/office/drawing/2014/main" id="{021A1127-499B-BCF2-2C04-6870E4B894AC}"/>
              </a:ext>
            </a:extLst>
          </p:cNvPr>
          <p:cNvSpPr/>
          <p:nvPr/>
        </p:nvSpPr>
        <p:spPr>
          <a:xfrm>
            <a:off x="420056" y="4048490"/>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rrow: Down 7">
            <a:extLst>
              <a:ext uri="{FF2B5EF4-FFF2-40B4-BE49-F238E27FC236}">
                <a16:creationId xmlns:a16="http://schemas.microsoft.com/office/drawing/2014/main" id="{38E993F7-6B89-5159-F6A7-DACB8E5F3CD6}"/>
              </a:ext>
            </a:extLst>
          </p:cNvPr>
          <p:cNvSpPr/>
          <p:nvPr/>
        </p:nvSpPr>
        <p:spPr>
          <a:xfrm>
            <a:off x="1352178" y="2999718"/>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Arrow: Down 9">
            <a:extLst>
              <a:ext uri="{FF2B5EF4-FFF2-40B4-BE49-F238E27FC236}">
                <a16:creationId xmlns:a16="http://schemas.microsoft.com/office/drawing/2014/main" id="{C409DF39-4C5F-ECB9-2F70-93ED3F252364}"/>
              </a:ext>
            </a:extLst>
          </p:cNvPr>
          <p:cNvSpPr/>
          <p:nvPr/>
        </p:nvSpPr>
        <p:spPr>
          <a:xfrm>
            <a:off x="2284300" y="2109962"/>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Arrow: Down 10">
            <a:extLst>
              <a:ext uri="{FF2B5EF4-FFF2-40B4-BE49-F238E27FC236}">
                <a16:creationId xmlns:a16="http://schemas.microsoft.com/office/drawing/2014/main" id="{AA8CB844-3BB3-390C-BD52-C26A0B0A036F}"/>
              </a:ext>
            </a:extLst>
          </p:cNvPr>
          <p:cNvSpPr/>
          <p:nvPr/>
        </p:nvSpPr>
        <p:spPr>
          <a:xfrm>
            <a:off x="8734646" y="2109962"/>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Arrow: Down 12">
            <a:extLst>
              <a:ext uri="{FF2B5EF4-FFF2-40B4-BE49-F238E27FC236}">
                <a16:creationId xmlns:a16="http://schemas.microsoft.com/office/drawing/2014/main" id="{E7E62932-B35D-72E9-E91E-D7D74FEBD621}"/>
              </a:ext>
            </a:extLst>
          </p:cNvPr>
          <p:cNvSpPr/>
          <p:nvPr/>
        </p:nvSpPr>
        <p:spPr>
          <a:xfrm>
            <a:off x="9726168" y="2999718"/>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089D658A-89DE-245E-7300-FE611A3DA54E}"/>
              </a:ext>
            </a:extLst>
          </p:cNvPr>
          <p:cNvSpPr/>
          <p:nvPr/>
        </p:nvSpPr>
        <p:spPr>
          <a:xfrm>
            <a:off x="10841736" y="3968982"/>
            <a:ext cx="512064" cy="193852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830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48D68-D36A-95FB-F97C-DA2603E864D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1076619-8F71-9692-8389-84D3F9C18FCC}"/>
              </a:ext>
            </a:extLst>
          </p:cNvPr>
          <p:cNvSpPr/>
          <p:nvPr/>
        </p:nvSpPr>
        <p:spPr>
          <a:xfrm>
            <a:off x="946485" y="-1282"/>
            <a:ext cx="11245516"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76B9C9E-6878-C35E-665A-48244DDA9539}"/>
              </a:ext>
            </a:extLst>
          </p:cNvPr>
          <p:cNvPicPr>
            <a:picLocks noChangeAspect="1"/>
          </p:cNvPicPr>
          <p:nvPr/>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87CD8B45-C1D8-D304-D75C-35484D5CFF83}"/>
              </a:ext>
            </a:extLst>
          </p:cNvPr>
          <p:cNvSpPr>
            <a:spLocks noGrp="1"/>
          </p:cNvSpPr>
          <p:nvPr>
            <p:ph type="title"/>
          </p:nvPr>
        </p:nvSpPr>
        <p:spPr>
          <a:xfrm>
            <a:off x="5967984" y="2553750"/>
            <a:ext cx="6096000" cy="1325563"/>
          </a:xfrm>
        </p:spPr>
        <p:txBody>
          <a:bodyPr>
            <a:noAutofit/>
          </a:bodyPr>
          <a:lstStyle/>
          <a:p>
            <a:pPr algn="ctr"/>
            <a:r>
              <a:rPr lang="en-US" sz="2800" b="1" dirty="0">
                <a:solidFill>
                  <a:schemeClr val="bg1"/>
                </a:solidFill>
                <a:latin typeface="Georgia" panose="02040502050405020303" pitchFamily="18" charset="0"/>
              </a:rPr>
              <a:t>Other Agreements/Documents </a:t>
            </a:r>
          </a:p>
        </p:txBody>
      </p:sp>
      <p:pic>
        <p:nvPicPr>
          <p:cNvPr id="2" name="Picture 1" descr="A white text on a black background&#10;&#10;Description automatically generated">
            <a:extLst>
              <a:ext uri="{FF2B5EF4-FFF2-40B4-BE49-F238E27FC236}">
                <a16:creationId xmlns:a16="http://schemas.microsoft.com/office/drawing/2014/main" id="{6172435E-F778-EC80-8A0B-AC17FA0F11CE}"/>
              </a:ext>
            </a:extLst>
          </p:cNvPr>
          <p:cNvPicPr>
            <a:picLocks noChangeAspect="1"/>
          </p:cNvPicPr>
          <p:nvPr/>
        </p:nvPicPr>
        <p:blipFill>
          <a:blip r:embed="rId3"/>
          <a:stretch>
            <a:fillRect/>
          </a:stretch>
        </p:blipFill>
        <p:spPr>
          <a:xfrm>
            <a:off x="10830972" y="6123906"/>
            <a:ext cx="1157947" cy="519512"/>
          </a:xfrm>
          <a:prstGeom prst="rect">
            <a:avLst/>
          </a:prstGeom>
        </p:spPr>
      </p:pic>
    </p:spTree>
    <p:extLst>
      <p:ext uri="{BB962C8B-B14F-4D97-AF65-F5344CB8AC3E}">
        <p14:creationId xmlns:p14="http://schemas.microsoft.com/office/powerpoint/2010/main" val="1058393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419DE-0975-F1D0-9A62-7490E3921A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80D18-E83B-A1D8-0523-94777F4AA404}"/>
              </a:ext>
            </a:extLst>
          </p:cNvPr>
          <p:cNvSpPr>
            <a:spLocks noGrp="1"/>
          </p:cNvSpPr>
          <p:nvPr>
            <p:ph idx="1"/>
          </p:nvPr>
        </p:nvSpPr>
        <p:spPr>
          <a:xfrm>
            <a:off x="838200" y="301752"/>
            <a:ext cx="10515600" cy="6232398"/>
          </a:xfrm>
        </p:spPr>
        <p:txBody>
          <a:bodyPr>
            <a:normAutofit/>
          </a:bodyPr>
          <a:lstStyle/>
          <a:p>
            <a:endParaRPr lang="en-US" dirty="0">
              <a:solidFill>
                <a:srgbClr val="344DA1"/>
              </a:solidFill>
            </a:endParaRPr>
          </a:p>
          <a:p>
            <a:endParaRPr lang="en-US" dirty="0">
              <a:solidFill>
                <a:srgbClr val="344DA1"/>
              </a:solidFill>
            </a:endParaRPr>
          </a:p>
          <a:p>
            <a:r>
              <a:rPr lang="en-US" dirty="0">
                <a:solidFill>
                  <a:srgbClr val="344DA1"/>
                </a:solidFill>
              </a:rPr>
              <a:t>Sponsored Research Agreements</a:t>
            </a:r>
          </a:p>
          <a:p>
            <a:r>
              <a:rPr lang="en-US" dirty="0">
                <a:solidFill>
                  <a:srgbClr val="344DA1"/>
                </a:solidFill>
              </a:rPr>
              <a:t>Teaming Agreements</a:t>
            </a:r>
          </a:p>
          <a:p>
            <a:r>
              <a:rPr lang="en-US" dirty="0">
                <a:solidFill>
                  <a:srgbClr val="344DA1"/>
                </a:solidFill>
              </a:rPr>
              <a:t>Research Services Agreements </a:t>
            </a:r>
          </a:p>
          <a:p>
            <a:r>
              <a:rPr lang="en-US" dirty="0">
                <a:solidFill>
                  <a:srgbClr val="344DA1"/>
                </a:solidFill>
              </a:rPr>
              <a:t>Consultant Agreement</a:t>
            </a:r>
          </a:p>
          <a:p>
            <a:r>
              <a:rPr lang="en-US" dirty="0">
                <a:solidFill>
                  <a:srgbClr val="344DA1"/>
                </a:solidFill>
              </a:rPr>
              <a:t>Equipment Transfer</a:t>
            </a:r>
          </a:p>
          <a:p>
            <a:r>
              <a:rPr lang="en-US" dirty="0">
                <a:solidFill>
                  <a:srgbClr val="344DA1"/>
                </a:solidFill>
              </a:rPr>
              <a:t>Material Transfer</a:t>
            </a:r>
            <a:endParaRPr lang="en-US" dirty="0"/>
          </a:p>
          <a:p>
            <a:r>
              <a:rPr lang="en-US" i="1" dirty="0">
                <a:solidFill>
                  <a:srgbClr val="344DA1"/>
                </a:solidFill>
              </a:rPr>
              <a:t>Memorandum of Understanding </a:t>
            </a:r>
          </a:p>
          <a:p>
            <a:r>
              <a:rPr lang="en-US" dirty="0">
                <a:solidFill>
                  <a:srgbClr val="344DA1"/>
                </a:solidFill>
                <a:effectLst/>
                <a:ea typeface="SimSun" panose="02010600030101010101" pitchFamily="2" charset="-122"/>
                <a:cs typeface="Times New Roman" panose="02020603050405020304" pitchFamily="18" charset="0"/>
              </a:rPr>
              <a:t>Etc.</a:t>
            </a:r>
            <a:endParaRPr lang="en-US" dirty="0">
              <a:effectLst/>
              <a:ea typeface="SimSun" panose="02010600030101010101" pitchFamily="2" charset="-122"/>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10D9CF4-6149-183B-0777-F23F7BABC3E5}"/>
              </a:ext>
            </a:extLst>
          </p:cNvPr>
          <p:cNvSpPr>
            <a:spLocks noGrp="1"/>
          </p:cNvSpPr>
          <p:nvPr>
            <p:ph type="sldNum" sz="quarter" idx="12"/>
          </p:nvPr>
        </p:nvSpPr>
        <p:spPr/>
        <p:txBody>
          <a:bodyPr/>
          <a:lstStyle/>
          <a:p>
            <a:fld id="{4E2DF471-3AD4-7D41-8DF6-1955E46D2D91}" type="slidenum">
              <a:rPr lang="en-US" smtClean="0"/>
              <a:t>27</a:t>
            </a:fld>
            <a:endParaRPr lang="en-US" dirty="0"/>
          </a:p>
        </p:txBody>
      </p:sp>
    </p:spTree>
    <p:extLst>
      <p:ext uri="{BB962C8B-B14F-4D97-AF65-F5344CB8AC3E}">
        <p14:creationId xmlns:p14="http://schemas.microsoft.com/office/powerpoint/2010/main" val="8134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few people in a lab&#10;&#10;Description automatically generated">
            <a:extLst>
              <a:ext uri="{FF2B5EF4-FFF2-40B4-BE49-F238E27FC236}">
                <a16:creationId xmlns:a16="http://schemas.microsoft.com/office/drawing/2014/main" id="{9872DE68-ADCD-7AE5-77D5-4E1337910944}"/>
              </a:ext>
            </a:extLst>
          </p:cNvPr>
          <p:cNvPicPr>
            <a:picLocks noChangeAspect="1"/>
          </p:cNvPicPr>
          <p:nvPr/>
        </p:nvPicPr>
        <p:blipFill rotWithShape="1">
          <a:blip r:embed="rId2"/>
          <a:srcRect t="15746" r="51351"/>
          <a:stretch/>
        </p:blipFill>
        <p:spPr>
          <a:xfrm>
            <a:off x="20" y="1282"/>
            <a:ext cx="5435464" cy="6856718"/>
          </a:xfrm>
          <a:prstGeom prst="rect">
            <a:avLst/>
          </a:prstGeom>
        </p:spPr>
      </p:pic>
      <p:sp>
        <p:nvSpPr>
          <p:cNvPr id="56" name="Rectangle 55">
            <a:extLst>
              <a:ext uri="{FF2B5EF4-FFF2-40B4-BE49-F238E27FC236}">
                <a16:creationId xmlns:a16="http://schemas.microsoft.com/office/drawing/2014/main" id="{D0E71234-ED0C-C78D-E467-83F93382A69C}"/>
              </a:ext>
            </a:extLst>
          </p:cNvPr>
          <p:cNvSpPr/>
          <p:nvPr/>
        </p:nvSpPr>
        <p:spPr>
          <a:xfrm>
            <a:off x="5435484" y="0"/>
            <a:ext cx="6747335"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en-US" dirty="0">
              <a:solidFill>
                <a:schemeClr val="bg1"/>
              </a:solidFill>
              <a:ea typeface="+mn-lt"/>
              <a:cs typeface="+mn-lt"/>
            </a:endParaRPr>
          </a:p>
        </p:txBody>
      </p:sp>
      <p:pic>
        <p:nvPicPr>
          <p:cNvPr id="58" name="Picture 57" descr="A logo with white text and red circle&#10;&#10;Description automatically generated">
            <a:extLst>
              <a:ext uri="{FF2B5EF4-FFF2-40B4-BE49-F238E27FC236}">
                <a16:creationId xmlns:a16="http://schemas.microsoft.com/office/drawing/2014/main" id="{58C2F2DD-32F7-F149-2C71-4F2AA4F6ABF0}"/>
              </a:ext>
            </a:extLst>
          </p:cNvPr>
          <p:cNvPicPr>
            <a:picLocks noChangeAspect="1"/>
          </p:cNvPicPr>
          <p:nvPr/>
        </p:nvPicPr>
        <p:blipFill>
          <a:blip r:embed="rId3"/>
          <a:stretch>
            <a:fillRect/>
          </a:stretch>
        </p:blipFill>
        <p:spPr>
          <a:xfrm>
            <a:off x="9727077" y="5459351"/>
            <a:ext cx="3159128" cy="2256520"/>
          </a:xfrm>
          <a:prstGeom prst="rect">
            <a:avLst/>
          </a:prstGeom>
        </p:spPr>
      </p:pic>
      <p:pic>
        <p:nvPicPr>
          <p:cNvPr id="55" name="Picture 54" descr="A white text on a black background&#10;&#10;Description automatically generated">
            <a:extLst>
              <a:ext uri="{FF2B5EF4-FFF2-40B4-BE49-F238E27FC236}">
                <a16:creationId xmlns:a16="http://schemas.microsoft.com/office/drawing/2014/main" id="{3AD55475-2441-BF8C-C097-83A1063A73FF}"/>
              </a:ext>
            </a:extLst>
          </p:cNvPr>
          <p:cNvPicPr>
            <a:picLocks noChangeAspect="1"/>
          </p:cNvPicPr>
          <p:nvPr/>
        </p:nvPicPr>
        <p:blipFill>
          <a:blip r:embed="rId4"/>
          <a:stretch>
            <a:fillRect/>
          </a:stretch>
        </p:blipFill>
        <p:spPr>
          <a:xfrm>
            <a:off x="239842" y="5764537"/>
            <a:ext cx="1895567" cy="850444"/>
          </a:xfrm>
          <a:prstGeom prst="rect">
            <a:avLst/>
          </a:prstGeom>
        </p:spPr>
      </p:pic>
      <p:sp>
        <p:nvSpPr>
          <p:cNvPr id="2" name="Content Placeholder 2">
            <a:extLst>
              <a:ext uri="{FF2B5EF4-FFF2-40B4-BE49-F238E27FC236}">
                <a16:creationId xmlns:a16="http://schemas.microsoft.com/office/drawing/2014/main" id="{9F2C89B9-D3D1-9A52-FEC9-DE68A9617ADB}"/>
              </a:ext>
            </a:extLst>
          </p:cNvPr>
          <p:cNvSpPr txBox="1">
            <a:spLocks/>
          </p:cNvSpPr>
          <p:nvPr/>
        </p:nvSpPr>
        <p:spPr>
          <a:xfrm>
            <a:off x="6122540" y="144484"/>
            <a:ext cx="5846956" cy="6174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latin typeface="Arial" panose="020B0604020202020204" pitchFamily="34" charset="0"/>
                <a:cs typeface="Arial" panose="020B0604020202020204" pitchFamily="34" charset="0"/>
              </a:rPr>
              <a:t>Research Updates &amp; News</a:t>
            </a:r>
          </a:p>
          <a:p>
            <a:endParaRPr lang="en-US" sz="1400" dirty="0">
              <a:solidFill>
                <a:schemeClr val="bg1"/>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400" dirty="0">
              <a:solidFill>
                <a:schemeClr val="bg1"/>
              </a:solidFill>
              <a:latin typeface="Arial" panose="020B0604020202020204" pitchFamily="34" charset="0"/>
              <a:cs typeface="Arial" panose="020B0604020202020204" pitchFamily="34" charset="0"/>
            </a:endParaRPr>
          </a:p>
        </p:txBody>
      </p:sp>
      <p:pic>
        <p:nvPicPr>
          <p:cNvPr id="1028" name="Picture 1" descr="A logo for a company&#10;&#10;AI-generated content may be incorrect.">
            <a:extLst>
              <a:ext uri="{FF2B5EF4-FFF2-40B4-BE49-F238E27FC236}">
                <a16:creationId xmlns:a16="http://schemas.microsoft.com/office/drawing/2014/main" id="{6E11FEDD-A0ED-5D42-22E1-F2E0DCC3F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2409825" cy="981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1B81CF25-8DF5-A457-645D-D4F741CC377F}"/>
              </a:ext>
            </a:extLst>
          </p:cNvPr>
          <p:cNvSpPr>
            <a:spLocks noChangeArrowheads="1"/>
          </p:cNvSpPr>
          <p:nvPr/>
        </p:nvSpPr>
        <p:spPr bwMode="auto">
          <a:xfrm>
            <a:off x="6236207" y="706645"/>
            <a:ext cx="5586985" cy="613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Research Integrity &amp; Compliance</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If you are conducting research, you may need to complete training that is required by your sponsor.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Online training programs offered through CITI Program have recently been updated for the SMU research community.   Enrollment questions have been created to assist the researcher (faculty, staff, &amp; students) select the right training courses.  Depending on the type of research to be conducted, new questions will guide you through a process based on your role on a project and from your responses, your training curriculum will be automatically created.</a:t>
            </a:r>
            <a:endParaRPr kumimoji="0" lang="en-US" altLang="en-US" sz="8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Accessing the CITI Program is completed through Single Sign On (SSO) using your SMU ID at </a:t>
            </a: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citiprogram.org</a:t>
            </a: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rPr>
              <a:t>. For assistance or questions, please contact Research Integrity &amp; Compliance at </a:t>
            </a:r>
            <a:r>
              <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researchcompliance@smu.edu</a:t>
            </a:r>
            <a:endParaRPr kumimoji="0" lang="en-US" altLang="en-US" sz="1200" b="0" i="0" u="none" strike="noStrike" cap="none" normalizeH="0" baseline="0" dirty="0">
              <a:ln>
                <a:noFill/>
              </a:ln>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chemeClr val="bg1"/>
              </a:solidFill>
              <a:latin typeface="Arial" panose="020B0604020202020204" pitchFamily="34" charset="0"/>
              <a:cs typeface="Arial" panose="020B0604020202020204" pitchFamily="34" charset="0"/>
            </a:endParaRPr>
          </a:p>
          <a:p>
            <a:pPr marL="0" marR="0">
              <a:lnSpc>
                <a:spcPct val="115000"/>
              </a:lnSpc>
              <a:spcAft>
                <a:spcPts val="800"/>
              </a:spcAft>
              <a:buNone/>
            </a:pPr>
            <a:endParaRPr lang="en-US" sz="1200" b="1" kern="100" spc="-4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b="1" kern="100" spc="-4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Sponsored Projects Administration</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 Department of Energy </a:t>
            </a:r>
            <a:r>
              <a:rPr lang="en-US" sz="1200"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announced a new policy</a:t>
            </a: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capping "financial support of “indirect costs” of DOE research funding to 15%." This new policy is initially only applicable to institutions of higher education.  </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 new policy appears to apply to all new grants and "the Department is undertaking action to terminate all grant awards to IHEs that do not conform with this updated policy. See 2 C.F.R. 200.340(a), (b). Recipients subject to termination will receive separate notice and guidance."</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7" name="Picture 6" descr="A logo for a company&#10;&#10;AI-generated content may be incorrect.">
            <a:extLst>
              <a:ext uri="{FF2B5EF4-FFF2-40B4-BE49-F238E27FC236}">
                <a16:creationId xmlns:a16="http://schemas.microsoft.com/office/drawing/2014/main" id="{AD0A749A-AAB7-6C47-F4C1-6A0CA3EDCAF6}"/>
              </a:ext>
            </a:extLst>
          </p:cNvPr>
          <p:cNvPicPr>
            <a:picLocks noChangeAspect="1"/>
          </p:cNvPicPr>
          <p:nvPr/>
        </p:nvPicPr>
        <p:blipFill>
          <a:blip r:embed="rId5"/>
          <a:stretch>
            <a:fillRect/>
          </a:stretch>
        </p:blipFill>
        <p:spPr>
          <a:xfrm>
            <a:off x="6236208" y="1495325"/>
            <a:ext cx="1656125" cy="673872"/>
          </a:xfrm>
          <a:prstGeom prst="rect">
            <a:avLst/>
          </a:prstGeom>
        </p:spPr>
      </p:pic>
    </p:spTree>
    <p:extLst>
      <p:ext uri="{BB962C8B-B14F-4D97-AF65-F5344CB8AC3E}">
        <p14:creationId xmlns:p14="http://schemas.microsoft.com/office/powerpoint/2010/main" val="2530095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8037D9-3A3F-9A95-B45C-E85E9EEDCBD8}"/>
              </a:ext>
            </a:extLst>
          </p:cNvPr>
          <p:cNvSpPr/>
          <p:nvPr/>
        </p:nvSpPr>
        <p:spPr>
          <a:xfrm>
            <a:off x="0" y="0"/>
            <a:ext cx="12192001"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6" name="Title 1">
            <a:extLst>
              <a:ext uri="{FF2B5EF4-FFF2-40B4-BE49-F238E27FC236}">
                <a16:creationId xmlns:a16="http://schemas.microsoft.com/office/drawing/2014/main" id="{68D2B9CE-EF15-9272-C8C9-A3D572288E6A}"/>
              </a:ext>
            </a:extLst>
          </p:cNvPr>
          <p:cNvSpPr>
            <a:spLocks noGrp="1"/>
          </p:cNvSpPr>
          <p:nvPr>
            <p:ph type="title"/>
          </p:nvPr>
        </p:nvSpPr>
        <p:spPr>
          <a:xfrm>
            <a:off x="6205320" y="2591949"/>
            <a:ext cx="4894480" cy="2812632"/>
          </a:xfrm>
        </p:spPr>
        <p:txBody>
          <a:bodyPr>
            <a:noAutofit/>
          </a:bodyPr>
          <a:lstStyle/>
          <a:p>
            <a:pPr>
              <a:lnSpc>
                <a:spcPct val="200000"/>
              </a:lnSpc>
            </a:pPr>
            <a:r>
              <a:rPr lang="en-US" sz="2400" b="1">
                <a:solidFill>
                  <a:schemeClr val="bg1"/>
                </a:solidFill>
                <a:latin typeface="Georgia" panose="02040502050405020303" pitchFamily="18" charset="0"/>
              </a:rPr>
              <a:t>Thank you for attending! Please provide us with feedback by scanning the QR code provided.</a:t>
            </a:r>
            <a:br>
              <a:rPr lang="en-US" sz="2000" b="1">
                <a:solidFill>
                  <a:schemeClr val="bg1"/>
                </a:solidFill>
                <a:latin typeface="Georgia" panose="02040502050405020303" pitchFamily="18" charset="0"/>
              </a:rPr>
            </a:br>
            <a:endParaRPr lang="en-US" sz="2000" b="1">
              <a:solidFill>
                <a:schemeClr val="bg1"/>
              </a:solidFill>
              <a:latin typeface="Georgia" panose="02040502050405020303" pitchFamily="18" charset="0"/>
            </a:endParaRPr>
          </a:p>
        </p:txBody>
      </p:sp>
      <p:pic>
        <p:nvPicPr>
          <p:cNvPr id="11" name="Picture 10">
            <a:extLst>
              <a:ext uri="{FF2B5EF4-FFF2-40B4-BE49-F238E27FC236}">
                <a16:creationId xmlns:a16="http://schemas.microsoft.com/office/drawing/2014/main" id="{5F96C56B-1F30-5DA9-8003-02C2B4EEA670}"/>
              </a:ext>
            </a:extLst>
          </p:cNvPr>
          <p:cNvPicPr>
            <a:picLocks noChangeAspect="1"/>
          </p:cNvPicPr>
          <p:nvPr/>
        </p:nvPicPr>
        <p:blipFill>
          <a:blip r:embed="rId2"/>
          <a:stretch>
            <a:fillRect/>
          </a:stretch>
        </p:blipFill>
        <p:spPr>
          <a:xfrm>
            <a:off x="0" y="6338218"/>
            <a:ext cx="1158340" cy="518205"/>
          </a:xfrm>
          <a:prstGeom prst="rect">
            <a:avLst/>
          </a:prstGeom>
        </p:spPr>
      </p:pic>
      <p:sp>
        <p:nvSpPr>
          <p:cNvPr id="15" name="TextBox 14">
            <a:extLst>
              <a:ext uri="{FF2B5EF4-FFF2-40B4-BE49-F238E27FC236}">
                <a16:creationId xmlns:a16="http://schemas.microsoft.com/office/drawing/2014/main" id="{1C584233-2BE1-E73E-8AAF-4E3E1876E059}"/>
              </a:ext>
            </a:extLst>
          </p:cNvPr>
          <p:cNvSpPr txBox="1"/>
          <p:nvPr/>
        </p:nvSpPr>
        <p:spPr>
          <a:xfrm>
            <a:off x="3593455" y="372645"/>
            <a:ext cx="4581460" cy="923330"/>
          </a:xfrm>
          <a:prstGeom prst="rect">
            <a:avLst/>
          </a:prstGeom>
          <a:noFill/>
        </p:spPr>
        <p:txBody>
          <a:bodyPr wrap="square" rtlCol="0">
            <a:spAutoFit/>
          </a:bodyPr>
          <a:lstStyle/>
          <a:p>
            <a:pPr algn="ctr"/>
            <a:r>
              <a:rPr lang="en-US" sz="5400" b="1" spc="300">
                <a:solidFill>
                  <a:schemeClr val="bg1"/>
                </a:solidFill>
                <a:effectLst>
                  <a:outerShdw blurRad="38100" dist="38100" dir="2700000" algn="tl">
                    <a:srgbClr val="000000">
                      <a:alpha val="43137"/>
                    </a:srgbClr>
                  </a:outerShdw>
                </a:effectLst>
                <a:latin typeface="Georgia" panose="02040502050405020303" pitchFamily="18" charset="0"/>
              </a:rPr>
              <a:t>Questions</a:t>
            </a:r>
            <a:r>
              <a:rPr lang="en-US" sz="5400" b="1">
                <a:solidFill>
                  <a:schemeClr val="bg1"/>
                </a:solidFill>
                <a:effectLst>
                  <a:outerShdw blurRad="38100" dist="38100" dir="2700000" algn="tl">
                    <a:srgbClr val="000000">
                      <a:alpha val="43137"/>
                    </a:srgbClr>
                  </a:outerShdw>
                </a:effectLst>
                <a:latin typeface="Georgia" panose="02040502050405020303" pitchFamily="18" charset="0"/>
              </a:rPr>
              <a:t>?</a:t>
            </a:r>
          </a:p>
        </p:txBody>
      </p:sp>
      <p:pic>
        <p:nvPicPr>
          <p:cNvPr id="7" name="Picture 6">
            <a:extLst>
              <a:ext uri="{FF2B5EF4-FFF2-40B4-BE49-F238E27FC236}">
                <a16:creationId xmlns:a16="http://schemas.microsoft.com/office/drawing/2014/main" id="{B12F049A-3121-C4B5-D6E5-6BBB6C254137}"/>
              </a:ext>
            </a:extLst>
          </p:cNvPr>
          <p:cNvPicPr>
            <a:picLocks noChangeAspect="1"/>
          </p:cNvPicPr>
          <p:nvPr/>
        </p:nvPicPr>
        <p:blipFill>
          <a:blip r:embed="rId3"/>
          <a:stretch>
            <a:fillRect/>
          </a:stretch>
        </p:blipFill>
        <p:spPr>
          <a:xfrm>
            <a:off x="2631691" y="2591949"/>
            <a:ext cx="2481428" cy="2461496"/>
          </a:xfrm>
          <a:prstGeom prst="rect">
            <a:avLst/>
          </a:prstGeom>
        </p:spPr>
      </p:pic>
    </p:spTree>
    <p:extLst>
      <p:ext uri="{BB962C8B-B14F-4D97-AF65-F5344CB8AC3E}">
        <p14:creationId xmlns:p14="http://schemas.microsoft.com/office/powerpoint/2010/main" val="416189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oves and holding a microscope&#10;&#10;Description automatically generated">
            <a:extLst>
              <a:ext uri="{FF2B5EF4-FFF2-40B4-BE49-F238E27FC236}">
                <a16:creationId xmlns:a16="http://schemas.microsoft.com/office/drawing/2014/main" id="{BE265F00-BF9B-1C55-82A3-87444AE43EC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2C343E5-7AB0-D7F9-6222-77B0770978F6}"/>
              </a:ext>
            </a:extLst>
          </p:cNvPr>
          <p:cNvSpPr>
            <a:spLocks noGrp="1"/>
          </p:cNvSpPr>
          <p:nvPr>
            <p:ph type="title"/>
          </p:nvPr>
        </p:nvSpPr>
        <p:spPr>
          <a:xfrm>
            <a:off x="5801194" y="734094"/>
            <a:ext cx="6390806" cy="1325563"/>
          </a:xfrm>
        </p:spPr>
        <p:txBody>
          <a:bodyPr/>
          <a:lstStyle/>
          <a:p>
            <a:pPr algn="ctr"/>
            <a:r>
              <a:rPr lang="en-US" b="1" dirty="0">
                <a:solidFill>
                  <a:srgbClr val="344DA1"/>
                </a:solidFill>
                <a:latin typeface="Georgia" panose="02040502050405020303" pitchFamily="18" charset="0"/>
              </a:rPr>
              <a:t>Who?</a:t>
            </a:r>
          </a:p>
        </p:txBody>
      </p:sp>
      <p:sp>
        <p:nvSpPr>
          <p:cNvPr id="7" name="Content Placeholder 2">
            <a:extLst>
              <a:ext uri="{FF2B5EF4-FFF2-40B4-BE49-F238E27FC236}">
                <a16:creationId xmlns:a16="http://schemas.microsoft.com/office/drawing/2014/main" id="{E94D20DA-D164-A461-5C71-6D4CE8E5E41B}"/>
              </a:ext>
            </a:extLst>
          </p:cNvPr>
          <p:cNvSpPr>
            <a:spLocks noGrp="1"/>
          </p:cNvSpPr>
          <p:nvPr>
            <p:ph idx="1"/>
          </p:nvPr>
        </p:nvSpPr>
        <p:spPr>
          <a:xfrm>
            <a:off x="5801194" y="1768839"/>
            <a:ext cx="6223346" cy="4879132"/>
          </a:xfrm>
        </p:spPr>
        <p:txBody>
          <a:bodyPr>
            <a:normAutofit/>
          </a:bodyPr>
          <a:lstStyle/>
          <a:p>
            <a:pPr marL="0" indent="0">
              <a:buNone/>
            </a:pPr>
            <a:endParaRPr lang="en-US" dirty="0">
              <a:solidFill>
                <a:srgbClr val="344DA1"/>
              </a:solidFill>
              <a:latin typeface="Arial" panose="020B0604020202020204" pitchFamily="34" charset="0"/>
              <a:cs typeface="Arial" panose="020B0604020202020204" pitchFamily="34" charset="0"/>
            </a:endParaRPr>
          </a:p>
          <a:p>
            <a:pPr marL="457200" lvl="1" indent="0">
              <a:buNone/>
            </a:pPr>
            <a:r>
              <a:rPr lang="en-US" dirty="0">
                <a:solidFill>
                  <a:srgbClr val="344DA1"/>
                </a:solidFill>
                <a:latin typeface="Arial" panose="020B0604020202020204" pitchFamily="34" charset="0"/>
                <a:cs typeface="Arial" panose="020B0604020202020204" pitchFamily="34" charset="0"/>
              </a:rPr>
              <a:t>				</a:t>
            </a:r>
          </a:p>
          <a:p>
            <a:pPr marL="457200" lvl="1" indent="0">
              <a:buNone/>
            </a:pPr>
            <a:endParaRPr lang="en-US" dirty="0">
              <a:solidFill>
                <a:srgbClr val="344DA1"/>
              </a:solidFill>
              <a:latin typeface="Arial" panose="020B0604020202020204" pitchFamily="34" charset="0"/>
              <a:cs typeface="Arial" panose="020B0604020202020204" pitchFamily="34" charset="0"/>
            </a:endParaRPr>
          </a:p>
        </p:txBody>
      </p:sp>
      <p:pic>
        <p:nvPicPr>
          <p:cNvPr id="3" name="Picture 2" descr="Blue letters on a black background&#10;&#10;Description automatically generated">
            <a:extLst>
              <a:ext uri="{FF2B5EF4-FFF2-40B4-BE49-F238E27FC236}">
                <a16:creationId xmlns:a16="http://schemas.microsoft.com/office/drawing/2014/main" id="{218E57BF-92CE-65C1-1676-76CB0F206A7D}"/>
              </a:ext>
            </a:extLst>
          </p:cNvPr>
          <p:cNvPicPr>
            <a:picLocks noChangeAspect="1"/>
          </p:cNvPicPr>
          <p:nvPr/>
        </p:nvPicPr>
        <p:blipFill>
          <a:blip r:embed="rId4"/>
          <a:stretch>
            <a:fillRect/>
          </a:stretch>
        </p:blipFill>
        <p:spPr>
          <a:xfrm>
            <a:off x="10795349" y="6107924"/>
            <a:ext cx="1229191" cy="551475"/>
          </a:xfrm>
          <a:prstGeom prst="rect">
            <a:avLst/>
          </a:prstGeom>
        </p:spPr>
      </p:pic>
      <p:sp>
        <p:nvSpPr>
          <p:cNvPr id="2" name="Slide Number Placeholder 1">
            <a:extLst>
              <a:ext uri="{FF2B5EF4-FFF2-40B4-BE49-F238E27FC236}">
                <a16:creationId xmlns:a16="http://schemas.microsoft.com/office/drawing/2014/main" id="{9961C3B8-86C7-56E0-86D4-2D1E53FCED34}"/>
              </a:ext>
            </a:extLst>
          </p:cNvPr>
          <p:cNvSpPr>
            <a:spLocks noGrp="1"/>
          </p:cNvSpPr>
          <p:nvPr>
            <p:ph type="sldNum" sz="quarter" idx="12"/>
          </p:nvPr>
        </p:nvSpPr>
        <p:spPr/>
        <p:txBody>
          <a:bodyPr/>
          <a:lstStyle/>
          <a:p>
            <a:fld id="{4E2DF471-3AD4-7D41-8DF6-1955E46D2D91}" type="slidenum">
              <a:rPr lang="en-US" smtClean="0"/>
              <a:t>3</a:t>
            </a:fld>
            <a:endParaRPr lang="en-US" dirty="0"/>
          </a:p>
        </p:txBody>
      </p:sp>
      <p:pic>
        <p:nvPicPr>
          <p:cNvPr id="14" name="Picture 13" descr="A blue letter m on a black background&#10;&#10;AI-generated content may be incorrect.">
            <a:hlinkClick r:id="rId5"/>
            <a:extLst>
              <a:ext uri="{FF2B5EF4-FFF2-40B4-BE49-F238E27FC236}">
                <a16:creationId xmlns:a16="http://schemas.microsoft.com/office/drawing/2014/main" id="{7EC806AC-D0F3-7787-74AA-17414DE0C407}"/>
              </a:ext>
            </a:extLst>
          </p:cNvPr>
          <p:cNvPicPr>
            <a:picLocks noChangeAspect="1"/>
          </p:cNvPicPr>
          <p:nvPr/>
        </p:nvPicPr>
        <p:blipFill>
          <a:blip r:embed="rId6"/>
          <a:stretch>
            <a:fillRect/>
          </a:stretch>
        </p:blipFill>
        <p:spPr>
          <a:xfrm>
            <a:off x="7696200" y="2505322"/>
            <a:ext cx="2502542" cy="736462"/>
          </a:xfrm>
          <a:prstGeom prst="rect">
            <a:avLst/>
          </a:prstGeom>
        </p:spPr>
      </p:pic>
      <p:pic>
        <p:nvPicPr>
          <p:cNvPr id="9" name="Graphic 8" descr="Add with solid fill">
            <a:extLst>
              <a:ext uri="{FF2B5EF4-FFF2-40B4-BE49-F238E27FC236}">
                <a16:creationId xmlns:a16="http://schemas.microsoft.com/office/drawing/2014/main" id="{523CEB3B-A5B4-2533-A2FD-D03F81F688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0600" y="3520960"/>
            <a:ext cx="695325" cy="695325"/>
          </a:xfrm>
          <a:prstGeom prst="rect">
            <a:avLst/>
          </a:prstGeom>
        </p:spPr>
      </p:pic>
      <p:pic>
        <p:nvPicPr>
          <p:cNvPr id="23" name="Graphic 22" descr="Female Profile outline">
            <a:extLst>
              <a:ext uri="{FF2B5EF4-FFF2-40B4-BE49-F238E27FC236}">
                <a16:creationId xmlns:a16="http://schemas.microsoft.com/office/drawing/2014/main" id="{BBF3DD6A-A6D9-2503-08DA-9F705FC5F84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96200" y="4464711"/>
            <a:ext cx="914400" cy="914400"/>
          </a:xfrm>
          <a:prstGeom prst="rect">
            <a:avLst/>
          </a:prstGeom>
        </p:spPr>
      </p:pic>
      <p:pic>
        <p:nvPicPr>
          <p:cNvPr id="25" name="Graphic 24" descr="Factory outline">
            <a:extLst>
              <a:ext uri="{FF2B5EF4-FFF2-40B4-BE49-F238E27FC236}">
                <a16:creationId xmlns:a16="http://schemas.microsoft.com/office/drawing/2014/main" id="{8087E97C-70E6-373D-A077-5B6D5CA08F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9155" y="4496131"/>
            <a:ext cx="914400" cy="914400"/>
          </a:xfrm>
          <a:prstGeom prst="rect">
            <a:avLst/>
          </a:prstGeom>
        </p:spPr>
      </p:pic>
      <p:pic>
        <p:nvPicPr>
          <p:cNvPr id="27" name="Graphic 26" descr="Schoolhouse outline">
            <a:extLst>
              <a:ext uri="{FF2B5EF4-FFF2-40B4-BE49-F238E27FC236}">
                <a16:creationId xmlns:a16="http://schemas.microsoft.com/office/drawing/2014/main" id="{20BF22C5-904D-D316-DE87-BDCF1D6E63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705725" y="5618109"/>
            <a:ext cx="914400" cy="914400"/>
          </a:xfrm>
          <a:prstGeom prst="rect">
            <a:avLst/>
          </a:prstGeom>
        </p:spPr>
      </p:pic>
      <p:pic>
        <p:nvPicPr>
          <p:cNvPr id="29" name="Graphic 28" descr="City outline">
            <a:extLst>
              <a:ext uri="{FF2B5EF4-FFF2-40B4-BE49-F238E27FC236}">
                <a16:creationId xmlns:a16="http://schemas.microsoft.com/office/drawing/2014/main" id="{811B317E-A94D-3AB7-4CD1-71D66E48648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19155" y="5624512"/>
            <a:ext cx="914400" cy="914400"/>
          </a:xfrm>
          <a:prstGeom prst="rect">
            <a:avLst/>
          </a:prstGeom>
        </p:spPr>
      </p:pic>
    </p:spTree>
    <p:extLst>
      <p:ext uri="{BB962C8B-B14F-4D97-AF65-F5344CB8AC3E}">
        <p14:creationId xmlns:p14="http://schemas.microsoft.com/office/powerpoint/2010/main" val="276028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28D1-5C19-DB9E-8389-13A66777815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DB1F2EF-EEF8-B825-9790-E42F99BBFC95}"/>
              </a:ext>
            </a:extLst>
          </p:cNvPr>
          <p:cNvSpPr>
            <a:spLocks noGrp="1"/>
          </p:cNvSpPr>
          <p:nvPr>
            <p:ph type="title"/>
          </p:nvPr>
        </p:nvSpPr>
        <p:spPr>
          <a:xfrm>
            <a:off x="5415196" y="742720"/>
            <a:ext cx="6776803" cy="1325563"/>
          </a:xfrm>
        </p:spPr>
        <p:txBody>
          <a:bodyPr/>
          <a:lstStyle/>
          <a:p>
            <a:pPr algn="ctr"/>
            <a:r>
              <a:rPr lang="en-US" b="1" dirty="0">
                <a:solidFill>
                  <a:srgbClr val="344DA1"/>
                </a:solidFill>
                <a:latin typeface="Georgia" panose="02040502050405020303" pitchFamily="18" charset="0"/>
              </a:rPr>
              <a:t>Parts</a:t>
            </a:r>
          </a:p>
        </p:txBody>
      </p:sp>
      <p:pic>
        <p:nvPicPr>
          <p:cNvPr id="3" name="Picture 2" descr="Blue letters on a black background&#10;&#10;Description automatically generated">
            <a:extLst>
              <a:ext uri="{FF2B5EF4-FFF2-40B4-BE49-F238E27FC236}">
                <a16:creationId xmlns:a16="http://schemas.microsoft.com/office/drawing/2014/main" id="{D0234862-8807-5A5B-86F9-6EBD4C97355E}"/>
              </a:ext>
            </a:extLst>
          </p:cNvPr>
          <p:cNvPicPr>
            <a:picLocks noChangeAspect="1"/>
          </p:cNvPicPr>
          <p:nvPr/>
        </p:nvPicPr>
        <p:blipFill>
          <a:blip r:embed="rId3"/>
          <a:stretch>
            <a:fillRect/>
          </a:stretch>
        </p:blipFill>
        <p:spPr>
          <a:xfrm>
            <a:off x="10795349" y="6107924"/>
            <a:ext cx="1229191" cy="551475"/>
          </a:xfrm>
          <a:prstGeom prst="rect">
            <a:avLst/>
          </a:prstGeom>
        </p:spPr>
      </p:pic>
      <p:sp>
        <p:nvSpPr>
          <p:cNvPr id="8" name="Slide Number Placeholder 7">
            <a:extLst>
              <a:ext uri="{FF2B5EF4-FFF2-40B4-BE49-F238E27FC236}">
                <a16:creationId xmlns:a16="http://schemas.microsoft.com/office/drawing/2014/main" id="{CCAE4E92-8FC7-9307-E031-D9DB7AA2A1B4}"/>
              </a:ext>
            </a:extLst>
          </p:cNvPr>
          <p:cNvSpPr>
            <a:spLocks noGrp="1"/>
          </p:cNvSpPr>
          <p:nvPr>
            <p:ph type="sldNum" sz="quarter" idx="12"/>
          </p:nvPr>
        </p:nvSpPr>
        <p:spPr/>
        <p:txBody>
          <a:bodyPr/>
          <a:lstStyle/>
          <a:p>
            <a:fld id="{4E2DF471-3AD4-7D41-8DF6-1955E46D2D91}" type="slidenum">
              <a:rPr lang="en-US" smtClean="0"/>
              <a:t>4</a:t>
            </a:fld>
            <a:endParaRPr lang="en-US" dirty="0"/>
          </a:p>
        </p:txBody>
      </p:sp>
      <p:sp>
        <p:nvSpPr>
          <p:cNvPr id="7" name="Content Placeholder 6">
            <a:extLst>
              <a:ext uri="{FF2B5EF4-FFF2-40B4-BE49-F238E27FC236}">
                <a16:creationId xmlns:a16="http://schemas.microsoft.com/office/drawing/2014/main" id="{239E90C2-BC71-58DB-0752-8A32B5EA5075}"/>
              </a:ext>
            </a:extLst>
          </p:cNvPr>
          <p:cNvSpPr>
            <a:spLocks noGrp="1"/>
          </p:cNvSpPr>
          <p:nvPr>
            <p:ph idx="1"/>
          </p:nvPr>
        </p:nvSpPr>
        <p:spPr>
          <a:xfrm>
            <a:off x="5952226" y="1898508"/>
            <a:ext cx="5986731" cy="4395766"/>
          </a:xfrm>
          <a:ln>
            <a:solidFill>
              <a:schemeClr val="bg1"/>
            </a:solidFill>
          </a:ln>
        </p:spPr>
        <p:txBody>
          <a:bodyPr>
            <a:normAutofit/>
          </a:bodyPr>
          <a:lstStyle/>
          <a:p>
            <a:pPr marL="0" indent="0">
              <a:buNone/>
            </a:pPr>
            <a:r>
              <a:rPr lang="en-US" b="1" dirty="0"/>
              <a:t>Preamble – </a:t>
            </a:r>
            <a:r>
              <a:rPr lang="en-US" dirty="0"/>
              <a:t>parties, effective date</a:t>
            </a:r>
          </a:p>
          <a:p>
            <a:pPr marL="0" indent="0">
              <a:buNone/>
            </a:pPr>
            <a:r>
              <a:rPr lang="en-US" b="1" dirty="0"/>
              <a:t>Recitals – </a:t>
            </a:r>
            <a:r>
              <a:rPr lang="en-US" dirty="0"/>
              <a:t>background (</a:t>
            </a:r>
            <a:r>
              <a:rPr lang="en-US" i="1" dirty="0"/>
              <a:t>whereas…</a:t>
            </a:r>
            <a:r>
              <a:rPr lang="en-US" dirty="0"/>
              <a:t>)</a:t>
            </a:r>
          </a:p>
          <a:p>
            <a:pPr marL="0" indent="0">
              <a:buNone/>
            </a:pPr>
            <a:r>
              <a:rPr lang="en-US" b="1" dirty="0"/>
              <a:t>Consideration – </a:t>
            </a:r>
            <a:r>
              <a:rPr lang="en-US" i="1" dirty="0"/>
              <a:t>in consideration of</a:t>
            </a:r>
          </a:p>
          <a:p>
            <a:pPr marL="0" indent="0">
              <a:buNone/>
            </a:pPr>
            <a:r>
              <a:rPr lang="en-US" b="1" dirty="0">
                <a:highlight>
                  <a:srgbClr val="FFFF00"/>
                </a:highlight>
              </a:rPr>
              <a:t>Body</a:t>
            </a:r>
            <a:r>
              <a:rPr lang="en-US" b="1" dirty="0"/>
              <a:t> – </a:t>
            </a:r>
            <a:r>
              <a:rPr lang="en-US" dirty="0"/>
              <a:t>promises, rights, conditions, reps and warranties, authorizations</a:t>
            </a:r>
          </a:p>
          <a:p>
            <a:pPr marL="0" indent="0">
              <a:buNone/>
            </a:pPr>
            <a:r>
              <a:rPr lang="en-US" b="1" dirty="0"/>
              <a:t>Testimonium</a:t>
            </a:r>
            <a:r>
              <a:rPr lang="en-US" dirty="0"/>
              <a:t> – (in witness whereof…)</a:t>
            </a:r>
          </a:p>
          <a:p>
            <a:pPr marL="0" indent="0">
              <a:buNone/>
            </a:pPr>
            <a:r>
              <a:rPr lang="en-US" b="1" dirty="0"/>
              <a:t>Signatures </a:t>
            </a:r>
          </a:p>
          <a:p>
            <a:pPr marL="0" indent="0">
              <a:buNone/>
            </a:pPr>
            <a:r>
              <a:rPr lang="en-US" b="1" dirty="0"/>
              <a:t>Attachments</a:t>
            </a:r>
          </a:p>
          <a:p>
            <a:pPr marL="0" indent="0">
              <a:buNone/>
            </a:pPr>
            <a:endParaRPr lang="en-US" i="1" dirty="0"/>
          </a:p>
          <a:p>
            <a:pPr marL="0" indent="0">
              <a:buNone/>
            </a:pPr>
            <a:endParaRPr lang="en-US" b="1" dirty="0"/>
          </a:p>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E2127A9B-BBBF-67B1-6D4D-7C48EAFF802E}"/>
              </a:ext>
            </a:extLst>
          </p:cNvPr>
          <p:cNvPicPr>
            <a:picLocks noChangeAspect="1"/>
          </p:cNvPicPr>
          <p:nvPr/>
        </p:nvPicPr>
        <p:blipFill>
          <a:blip r:embed="rId4"/>
          <a:srcRect/>
          <a:stretch/>
        </p:blipFill>
        <p:spPr>
          <a:xfrm>
            <a:off x="0" y="-1282"/>
            <a:ext cx="12192000" cy="6858000"/>
          </a:xfrm>
          <a:prstGeom prst="rect">
            <a:avLst/>
          </a:prstGeom>
        </p:spPr>
      </p:pic>
    </p:spTree>
    <p:extLst>
      <p:ext uri="{BB962C8B-B14F-4D97-AF65-F5344CB8AC3E}">
        <p14:creationId xmlns:p14="http://schemas.microsoft.com/office/powerpoint/2010/main" val="344051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D473D7-D62E-A6C9-5AA4-2B43BBECF5CD}"/>
              </a:ext>
            </a:extLst>
          </p:cNvPr>
          <p:cNvSpPr/>
          <p:nvPr/>
        </p:nvSpPr>
        <p:spPr>
          <a:xfrm>
            <a:off x="946484" y="0"/>
            <a:ext cx="11245516" cy="6858000"/>
          </a:xfrm>
          <a:prstGeom prst="rect">
            <a:avLst/>
          </a:prstGeom>
          <a:solidFill>
            <a:srgbClr val="0F2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C4BC42A-3B9A-E31F-CE3C-646788A3C2A1}"/>
              </a:ext>
            </a:extLst>
          </p:cNvPr>
          <p:cNvSpPr>
            <a:spLocks noGrp="1"/>
          </p:cNvSpPr>
          <p:nvPr>
            <p:ph type="title"/>
          </p:nvPr>
        </p:nvSpPr>
        <p:spPr>
          <a:xfrm>
            <a:off x="6096000" y="2471454"/>
            <a:ext cx="6096000" cy="1325563"/>
          </a:xfrm>
        </p:spPr>
        <p:txBody>
          <a:bodyPr/>
          <a:lstStyle/>
          <a:p>
            <a:r>
              <a:rPr lang="en-US" b="1" dirty="0">
                <a:solidFill>
                  <a:schemeClr val="bg1"/>
                </a:solidFill>
                <a:latin typeface="Georgia" panose="02040502050405020303" pitchFamily="18" charset="0"/>
              </a:rPr>
              <a:t>Non-</a:t>
            </a:r>
            <a:r>
              <a:rPr lang="en-US" b="1" dirty="0" err="1">
                <a:solidFill>
                  <a:schemeClr val="bg1"/>
                </a:solidFill>
                <a:latin typeface="Georgia" panose="02040502050405020303" pitchFamily="18" charset="0"/>
              </a:rPr>
              <a:t>Disclourse</a:t>
            </a:r>
            <a:r>
              <a:rPr lang="en-US" b="1" dirty="0">
                <a:solidFill>
                  <a:schemeClr val="bg1"/>
                </a:solidFill>
                <a:latin typeface="Georgia" panose="02040502050405020303" pitchFamily="18" charset="0"/>
              </a:rPr>
              <a:t> Agreements </a:t>
            </a:r>
          </a:p>
        </p:txBody>
      </p:sp>
      <p:pic>
        <p:nvPicPr>
          <p:cNvPr id="2" name="Picture 1" descr="A white text on a black background&#10;&#10;Description automatically generated">
            <a:extLst>
              <a:ext uri="{FF2B5EF4-FFF2-40B4-BE49-F238E27FC236}">
                <a16:creationId xmlns:a16="http://schemas.microsoft.com/office/drawing/2014/main" id="{3DD2D248-A408-9724-053E-57A3E4C2FBA0}"/>
              </a:ext>
            </a:extLst>
          </p:cNvPr>
          <p:cNvPicPr>
            <a:picLocks noChangeAspect="1"/>
          </p:cNvPicPr>
          <p:nvPr/>
        </p:nvPicPr>
        <p:blipFill>
          <a:blip r:embed="rId2"/>
          <a:stretch>
            <a:fillRect/>
          </a:stretch>
        </p:blipFill>
        <p:spPr>
          <a:xfrm>
            <a:off x="10830972" y="6123906"/>
            <a:ext cx="1157947" cy="519512"/>
          </a:xfrm>
          <a:prstGeom prst="rect">
            <a:avLst/>
          </a:prstGeom>
        </p:spPr>
      </p:pic>
      <p:pic>
        <p:nvPicPr>
          <p:cNvPr id="11" name="Picture 10" descr="A person wearing gloves and holding a microscope&#10;&#10;Description automatically generated">
            <a:extLst>
              <a:ext uri="{FF2B5EF4-FFF2-40B4-BE49-F238E27FC236}">
                <a16:creationId xmlns:a16="http://schemas.microsoft.com/office/drawing/2014/main" id="{0F00F1EA-21D1-DBFB-B97B-9C70FD97105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944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9ED6D-B1DE-8878-6380-90A43EEE7B37}"/>
              </a:ext>
            </a:extLst>
          </p:cNvPr>
          <p:cNvSpPr>
            <a:spLocks noGrp="1"/>
          </p:cNvSpPr>
          <p:nvPr>
            <p:ph idx="1"/>
          </p:nvPr>
        </p:nvSpPr>
        <p:spPr>
          <a:xfrm>
            <a:off x="838200" y="301752"/>
            <a:ext cx="10515600" cy="6232398"/>
          </a:xfrm>
        </p:spPr>
        <p:txBody>
          <a:bodyPr>
            <a:normAutofit/>
          </a:bodyPr>
          <a:lstStyle/>
          <a:p>
            <a:r>
              <a:rPr lang="en-US" dirty="0">
                <a:solidFill>
                  <a:srgbClr val="344DA1"/>
                </a:solidFill>
                <a:latin typeface="+mj-lt"/>
              </a:rPr>
              <a:t>Recitals</a:t>
            </a:r>
          </a:p>
          <a:p>
            <a:pPr marL="342900" indent="-342900">
              <a:buAutoNum type="alphaUcPeriod"/>
            </a:pPr>
            <a:r>
              <a:rPr lang="en-US" sz="2200" dirty="0">
                <a:effectLst/>
                <a:latin typeface="+mj-lt"/>
                <a:ea typeface="Times New Roman" panose="02020603050405020304" pitchFamily="18" charset="0"/>
              </a:rPr>
              <a:t>… Confidential Information pertaining to </a:t>
            </a:r>
            <a:r>
              <a:rPr lang="en-US" sz="2200" dirty="0">
                <a:latin typeface="+mj-lt"/>
              </a:rPr>
              <a:t>…</a:t>
            </a:r>
          </a:p>
          <a:p>
            <a:pPr marL="342900" indent="-342900">
              <a:buAutoNum type="alphaUcPeriod"/>
            </a:pPr>
            <a:r>
              <a:rPr lang="en-US" sz="2200" dirty="0">
                <a:latin typeface="+mj-lt"/>
              </a:rPr>
              <a:t>… </a:t>
            </a:r>
            <a:r>
              <a:rPr lang="en-US" sz="2200" dirty="0">
                <a:effectLst/>
                <a:latin typeface="+mj-lt"/>
                <a:ea typeface="Times New Roman" panose="02020603050405020304" pitchFamily="18" charset="0"/>
              </a:rPr>
              <a:t>for the sole purpose of …</a:t>
            </a:r>
          </a:p>
          <a:p>
            <a:pPr marL="457200" lvl="1" indent="0">
              <a:buNone/>
            </a:pPr>
            <a:endParaRPr lang="en-US" sz="1800" dirty="0">
              <a:latin typeface="+mj-lt"/>
            </a:endParaRPr>
          </a:p>
          <a:p>
            <a:pPr marL="457200" lvl="1" indent="0">
              <a:buNone/>
            </a:pPr>
            <a:endParaRPr lang="en-US" sz="1800" dirty="0">
              <a:latin typeface="+mj-lt"/>
            </a:endParaRPr>
          </a:p>
          <a:p>
            <a:r>
              <a:rPr lang="en-US" dirty="0">
                <a:solidFill>
                  <a:srgbClr val="344DA1"/>
                </a:solidFill>
                <a:latin typeface="+mj-lt"/>
              </a:rPr>
              <a:t>Agreements</a:t>
            </a:r>
          </a:p>
          <a:p>
            <a:pPr algn="just">
              <a:lnSpc>
                <a:spcPct val="115000"/>
              </a:lnSpc>
              <a:spcAft>
                <a:spcPts val="1000"/>
              </a:spcAft>
              <a:buNone/>
            </a:pPr>
            <a:r>
              <a:rPr lang="en-US" sz="2200" dirty="0">
                <a:latin typeface="+mj-lt"/>
              </a:rPr>
              <a:t>4</a:t>
            </a:r>
            <a:r>
              <a:rPr lang="en-US" sz="2200" dirty="0">
                <a:latin typeface="+mj-lt"/>
                <a:cs typeface="Times New Roman" panose="02020603050405020304" pitchFamily="18" charset="0"/>
              </a:rPr>
              <a:t>. d. Advise each such employee or agent… of the obligations of Receiving Party under this Agreement, and require each such employee or agent to agree in writing or otherwise…; </a:t>
            </a:r>
          </a:p>
          <a:p>
            <a:pPr marL="228600" marR="0" indent="-228600" algn="just">
              <a:lnSpc>
                <a:spcPct val="115000"/>
              </a:lnSpc>
              <a:spcAft>
                <a:spcPts val="1000"/>
              </a:spcAft>
              <a:buNone/>
            </a:pPr>
            <a:r>
              <a:rPr lang="en-US" sz="2200" dirty="0">
                <a:effectLst/>
                <a:latin typeface="+mj-lt"/>
                <a:ea typeface="Times New Roman" panose="02020603050405020304" pitchFamily="18" charset="0"/>
                <a:cs typeface="Times New Roman" panose="02020603050405020304" pitchFamily="18" charset="0"/>
              </a:rPr>
              <a:t>6. This Agreement imposes no obligation … unless … :</a:t>
            </a:r>
            <a:endParaRPr lang="en-US" sz="2200" dirty="0">
              <a:effectLst/>
              <a:latin typeface="+mj-lt"/>
              <a:ea typeface="SimSun" panose="02010600030101010101" pitchFamily="2" charset="-122"/>
              <a:cs typeface="Times New Roman" panose="02020603050405020304" pitchFamily="18" charset="0"/>
            </a:endParaRPr>
          </a:p>
          <a:p>
            <a:pPr marL="685800" marR="0" indent="-228600" algn="just">
              <a:lnSpc>
                <a:spcPct val="115000"/>
              </a:lnSpc>
              <a:spcAft>
                <a:spcPts val="1000"/>
              </a:spcAft>
              <a:buNone/>
            </a:pPr>
            <a:r>
              <a:rPr lang="en-US" sz="2200" dirty="0">
                <a:effectLst/>
                <a:latin typeface="+mj-lt"/>
                <a:ea typeface="Times New Roman" panose="02020603050405020304" pitchFamily="18" charset="0"/>
                <a:cs typeface="Times New Roman" panose="02020603050405020304" pitchFamily="18" charset="0"/>
              </a:rPr>
              <a:t> (a) disclosed in a written document or machine readable media marked “CONFIDENTIAL” at the time of disclosure, or </a:t>
            </a:r>
            <a:endParaRPr lang="en-US" sz="2200" dirty="0">
              <a:effectLst/>
              <a:latin typeface="+mj-lt"/>
              <a:ea typeface="SimSun" panose="02010600030101010101" pitchFamily="2" charset="-122"/>
              <a:cs typeface="Times New Roman" panose="02020603050405020304" pitchFamily="18" charset="0"/>
            </a:endParaRPr>
          </a:p>
          <a:p>
            <a:pPr marL="457200" marR="0" indent="0" algn="just">
              <a:lnSpc>
                <a:spcPct val="115000"/>
              </a:lnSpc>
              <a:spcAft>
                <a:spcPts val="1000"/>
              </a:spcAft>
              <a:buNone/>
            </a:pPr>
            <a:r>
              <a:rPr lang="en-US" sz="2200" dirty="0">
                <a:effectLst/>
                <a:latin typeface="+mj-lt"/>
                <a:ea typeface="Times New Roman" panose="02020603050405020304" pitchFamily="18" charset="0"/>
                <a:cs typeface="Times New Roman" panose="02020603050405020304" pitchFamily="18" charset="0"/>
              </a:rPr>
              <a:t>(b) disclosed in any other manner and summarized in a memorandum mailed to Receiving Party within thirty (30) days of the disclosure. </a:t>
            </a:r>
            <a:endParaRPr lang="en-US" sz="2200" dirty="0">
              <a:effectLst/>
              <a:latin typeface="+mj-lt"/>
              <a:ea typeface="SimSun" panose="02010600030101010101" pitchFamily="2" charset="-122"/>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44E747B1-A59C-3FD6-D6AC-E90E83BCC645}"/>
              </a:ext>
            </a:extLst>
          </p:cNvPr>
          <p:cNvSpPr>
            <a:spLocks noGrp="1"/>
          </p:cNvSpPr>
          <p:nvPr>
            <p:ph type="sldNum" sz="quarter" idx="12"/>
          </p:nvPr>
        </p:nvSpPr>
        <p:spPr/>
        <p:txBody>
          <a:bodyPr/>
          <a:lstStyle/>
          <a:p>
            <a:fld id="{4E2DF471-3AD4-7D41-8DF6-1955E46D2D91}" type="slidenum">
              <a:rPr lang="en-US" smtClean="0"/>
              <a:t>6</a:t>
            </a:fld>
            <a:endParaRPr lang="en-US" dirty="0"/>
          </a:p>
        </p:txBody>
      </p:sp>
    </p:spTree>
    <p:extLst>
      <p:ext uri="{BB962C8B-B14F-4D97-AF65-F5344CB8AC3E}">
        <p14:creationId xmlns:p14="http://schemas.microsoft.com/office/powerpoint/2010/main" val="112008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FB8E4-8000-6439-2DA0-DBFD6039564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CB281C-C432-FB89-31E1-C3CED1FBFAA3}"/>
              </a:ext>
            </a:extLst>
          </p:cNvPr>
          <p:cNvPicPr>
            <a:picLocks noChangeAspect="1"/>
          </p:cNvPicPr>
          <p:nvPr/>
        </p:nvPicPr>
        <p:blipFill>
          <a:blip r:embed="rId2"/>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26A4630-6DD6-73C5-F75E-16933A233075}"/>
              </a:ext>
            </a:extLst>
          </p:cNvPr>
          <p:cNvSpPr>
            <a:spLocks noGrp="1"/>
          </p:cNvSpPr>
          <p:nvPr>
            <p:ph type="title"/>
          </p:nvPr>
        </p:nvSpPr>
        <p:spPr>
          <a:xfrm>
            <a:off x="417094" y="1740736"/>
            <a:ext cx="4648682" cy="2044880"/>
          </a:xfrm>
        </p:spPr>
        <p:txBody>
          <a:bodyPr>
            <a:normAutofit fontScale="90000"/>
          </a:bodyPr>
          <a:lstStyle/>
          <a:p>
            <a:r>
              <a:rPr lang="en-US" b="1" dirty="0">
                <a:solidFill>
                  <a:srgbClr val="344DA1"/>
                </a:solidFill>
                <a:latin typeface="Georgia" panose="02040502050405020303" pitchFamily="18" charset="0"/>
              </a:rPr>
              <a:t>Data </a:t>
            </a:r>
            <a:br>
              <a:rPr lang="en-US" b="1" dirty="0">
                <a:solidFill>
                  <a:srgbClr val="344DA1"/>
                </a:solidFill>
                <a:latin typeface="Georgia" panose="02040502050405020303" pitchFamily="18" charset="0"/>
              </a:rPr>
            </a:br>
            <a:r>
              <a:rPr lang="en-US" b="1" dirty="0">
                <a:solidFill>
                  <a:srgbClr val="344DA1"/>
                </a:solidFill>
                <a:latin typeface="Georgia" panose="02040502050405020303" pitchFamily="18" charset="0"/>
              </a:rPr>
              <a:t>Transfer and Use Agreements</a:t>
            </a:r>
          </a:p>
        </p:txBody>
      </p:sp>
      <p:pic>
        <p:nvPicPr>
          <p:cNvPr id="2" name="Picture 1" descr="Blue letters on a black background&#10;&#10;Description automatically generated">
            <a:extLst>
              <a:ext uri="{FF2B5EF4-FFF2-40B4-BE49-F238E27FC236}">
                <a16:creationId xmlns:a16="http://schemas.microsoft.com/office/drawing/2014/main" id="{312DE8D9-9074-F040-8B79-90A0CD48922A}"/>
              </a:ext>
            </a:extLst>
          </p:cNvPr>
          <p:cNvPicPr>
            <a:picLocks noChangeAspect="1"/>
          </p:cNvPicPr>
          <p:nvPr/>
        </p:nvPicPr>
        <p:blipFill>
          <a:blip r:embed="rId3"/>
          <a:stretch>
            <a:fillRect/>
          </a:stretch>
        </p:blipFill>
        <p:spPr>
          <a:xfrm>
            <a:off x="417094" y="6107924"/>
            <a:ext cx="1229191" cy="551475"/>
          </a:xfrm>
          <a:prstGeom prst="rect">
            <a:avLst/>
          </a:prstGeom>
        </p:spPr>
      </p:pic>
      <p:sp>
        <p:nvSpPr>
          <p:cNvPr id="3" name="Slide Number Placeholder 2">
            <a:extLst>
              <a:ext uri="{FF2B5EF4-FFF2-40B4-BE49-F238E27FC236}">
                <a16:creationId xmlns:a16="http://schemas.microsoft.com/office/drawing/2014/main" id="{C1ABEB88-F741-27F9-33FA-953786FBC97A}"/>
              </a:ext>
            </a:extLst>
          </p:cNvPr>
          <p:cNvSpPr>
            <a:spLocks noGrp="1"/>
          </p:cNvSpPr>
          <p:nvPr>
            <p:ph type="sldNum" sz="quarter" idx="12"/>
          </p:nvPr>
        </p:nvSpPr>
        <p:spPr/>
        <p:txBody>
          <a:bodyPr/>
          <a:lstStyle/>
          <a:p>
            <a:fld id="{4E2DF471-3AD4-7D41-8DF6-1955E46D2D91}" type="slidenum">
              <a:rPr lang="en-US" smtClean="0"/>
              <a:t>7</a:t>
            </a:fld>
            <a:endParaRPr lang="en-US" dirty="0"/>
          </a:p>
        </p:txBody>
      </p:sp>
    </p:spTree>
    <p:extLst>
      <p:ext uri="{BB962C8B-B14F-4D97-AF65-F5344CB8AC3E}">
        <p14:creationId xmlns:p14="http://schemas.microsoft.com/office/powerpoint/2010/main" val="94064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5DCA2-8B78-11C9-457C-8A55DF7E71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262CC-10BA-7409-9E58-49D3A6E2A627}"/>
              </a:ext>
            </a:extLst>
          </p:cNvPr>
          <p:cNvSpPr>
            <a:spLocks noGrp="1"/>
          </p:cNvSpPr>
          <p:nvPr>
            <p:ph idx="1"/>
          </p:nvPr>
        </p:nvSpPr>
        <p:spPr>
          <a:xfrm>
            <a:off x="884649" y="332896"/>
            <a:ext cx="11287432" cy="6232398"/>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dirty="0">
                <a:solidFill>
                  <a:srgbClr val="344DA1"/>
                </a:solidFill>
                <a:latin typeface="+mj-lt"/>
              </a:rPr>
              <a:t>Data: what data, whose data, and for what use?</a:t>
            </a:r>
          </a:p>
          <a:p>
            <a:pPr marL="457200" lvl="1" indent="0">
              <a:buNone/>
            </a:pPr>
            <a:endParaRPr lang="en-US" sz="2800" dirty="0">
              <a:latin typeface="+mj-lt"/>
            </a:endParaRPr>
          </a:p>
          <a:p>
            <a:pPr lvl="1">
              <a:buFont typeface="Wingdings" panose="05000000000000000000" pitchFamily="2" charset="2"/>
              <a:buChar char="§"/>
            </a:pPr>
            <a:r>
              <a:rPr lang="en-US" sz="2800" dirty="0">
                <a:latin typeface="+mj-lt"/>
              </a:rPr>
              <a:t>Data from Human Subjects?</a:t>
            </a:r>
          </a:p>
          <a:p>
            <a:pPr marL="457200" lvl="1" indent="0">
              <a:buNone/>
            </a:pPr>
            <a:endParaRPr lang="en-US" sz="2800" dirty="0">
              <a:latin typeface="+mj-lt"/>
            </a:endParaRPr>
          </a:p>
          <a:p>
            <a:pPr lvl="1">
              <a:buFont typeface="Wingdings" panose="05000000000000000000" pitchFamily="2" charset="2"/>
              <a:buChar char="§"/>
            </a:pPr>
            <a:r>
              <a:rPr lang="en-US" sz="2800" dirty="0">
                <a:latin typeface="+mj-lt"/>
              </a:rPr>
              <a:t>Data from Animal Subjects?</a:t>
            </a:r>
          </a:p>
          <a:p>
            <a:pPr marL="914400" lvl="2" indent="0">
              <a:buNone/>
            </a:pPr>
            <a:endParaRPr lang="en-US" sz="2800" dirty="0">
              <a:latin typeface="+mj-lt"/>
            </a:endParaRPr>
          </a:p>
          <a:p>
            <a:pPr lvl="1">
              <a:buFont typeface="Wingdings" panose="05000000000000000000" pitchFamily="2" charset="2"/>
              <a:buChar char="§"/>
            </a:pPr>
            <a:r>
              <a:rPr lang="en-US" sz="2800" dirty="0">
                <a:latin typeface="+mj-lt"/>
              </a:rPr>
              <a:t>Controlled Unclassified Information?</a:t>
            </a:r>
          </a:p>
          <a:p>
            <a:pPr marL="457200" lvl="1" indent="0">
              <a:buNone/>
            </a:pPr>
            <a:r>
              <a:rPr lang="en-US" sz="2800" dirty="0">
                <a:latin typeface="+mj-lt"/>
              </a:rPr>
              <a:t>  </a:t>
            </a:r>
          </a:p>
          <a:p>
            <a:pPr marL="0" indent="0">
              <a:buNone/>
            </a:pPr>
            <a:endParaRPr lang="en-US" dirty="0"/>
          </a:p>
        </p:txBody>
      </p:sp>
      <p:sp>
        <p:nvSpPr>
          <p:cNvPr id="4" name="Slide Number Placeholder 3">
            <a:extLst>
              <a:ext uri="{FF2B5EF4-FFF2-40B4-BE49-F238E27FC236}">
                <a16:creationId xmlns:a16="http://schemas.microsoft.com/office/drawing/2014/main" id="{51004AE0-C29B-49D6-DB9C-BD093031E65F}"/>
              </a:ext>
            </a:extLst>
          </p:cNvPr>
          <p:cNvSpPr>
            <a:spLocks noGrp="1"/>
          </p:cNvSpPr>
          <p:nvPr>
            <p:ph type="sldNum" sz="quarter" idx="12"/>
          </p:nvPr>
        </p:nvSpPr>
        <p:spPr>
          <a:xfrm>
            <a:off x="8591855" y="6373685"/>
            <a:ext cx="2743200" cy="365125"/>
          </a:xfrm>
        </p:spPr>
        <p:txBody>
          <a:bodyPr/>
          <a:lstStyle/>
          <a:p>
            <a:fld id="{4E2DF471-3AD4-7D41-8DF6-1955E46D2D91}" type="slidenum">
              <a:rPr lang="en-US" smtClean="0"/>
              <a:t>8</a:t>
            </a:fld>
            <a:endParaRPr lang="en-US" dirty="0"/>
          </a:p>
        </p:txBody>
      </p:sp>
      <p:sp>
        <p:nvSpPr>
          <p:cNvPr id="7" name="Oval 6">
            <a:extLst>
              <a:ext uri="{FF2B5EF4-FFF2-40B4-BE49-F238E27FC236}">
                <a16:creationId xmlns:a16="http://schemas.microsoft.com/office/drawing/2014/main" id="{6E91C148-419B-8059-49BC-EAF942E84D56}"/>
              </a:ext>
            </a:extLst>
          </p:cNvPr>
          <p:cNvSpPr/>
          <p:nvPr/>
        </p:nvSpPr>
        <p:spPr>
          <a:xfrm>
            <a:off x="838200" y="4431890"/>
            <a:ext cx="1370616" cy="130769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FERPA</a:t>
            </a:r>
            <a:endParaRPr lang="en-US" b="1" dirty="0">
              <a:ln w="22225">
                <a:solidFill>
                  <a:schemeClr val="accent2"/>
                </a:solidFill>
                <a:prstDash val="solid"/>
              </a:ln>
              <a:solidFill>
                <a:schemeClr val="accent2">
                  <a:lumMod val="40000"/>
                  <a:lumOff val="60000"/>
                </a:schemeClr>
              </a:solidFill>
            </a:endParaRPr>
          </a:p>
        </p:txBody>
      </p:sp>
      <p:sp>
        <p:nvSpPr>
          <p:cNvPr id="8" name="Oval 7">
            <a:extLst>
              <a:ext uri="{FF2B5EF4-FFF2-40B4-BE49-F238E27FC236}">
                <a16:creationId xmlns:a16="http://schemas.microsoft.com/office/drawing/2014/main" id="{BBFACD28-E2E0-3E51-0B16-100C4DC2C15E}"/>
              </a:ext>
            </a:extLst>
          </p:cNvPr>
          <p:cNvSpPr/>
          <p:nvPr/>
        </p:nvSpPr>
        <p:spPr>
          <a:xfrm>
            <a:off x="2392439" y="4425104"/>
            <a:ext cx="1370616" cy="130769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HIPAA</a:t>
            </a:r>
            <a:endParaRPr lang="en-US" b="1" dirty="0">
              <a:ln w="22225">
                <a:solidFill>
                  <a:schemeClr val="accent2"/>
                </a:solidFill>
                <a:prstDash val="solid"/>
              </a:ln>
              <a:solidFill>
                <a:schemeClr val="accent2">
                  <a:lumMod val="40000"/>
                  <a:lumOff val="60000"/>
                </a:schemeClr>
              </a:solidFill>
            </a:endParaRPr>
          </a:p>
        </p:txBody>
      </p:sp>
      <p:sp>
        <p:nvSpPr>
          <p:cNvPr id="9" name="Oval 8">
            <a:extLst>
              <a:ext uri="{FF2B5EF4-FFF2-40B4-BE49-F238E27FC236}">
                <a16:creationId xmlns:a16="http://schemas.microsoft.com/office/drawing/2014/main" id="{5296EA77-39D2-A0C1-AB2F-E2C67F42B916}"/>
              </a:ext>
            </a:extLst>
          </p:cNvPr>
          <p:cNvSpPr/>
          <p:nvPr/>
        </p:nvSpPr>
        <p:spPr>
          <a:xfrm>
            <a:off x="5491510" y="4431890"/>
            <a:ext cx="1370616" cy="1307690"/>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GDPR</a:t>
            </a:r>
            <a:endParaRPr lang="en-US" b="1" dirty="0">
              <a:ln w="22225">
                <a:solidFill>
                  <a:schemeClr val="accent2"/>
                </a:solidFill>
                <a:prstDash val="solid"/>
              </a:ln>
              <a:solidFill>
                <a:schemeClr val="accent2">
                  <a:lumMod val="40000"/>
                  <a:lumOff val="60000"/>
                </a:schemeClr>
              </a:solidFill>
            </a:endParaRPr>
          </a:p>
        </p:txBody>
      </p:sp>
      <p:pic>
        <p:nvPicPr>
          <p:cNvPr id="2050" name="Picture 2" descr="Circle of 12 gold stars on a blue background">
            <a:extLst>
              <a:ext uri="{FF2B5EF4-FFF2-40B4-BE49-F238E27FC236}">
                <a16:creationId xmlns:a16="http://schemas.microsoft.com/office/drawing/2014/main" id="{0E6184B2-FCD5-9742-0CD9-FB098C71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351" y="5985309"/>
            <a:ext cx="581400" cy="388375"/>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D3770AC8-4023-C4E9-539F-4CE5A6B3F8BB}"/>
              </a:ext>
            </a:extLst>
          </p:cNvPr>
          <p:cNvSpPr/>
          <p:nvPr/>
        </p:nvSpPr>
        <p:spPr>
          <a:xfrm>
            <a:off x="3923811" y="4431890"/>
            <a:ext cx="1370616" cy="1307690"/>
          </a:xfrm>
          <a:prstGeom prst="ellipse">
            <a:avLst/>
          </a:prstGeom>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CCPA</a:t>
            </a:r>
            <a:endParaRPr lang="en-US" b="1" dirty="0">
              <a:ln w="22225">
                <a:solidFill>
                  <a:schemeClr val="accent2"/>
                </a:solidFill>
                <a:prstDash val="solid"/>
              </a:ln>
              <a:solidFill>
                <a:schemeClr val="accent2">
                  <a:lumMod val="40000"/>
                  <a:lumOff val="60000"/>
                </a:schemeClr>
              </a:solidFill>
            </a:endParaRPr>
          </a:p>
        </p:txBody>
      </p:sp>
      <p:pic>
        <p:nvPicPr>
          <p:cNvPr id="2052" name="Picture 4" descr="The flag shows a red stripe on the bottom in a white field, with a red star on the top left in the canton. In the center, a grizzly bear is on top of a mound of green grass on over the white field. Below it, text reads &quot;CALIFORNIA REPUBLIC&quot; in a Seal color.">
            <a:extLst>
              <a:ext uri="{FF2B5EF4-FFF2-40B4-BE49-F238E27FC236}">
                <a16:creationId xmlns:a16="http://schemas.microsoft.com/office/drawing/2014/main" id="{790BB5E6-EA1B-6136-ABBD-DD01A91A7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282" y="5919833"/>
            <a:ext cx="649047" cy="436159"/>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F74CEC74-AA68-B597-2FC2-BED9D2FE042A}"/>
              </a:ext>
            </a:extLst>
          </p:cNvPr>
          <p:cNvSpPr/>
          <p:nvPr/>
        </p:nvSpPr>
        <p:spPr>
          <a:xfrm>
            <a:off x="8570455" y="4431890"/>
            <a:ext cx="1370616" cy="1307690"/>
          </a:xfrm>
          <a:prstGeom prst="ellipse">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DFARS</a:t>
            </a:r>
            <a:endParaRPr lang="en-US" b="1" dirty="0">
              <a:ln w="22225">
                <a:solidFill>
                  <a:schemeClr val="accent2"/>
                </a:solidFill>
                <a:prstDash val="solid"/>
              </a:ln>
              <a:solidFill>
                <a:schemeClr val="accent2">
                  <a:lumMod val="40000"/>
                  <a:lumOff val="60000"/>
                </a:schemeClr>
              </a:solidFill>
            </a:endParaRPr>
          </a:p>
        </p:txBody>
      </p:sp>
      <p:pic>
        <p:nvPicPr>
          <p:cNvPr id="3074" name="Picture 2" descr=" ">
            <a:extLst>
              <a:ext uri="{FF2B5EF4-FFF2-40B4-BE49-F238E27FC236}">
                <a16:creationId xmlns:a16="http://schemas.microsoft.com/office/drawing/2014/main" id="{71D53A69-7171-5A64-F20A-898367B181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984" y="6030988"/>
            <a:ext cx="649047" cy="3426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 ">
            <a:extLst>
              <a:ext uri="{FF2B5EF4-FFF2-40B4-BE49-F238E27FC236}">
                <a16:creationId xmlns:a16="http://schemas.microsoft.com/office/drawing/2014/main" id="{92BF0631-4A0A-6889-8240-81318A6EC7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222" y="6030987"/>
            <a:ext cx="649047" cy="34269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73BBF24-AB62-02E0-1583-19EC66A9D682}"/>
              </a:ext>
            </a:extLst>
          </p:cNvPr>
          <p:cNvSpPr/>
          <p:nvPr/>
        </p:nvSpPr>
        <p:spPr>
          <a:xfrm>
            <a:off x="7059209" y="4425104"/>
            <a:ext cx="1370616" cy="1307690"/>
          </a:xfrm>
          <a:prstGeom prst="ellipse">
            <a:avLst/>
          </a:prstGeom>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700" b="1" dirty="0">
                <a:ln w="6600">
                  <a:solidFill>
                    <a:schemeClr val="accent2"/>
                  </a:solidFill>
                  <a:prstDash val="solid"/>
                </a:ln>
                <a:solidFill>
                  <a:srgbClr val="FFFFFF"/>
                </a:solidFill>
                <a:effectLst>
                  <a:outerShdw dist="38100" dir="2700000" algn="tl" rotWithShape="0">
                    <a:schemeClr val="accent2"/>
                  </a:outerShdw>
                </a:effectLst>
              </a:rPr>
              <a:t>Export Control </a:t>
            </a:r>
          </a:p>
          <a:p>
            <a:pPr algn="ctr"/>
            <a:r>
              <a:rPr lang="en-US" sz="1700" b="1" dirty="0">
                <a:ln w="6600">
                  <a:solidFill>
                    <a:schemeClr val="accent2"/>
                  </a:solidFill>
                  <a:prstDash val="solid"/>
                </a:ln>
                <a:solidFill>
                  <a:srgbClr val="FFFFFF"/>
                </a:solidFill>
                <a:effectLst>
                  <a:outerShdw dist="38100" dir="2700000" algn="tl" rotWithShape="0">
                    <a:schemeClr val="accent2"/>
                  </a:outerShdw>
                </a:effectLst>
              </a:rPr>
              <a:t>Regs</a:t>
            </a:r>
            <a:endParaRPr lang="en-US" sz="1700" b="1" dirty="0">
              <a:ln w="22225">
                <a:solidFill>
                  <a:schemeClr val="accent2"/>
                </a:solidFill>
                <a:prstDash val="solid"/>
              </a:ln>
              <a:solidFill>
                <a:schemeClr val="accent2">
                  <a:lumMod val="40000"/>
                  <a:lumOff val="60000"/>
                </a:schemeClr>
              </a:solidFill>
            </a:endParaRPr>
          </a:p>
        </p:txBody>
      </p:sp>
      <p:pic>
        <p:nvPicPr>
          <p:cNvPr id="6" name="Picture 2" descr=" ">
            <a:extLst>
              <a:ext uri="{FF2B5EF4-FFF2-40B4-BE49-F238E27FC236}">
                <a16:creationId xmlns:a16="http://schemas.microsoft.com/office/drawing/2014/main" id="{12BCBBF0-0B99-9AE1-D5AB-FFC0D256E8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199" y="6030986"/>
            <a:ext cx="649047" cy="342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 ">
            <a:extLst>
              <a:ext uri="{FF2B5EF4-FFF2-40B4-BE49-F238E27FC236}">
                <a16:creationId xmlns:a16="http://schemas.microsoft.com/office/drawing/2014/main" id="{8447874F-87B4-82A5-E403-3DD64FEB3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9833" y="6032575"/>
            <a:ext cx="649047" cy="34269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D762790B-7A1F-D29C-6F76-42578376F314}"/>
              </a:ext>
            </a:extLst>
          </p:cNvPr>
          <p:cNvSpPr/>
          <p:nvPr/>
        </p:nvSpPr>
        <p:spPr>
          <a:xfrm>
            <a:off x="10194607" y="4425104"/>
            <a:ext cx="1370616" cy="1307690"/>
          </a:xfrm>
          <a:prstGeom prst="ellipse">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i="1" dirty="0">
                <a:ln w="6600">
                  <a:solidFill>
                    <a:schemeClr val="accent2"/>
                  </a:solidFill>
                  <a:prstDash val="solid"/>
                </a:ln>
                <a:solidFill>
                  <a:srgbClr val="FFFFFF"/>
                </a:solidFill>
                <a:effectLst>
                  <a:outerShdw dist="38100" dir="2700000" algn="tl" rotWithShape="0">
                    <a:schemeClr val="accent2"/>
                  </a:outerShdw>
                </a:effectLst>
              </a:rPr>
              <a:t>and more</a:t>
            </a:r>
            <a:endParaRPr lang="en-US" b="1" i="1" dirty="0">
              <a:ln w="22225">
                <a:solidFill>
                  <a:schemeClr val="accent2"/>
                </a:solidFill>
                <a:prstDash val="solid"/>
              </a:ln>
              <a:solidFill>
                <a:schemeClr val="accent2">
                  <a:lumMod val="40000"/>
                  <a:lumOff val="60000"/>
                </a:schemeClr>
              </a:solidFill>
            </a:endParaRPr>
          </a:p>
        </p:txBody>
      </p:sp>
      <p:sp>
        <p:nvSpPr>
          <p:cNvPr id="15" name="Rectangle: Top Corners One Rounded and One Snipped 14">
            <a:extLst>
              <a:ext uri="{FF2B5EF4-FFF2-40B4-BE49-F238E27FC236}">
                <a16:creationId xmlns:a16="http://schemas.microsoft.com/office/drawing/2014/main" id="{84F29C0D-F1BE-ABD6-A08A-EAC123216083}"/>
              </a:ext>
            </a:extLst>
          </p:cNvPr>
          <p:cNvSpPr/>
          <p:nvPr/>
        </p:nvSpPr>
        <p:spPr>
          <a:xfrm>
            <a:off x="7514379" y="1155402"/>
            <a:ext cx="3539613" cy="1995948"/>
          </a:xfrm>
          <a:prstGeom prst="snip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n w="22225">
                  <a:solidFill>
                    <a:schemeClr val="accent2"/>
                  </a:solidFill>
                  <a:prstDash val="solid"/>
                </a:ln>
                <a:solidFill>
                  <a:schemeClr val="accent2">
                    <a:lumMod val="40000"/>
                    <a:lumOff val="60000"/>
                  </a:schemeClr>
                </a:solidFill>
              </a:rPr>
              <a:t>RESEARCH COMPLIANCE (Informed consent, IRB,  etc.)</a:t>
            </a:r>
          </a:p>
        </p:txBody>
      </p:sp>
    </p:spTree>
    <p:extLst>
      <p:ext uri="{BB962C8B-B14F-4D97-AF65-F5344CB8AC3E}">
        <p14:creationId xmlns:p14="http://schemas.microsoft.com/office/powerpoint/2010/main" val="212060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3F6E5-6F1F-83AE-8DE3-4CE73DCF8F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EF42E-0076-747B-90ED-0911600D76F4}"/>
              </a:ext>
            </a:extLst>
          </p:cNvPr>
          <p:cNvSpPr>
            <a:spLocks noGrp="1"/>
          </p:cNvSpPr>
          <p:nvPr>
            <p:ph idx="1"/>
          </p:nvPr>
        </p:nvSpPr>
        <p:spPr>
          <a:xfrm>
            <a:off x="838200" y="301752"/>
            <a:ext cx="10515600" cy="6232398"/>
          </a:xfrm>
          <a:ln>
            <a:solidFill>
              <a:schemeClr val="bg1"/>
            </a:solidFill>
          </a:ln>
        </p:spPr>
        <p:style>
          <a:lnRef idx="2">
            <a:schemeClr val="accent4"/>
          </a:lnRef>
          <a:fillRef idx="1">
            <a:schemeClr val="lt1"/>
          </a:fillRef>
          <a:effectRef idx="0">
            <a:schemeClr val="accent4"/>
          </a:effectRef>
          <a:fontRef idx="minor">
            <a:schemeClr val="dk1"/>
          </a:fontRef>
        </p:style>
        <p:txBody>
          <a:bodyPr>
            <a:normAutofit/>
          </a:bodyPr>
          <a:lstStyle/>
          <a:p>
            <a:endParaRPr lang="en-US" dirty="0">
              <a:solidFill>
                <a:srgbClr val="344DA1"/>
              </a:solidFill>
              <a:latin typeface="+mj-lt"/>
            </a:endParaRPr>
          </a:p>
          <a:p>
            <a:endParaRPr lang="en-US" dirty="0">
              <a:solidFill>
                <a:srgbClr val="344DA1"/>
              </a:solidFill>
              <a:latin typeface="+mj-lt"/>
            </a:endParaRPr>
          </a:p>
          <a:p>
            <a:r>
              <a:rPr lang="en-US" dirty="0">
                <a:solidFill>
                  <a:srgbClr val="344DA1"/>
                </a:solidFill>
                <a:latin typeface="+mj-lt"/>
              </a:rPr>
              <a:t>Provider Assistance needed?</a:t>
            </a:r>
          </a:p>
          <a:p>
            <a:endParaRPr lang="en-US" dirty="0">
              <a:solidFill>
                <a:srgbClr val="344DA1"/>
              </a:solidFill>
              <a:latin typeface="+mj-lt"/>
            </a:endParaRPr>
          </a:p>
          <a:p>
            <a:r>
              <a:rPr lang="en-US" dirty="0">
                <a:solidFill>
                  <a:srgbClr val="344DA1"/>
                </a:solidFill>
                <a:latin typeface="+mj-lt"/>
              </a:rPr>
              <a:t>Data Security? </a:t>
            </a:r>
          </a:p>
          <a:p>
            <a:pPr marL="0" indent="0">
              <a:buNone/>
            </a:pPr>
            <a:endParaRPr lang="en-US" dirty="0">
              <a:solidFill>
                <a:srgbClr val="344DA1"/>
              </a:solidFill>
              <a:latin typeface="+mj-lt"/>
            </a:endParaRPr>
          </a:p>
          <a:p>
            <a:r>
              <a:rPr lang="en-US" dirty="0">
                <a:solidFill>
                  <a:srgbClr val="344DA1"/>
                </a:solidFill>
                <a:latin typeface="+mj-lt"/>
              </a:rPr>
              <a:t>What happens to the Data upon termination of the Agreement?</a:t>
            </a:r>
          </a:p>
          <a:p>
            <a:endParaRPr lang="en-US" dirty="0">
              <a:solidFill>
                <a:srgbClr val="344DA1"/>
              </a:solidFill>
              <a:latin typeface="+mj-lt"/>
            </a:endParaRPr>
          </a:p>
          <a:p>
            <a:r>
              <a:rPr lang="en-US" dirty="0">
                <a:solidFill>
                  <a:srgbClr val="344DA1"/>
                </a:solidFill>
                <a:latin typeface="+mj-lt"/>
              </a:rPr>
              <a:t>Permitted Third Parties?</a:t>
            </a:r>
          </a:p>
          <a:p>
            <a:pPr marL="0" indent="0">
              <a:buNone/>
            </a:pPr>
            <a:endParaRPr lang="en-US" dirty="0"/>
          </a:p>
          <a:p>
            <a:r>
              <a:rPr lang="en-US" dirty="0">
                <a:solidFill>
                  <a:srgbClr val="344DA1"/>
                </a:solidFill>
                <a:latin typeface="+mj-lt"/>
              </a:rPr>
              <a:t>Transfer already governed by other agreements? </a:t>
            </a:r>
          </a:p>
          <a:p>
            <a:pPr marL="457200" lvl="1" indent="0">
              <a:buNone/>
            </a:pPr>
            <a:endParaRPr lang="en-US" dirty="0">
              <a:solidFill>
                <a:schemeClr val="tx1"/>
              </a:solidFill>
              <a:latin typeface="+mj-lt"/>
            </a:endParaRPr>
          </a:p>
          <a:p>
            <a:pPr marL="0" indent="0">
              <a:buNone/>
            </a:pPr>
            <a:endParaRPr lang="en-US" dirty="0"/>
          </a:p>
        </p:txBody>
      </p:sp>
      <p:sp>
        <p:nvSpPr>
          <p:cNvPr id="4" name="Slide Number Placeholder 3">
            <a:extLst>
              <a:ext uri="{FF2B5EF4-FFF2-40B4-BE49-F238E27FC236}">
                <a16:creationId xmlns:a16="http://schemas.microsoft.com/office/drawing/2014/main" id="{034BA139-00C9-0C8C-45E2-32D988B6B595}"/>
              </a:ext>
            </a:extLst>
          </p:cNvPr>
          <p:cNvSpPr>
            <a:spLocks noGrp="1"/>
          </p:cNvSpPr>
          <p:nvPr>
            <p:ph type="sldNum" sz="quarter" idx="12"/>
          </p:nvPr>
        </p:nvSpPr>
        <p:spPr>
          <a:xfrm>
            <a:off x="8578645" y="6373685"/>
            <a:ext cx="2743200" cy="365125"/>
          </a:xfrm>
        </p:spPr>
        <p:txBody>
          <a:bodyPr/>
          <a:lstStyle/>
          <a:p>
            <a:fld id="{4E2DF471-3AD4-7D41-8DF6-1955E46D2D91}" type="slidenum">
              <a:rPr lang="en-US" smtClean="0"/>
              <a:t>9</a:t>
            </a:fld>
            <a:endParaRPr lang="en-US" dirty="0"/>
          </a:p>
        </p:txBody>
      </p:sp>
    </p:spTree>
    <p:extLst>
      <p:ext uri="{BB962C8B-B14F-4D97-AF65-F5344CB8AC3E}">
        <p14:creationId xmlns:p14="http://schemas.microsoft.com/office/powerpoint/2010/main" val="2639091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I_PPT" id="{A4340B57-51A6-F848-9BF3-B3A9DD48F193}" vid="{1323EC1F-EB7B-B549-B05B-85F2A29141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1DEB9616D6204AB31DD607ABC121F7" ma:contentTypeVersion="10" ma:contentTypeDescription="Create a new document." ma:contentTypeScope="" ma:versionID="71f6d9d9599157bcc7c3c0f31b6bdb8d">
  <xsd:schema xmlns:xsd="http://www.w3.org/2001/XMLSchema" xmlns:xs="http://www.w3.org/2001/XMLSchema" xmlns:p="http://schemas.microsoft.com/office/2006/metadata/properties" xmlns:ns3="2eb2c42a-c50b-4ad8-ab92-2dc075c8d9e7" targetNamespace="http://schemas.microsoft.com/office/2006/metadata/properties" ma:root="true" ma:fieldsID="c3acdc8e48290680855a7bdef673cd6a" ns3:_="">
    <xsd:import namespace="2eb2c42a-c50b-4ad8-ab92-2dc075c8d9e7"/>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c42a-c50b-4ad8-ab92-2dc075c8d9e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eb2c42a-c50b-4ad8-ab92-2dc075c8d9e7" xsi:nil="true"/>
  </documentManagement>
</p:properties>
</file>

<file path=customXml/itemProps1.xml><?xml version="1.0" encoding="utf-8"?>
<ds:datastoreItem xmlns:ds="http://schemas.openxmlformats.org/officeDocument/2006/customXml" ds:itemID="{2399912D-D08F-4FD3-97AE-913D98D32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c42a-c50b-4ad8-ab92-2dc075c8d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D06442-1D25-4838-A2BA-3B81A089BFDC}">
  <ds:schemaRefs>
    <ds:schemaRef ds:uri="http://schemas.microsoft.com/sharepoint/v3/contenttype/forms"/>
  </ds:schemaRefs>
</ds:datastoreItem>
</file>

<file path=customXml/itemProps3.xml><?xml version="1.0" encoding="utf-8"?>
<ds:datastoreItem xmlns:ds="http://schemas.openxmlformats.org/officeDocument/2006/customXml" ds:itemID="{9DC7ED56-7594-483E-B3DA-96AC2408DE85}">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2eb2c42a-c50b-4ad8-ab92-2dc075c8d9e7"/>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3015</TotalTime>
  <Words>1191</Words>
  <Application>Microsoft Office PowerPoint</Application>
  <PresentationFormat>Widescreen</PresentationFormat>
  <Paragraphs>190</Paragraphs>
  <Slides>29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SimSun</vt:lpstr>
      <vt:lpstr>Aptos</vt:lpstr>
      <vt:lpstr>Aptos Display</vt:lpstr>
      <vt:lpstr>Arial</vt:lpstr>
      <vt:lpstr>Georgia</vt:lpstr>
      <vt:lpstr>open_sansregular</vt:lpstr>
      <vt:lpstr>Roboto</vt:lpstr>
      <vt:lpstr>Wingdings</vt:lpstr>
      <vt:lpstr>Office Theme</vt:lpstr>
      <vt:lpstr>PowerPoint Presentation</vt:lpstr>
      <vt:lpstr>Welcome &amp; Housekeeping </vt:lpstr>
      <vt:lpstr>Who?</vt:lpstr>
      <vt:lpstr>Parts</vt:lpstr>
      <vt:lpstr>Non-Disclourse Agreements </vt:lpstr>
      <vt:lpstr>PowerPoint Presentation</vt:lpstr>
      <vt:lpstr>Data  Transfer and Use Agreements</vt:lpstr>
      <vt:lpstr>PowerPoint Presentation</vt:lpstr>
      <vt:lpstr>PowerPoint Presentation</vt:lpstr>
      <vt:lpstr>PowerPoint Presentation</vt:lpstr>
      <vt:lpstr>Subawards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Subcontracts </vt:lpstr>
      <vt:lpstr>PowerPoint Presentation</vt:lpstr>
      <vt:lpstr>PowerPoint Presentation</vt:lpstr>
      <vt:lpstr>Other Agreements/Documents </vt:lpstr>
      <vt:lpstr>PowerPoint Presentation</vt:lpstr>
      <vt:lpstr>PowerPoint Presentation</vt:lpstr>
      <vt:lpstr>Thank you for attending! Please provide us with feedback by scanning the QR code provided.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Meadows</dc:creator>
  <cp:lastModifiedBy>Ester, Reneisha</cp:lastModifiedBy>
  <cp:revision>11</cp:revision>
  <dcterms:created xsi:type="dcterms:W3CDTF">2024-07-26T21:01:53Z</dcterms:created>
  <dcterms:modified xsi:type="dcterms:W3CDTF">2025-04-14T19:27:28Z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0x010100AC1DEB9616D6204AB31DD607ABC121F7</vt:lpwstr>
  </property>
</Properties>
</file>