
<file path=[Content_Types].xml><?xml version="1.0" encoding="utf-8"?>
<Types xmlns="http://schemas.openxmlformats.org/package/2006/content-types">
  <Default Extension="png" ContentType="image/png"/>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4"/>
  </p:sldMasterIdLst>
  <p:notesMasterIdLst>
    <p:notesMasterId r:id="rId33"/>
  </p:notesMasterIdLst>
  <p:handoutMasterIdLst>
    <p:handoutMasterId r:id="rId34"/>
  </p:handoutMasterIdLst>
  <p:sldIdLst>
    <p:sldId id="288" r:id="rId5"/>
    <p:sldId id="289" r:id="rId6"/>
    <p:sldId id="291" r:id="rId7"/>
    <p:sldId id="306" r:id="rId8"/>
    <p:sldId id="307" r:id="rId9"/>
    <p:sldId id="293" r:id="rId10"/>
    <p:sldId id="294" r:id="rId11"/>
    <p:sldId id="292" r:id="rId12"/>
    <p:sldId id="264" r:id="rId13"/>
    <p:sldId id="295" r:id="rId14"/>
    <p:sldId id="308" r:id="rId15"/>
    <p:sldId id="265" r:id="rId16"/>
    <p:sldId id="304" r:id="rId17"/>
    <p:sldId id="305" r:id="rId18"/>
    <p:sldId id="270" r:id="rId19"/>
    <p:sldId id="271" r:id="rId20"/>
    <p:sldId id="296" r:id="rId21"/>
    <p:sldId id="272" r:id="rId22"/>
    <p:sldId id="302" r:id="rId23"/>
    <p:sldId id="301" r:id="rId24"/>
    <p:sldId id="279" r:id="rId25"/>
    <p:sldId id="273" r:id="rId26"/>
    <p:sldId id="275" r:id="rId27"/>
    <p:sldId id="274" r:id="rId28"/>
    <p:sldId id="303" r:id="rId29"/>
    <p:sldId id="297" r:id="rId30"/>
    <p:sldId id="300" r:id="rId31"/>
    <p:sldId id="276" r:id="rId32"/>
  </p:sldIdLst>
  <p:sldSz cx="12192000" cy="6858000"/>
  <p:notesSz cx="7023100" cy="93091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77" d="100"/>
          <a:sy n="77" d="100"/>
        </p:scale>
        <p:origin x="642" y="90"/>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microsoft.com/office/2015/10/relationships/revisionInfo" Target="revisionInfo.xml"/><Relationship Id="rId3" Type="http://schemas.openxmlformats.org/officeDocument/2006/relationships/customXml" Target="../customXml/item3.xml"/><Relationship Id="rId21" Type="http://schemas.openxmlformats.org/officeDocument/2006/relationships/slide" Target="slides/slide17.xml"/><Relationship Id="rId34" Type="http://schemas.openxmlformats.org/officeDocument/2006/relationships/handoutMaster" Target="handoutMasters/handoutMaster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notesMaster" Target="notesMasters/notesMaster1.xml"/><Relationship Id="rId38"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685D6321-DFDC-4EBE-8A0B-A14517DD198A}"/>
              </a:ext>
            </a:extLst>
          </p:cNvPr>
          <p:cNvSpPr>
            <a:spLocks noGrp="1"/>
          </p:cNvSpPr>
          <p:nvPr>
            <p:ph type="hdr" sz="quarter"/>
          </p:nvPr>
        </p:nvSpPr>
        <p:spPr>
          <a:xfrm>
            <a:off x="0" y="0"/>
            <a:ext cx="3043343" cy="467072"/>
          </a:xfrm>
          <a:prstGeom prst="rect">
            <a:avLst/>
          </a:prstGeom>
        </p:spPr>
        <p:txBody>
          <a:bodyPr vert="horz" lIns="93324" tIns="46662" rIns="93324" bIns="46662" rtlCol="0"/>
          <a:lstStyle>
            <a:lvl1pPr algn="l">
              <a:defRPr sz="1200"/>
            </a:lvl1pPr>
          </a:lstStyle>
          <a:p>
            <a:endParaRPr lang="en-US"/>
          </a:p>
        </p:txBody>
      </p:sp>
      <p:sp>
        <p:nvSpPr>
          <p:cNvPr id="3" name="Date Placeholder 2">
            <a:extLst>
              <a:ext uri="{FF2B5EF4-FFF2-40B4-BE49-F238E27FC236}">
                <a16:creationId xmlns:a16="http://schemas.microsoft.com/office/drawing/2014/main" id="{FFDB3F32-A8DF-45B2-A99B-340E5141A40C}"/>
              </a:ext>
            </a:extLst>
          </p:cNvPr>
          <p:cNvSpPr>
            <a:spLocks noGrp="1"/>
          </p:cNvSpPr>
          <p:nvPr>
            <p:ph type="dt" sz="quarter" idx="1"/>
          </p:nvPr>
        </p:nvSpPr>
        <p:spPr>
          <a:xfrm>
            <a:off x="3978132" y="0"/>
            <a:ext cx="3043343" cy="467072"/>
          </a:xfrm>
          <a:prstGeom prst="rect">
            <a:avLst/>
          </a:prstGeom>
        </p:spPr>
        <p:txBody>
          <a:bodyPr vert="horz" lIns="93324" tIns="46662" rIns="93324" bIns="46662" rtlCol="0"/>
          <a:lstStyle>
            <a:lvl1pPr algn="r">
              <a:defRPr sz="1200"/>
            </a:lvl1pPr>
          </a:lstStyle>
          <a:p>
            <a:fld id="{1D8ED2CF-F97C-4C8C-8EA2-6B7C7DFA5D52}" type="datetimeFigureOut">
              <a:rPr lang="en-US" smtClean="0"/>
              <a:t>11/21/2017</a:t>
            </a:fld>
            <a:endParaRPr lang="en-US"/>
          </a:p>
        </p:txBody>
      </p:sp>
      <p:sp>
        <p:nvSpPr>
          <p:cNvPr id="4" name="Footer Placeholder 3">
            <a:extLst>
              <a:ext uri="{FF2B5EF4-FFF2-40B4-BE49-F238E27FC236}">
                <a16:creationId xmlns:a16="http://schemas.microsoft.com/office/drawing/2014/main" id="{3CB3FDD8-8AC6-4496-8F4F-7AB80A16B81B}"/>
              </a:ext>
            </a:extLst>
          </p:cNvPr>
          <p:cNvSpPr>
            <a:spLocks noGrp="1"/>
          </p:cNvSpPr>
          <p:nvPr>
            <p:ph type="ftr" sz="quarter" idx="2"/>
          </p:nvPr>
        </p:nvSpPr>
        <p:spPr>
          <a:xfrm>
            <a:off x="0" y="8842030"/>
            <a:ext cx="3043343" cy="467071"/>
          </a:xfrm>
          <a:prstGeom prst="rect">
            <a:avLst/>
          </a:prstGeom>
        </p:spPr>
        <p:txBody>
          <a:bodyPr vert="horz" lIns="93324" tIns="46662" rIns="93324" bIns="46662"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6C1B5EEE-9312-472E-864D-AC1D3CAB8671}"/>
              </a:ext>
            </a:extLst>
          </p:cNvPr>
          <p:cNvSpPr>
            <a:spLocks noGrp="1"/>
          </p:cNvSpPr>
          <p:nvPr>
            <p:ph type="sldNum" sz="quarter" idx="3"/>
          </p:nvPr>
        </p:nvSpPr>
        <p:spPr>
          <a:xfrm>
            <a:off x="3978132" y="8842030"/>
            <a:ext cx="3043343" cy="467071"/>
          </a:xfrm>
          <a:prstGeom prst="rect">
            <a:avLst/>
          </a:prstGeom>
        </p:spPr>
        <p:txBody>
          <a:bodyPr vert="horz" lIns="93324" tIns="46662" rIns="93324" bIns="46662" rtlCol="0" anchor="b"/>
          <a:lstStyle>
            <a:lvl1pPr algn="r">
              <a:defRPr sz="1200"/>
            </a:lvl1pPr>
          </a:lstStyle>
          <a:p>
            <a:fld id="{51DEF2D4-B223-4D06-A156-577C3616CB4E}" type="slidenum">
              <a:rPr lang="en-US" smtClean="0"/>
              <a:t>‹#›</a:t>
            </a:fld>
            <a:endParaRPr lang="en-US"/>
          </a:p>
        </p:txBody>
      </p:sp>
    </p:spTree>
    <p:extLst>
      <p:ext uri="{BB962C8B-B14F-4D97-AF65-F5344CB8AC3E}">
        <p14:creationId xmlns:p14="http://schemas.microsoft.com/office/powerpoint/2010/main" val="329543930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7072"/>
          </a:xfrm>
          <a:prstGeom prst="rect">
            <a:avLst/>
          </a:prstGeom>
        </p:spPr>
        <p:txBody>
          <a:bodyPr vert="horz" lIns="93324" tIns="46662" rIns="93324" bIns="46662" rtlCol="0"/>
          <a:lstStyle>
            <a:lvl1pPr algn="l">
              <a:defRPr sz="1200"/>
            </a:lvl1pPr>
          </a:lstStyle>
          <a:p>
            <a:endParaRPr lang="en-US"/>
          </a:p>
        </p:txBody>
      </p:sp>
      <p:sp>
        <p:nvSpPr>
          <p:cNvPr id="3" name="Date Placeholder 2"/>
          <p:cNvSpPr>
            <a:spLocks noGrp="1"/>
          </p:cNvSpPr>
          <p:nvPr>
            <p:ph type="dt" idx="1"/>
          </p:nvPr>
        </p:nvSpPr>
        <p:spPr>
          <a:xfrm>
            <a:off x="3978132" y="0"/>
            <a:ext cx="3043343" cy="467072"/>
          </a:xfrm>
          <a:prstGeom prst="rect">
            <a:avLst/>
          </a:prstGeom>
        </p:spPr>
        <p:txBody>
          <a:bodyPr vert="horz" lIns="93324" tIns="46662" rIns="93324" bIns="46662" rtlCol="0"/>
          <a:lstStyle>
            <a:lvl1pPr algn="r">
              <a:defRPr sz="1200"/>
            </a:lvl1pPr>
          </a:lstStyle>
          <a:p>
            <a:fld id="{D6155784-86A9-4582-A7A4-DF85ED8F87CA}" type="datetimeFigureOut">
              <a:rPr lang="en-US" smtClean="0"/>
              <a:t>11/21/2017</a:t>
            </a:fld>
            <a:endParaRPr lang="en-US"/>
          </a:p>
        </p:txBody>
      </p:sp>
      <p:sp>
        <p:nvSpPr>
          <p:cNvPr id="4" name="Slide Image Placeholder 3"/>
          <p:cNvSpPr>
            <a:spLocks noGrp="1" noRot="1" noChangeAspect="1"/>
          </p:cNvSpPr>
          <p:nvPr>
            <p:ph type="sldImg" idx="2"/>
          </p:nvPr>
        </p:nvSpPr>
        <p:spPr>
          <a:xfrm>
            <a:off x="719138" y="1163638"/>
            <a:ext cx="5584825" cy="3141662"/>
          </a:xfrm>
          <a:prstGeom prst="rect">
            <a:avLst/>
          </a:prstGeom>
          <a:noFill/>
          <a:ln w="12700">
            <a:solidFill>
              <a:prstClr val="black"/>
            </a:solidFill>
          </a:ln>
        </p:spPr>
        <p:txBody>
          <a:bodyPr vert="horz" lIns="93324" tIns="46662" rIns="93324" bIns="46662" rtlCol="0" anchor="ctr"/>
          <a:lstStyle/>
          <a:p>
            <a:endParaRPr lang="en-US"/>
          </a:p>
        </p:txBody>
      </p:sp>
      <p:sp>
        <p:nvSpPr>
          <p:cNvPr id="5" name="Notes Placeholder 4"/>
          <p:cNvSpPr>
            <a:spLocks noGrp="1"/>
          </p:cNvSpPr>
          <p:nvPr>
            <p:ph type="body" sz="quarter" idx="3"/>
          </p:nvPr>
        </p:nvSpPr>
        <p:spPr>
          <a:xfrm>
            <a:off x="702310" y="4480004"/>
            <a:ext cx="5618480" cy="3665458"/>
          </a:xfrm>
          <a:prstGeom prst="rect">
            <a:avLst/>
          </a:prstGeom>
        </p:spPr>
        <p:txBody>
          <a:bodyPr vert="horz" lIns="93324" tIns="46662" rIns="93324" bIns="46662"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42030"/>
            <a:ext cx="3043343" cy="467071"/>
          </a:xfrm>
          <a:prstGeom prst="rect">
            <a:avLst/>
          </a:prstGeom>
        </p:spPr>
        <p:txBody>
          <a:bodyPr vert="horz" lIns="93324" tIns="46662" rIns="93324" bIns="46662" rtlCol="0" anchor="b"/>
          <a:lstStyle>
            <a:lvl1pPr algn="l">
              <a:defRPr sz="1200"/>
            </a:lvl1pPr>
          </a:lstStyle>
          <a:p>
            <a:endParaRPr lang="en-US"/>
          </a:p>
        </p:txBody>
      </p:sp>
      <p:sp>
        <p:nvSpPr>
          <p:cNvPr id="7" name="Slide Number Placeholder 6"/>
          <p:cNvSpPr>
            <a:spLocks noGrp="1"/>
          </p:cNvSpPr>
          <p:nvPr>
            <p:ph type="sldNum" sz="quarter" idx="5"/>
          </p:nvPr>
        </p:nvSpPr>
        <p:spPr>
          <a:xfrm>
            <a:off x="3978132" y="8842030"/>
            <a:ext cx="3043343" cy="467071"/>
          </a:xfrm>
          <a:prstGeom prst="rect">
            <a:avLst/>
          </a:prstGeom>
        </p:spPr>
        <p:txBody>
          <a:bodyPr vert="horz" lIns="93324" tIns="46662" rIns="93324" bIns="46662" rtlCol="0" anchor="b"/>
          <a:lstStyle>
            <a:lvl1pPr algn="r">
              <a:defRPr sz="1200"/>
            </a:lvl1pPr>
          </a:lstStyle>
          <a:p>
            <a:fld id="{6D0F84DA-7FAB-45ED-8144-BF3A86D28519}" type="slidenum">
              <a:rPr lang="en-US" smtClean="0"/>
              <a:t>‹#›</a:t>
            </a:fld>
            <a:endParaRPr lang="en-US"/>
          </a:p>
        </p:txBody>
      </p:sp>
    </p:spTree>
    <p:extLst>
      <p:ext uri="{BB962C8B-B14F-4D97-AF65-F5344CB8AC3E}">
        <p14:creationId xmlns:p14="http://schemas.microsoft.com/office/powerpoint/2010/main" val="4088097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24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1024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58255" indent="-291636">
              <a:spcBef>
                <a:spcPct val="30000"/>
              </a:spcBef>
              <a:defRPr sz="1200">
                <a:solidFill>
                  <a:schemeClr val="tx1"/>
                </a:solidFill>
                <a:latin typeface="Calibri" panose="020F0502020204030204" pitchFamily="34" charset="0"/>
              </a:defRPr>
            </a:lvl2pPr>
            <a:lvl3pPr marL="1166546" indent="-233309">
              <a:spcBef>
                <a:spcPct val="30000"/>
              </a:spcBef>
              <a:defRPr sz="1200">
                <a:solidFill>
                  <a:schemeClr val="tx1"/>
                </a:solidFill>
                <a:latin typeface="Calibri" panose="020F0502020204030204" pitchFamily="34" charset="0"/>
              </a:defRPr>
            </a:lvl3pPr>
            <a:lvl4pPr marL="1633164" indent="-233309">
              <a:spcBef>
                <a:spcPct val="30000"/>
              </a:spcBef>
              <a:defRPr sz="1200">
                <a:solidFill>
                  <a:schemeClr val="tx1"/>
                </a:solidFill>
                <a:latin typeface="Calibri" panose="020F0502020204030204" pitchFamily="34" charset="0"/>
              </a:defRPr>
            </a:lvl4pPr>
            <a:lvl5pPr marL="2099782" indent="-233309">
              <a:spcBef>
                <a:spcPct val="30000"/>
              </a:spcBef>
              <a:defRPr sz="1200">
                <a:solidFill>
                  <a:schemeClr val="tx1"/>
                </a:solidFill>
                <a:latin typeface="Calibri" panose="020F0502020204030204" pitchFamily="34" charset="0"/>
              </a:defRPr>
            </a:lvl5pPr>
            <a:lvl6pPr marL="2566401" indent="-233309" eaLnBrk="0" fontAlgn="base" hangingPunct="0">
              <a:spcBef>
                <a:spcPct val="30000"/>
              </a:spcBef>
              <a:spcAft>
                <a:spcPct val="0"/>
              </a:spcAft>
              <a:defRPr sz="1200">
                <a:solidFill>
                  <a:schemeClr val="tx1"/>
                </a:solidFill>
                <a:latin typeface="Calibri" panose="020F0502020204030204" pitchFamily="34" charset="0"/>
              </a:defRPr>
            </a:lvl6pPr>
            <a:lvl7pPr marL="3033019" indent="-233309" eaLnBrk="0" fontAlgn="base" hangingPunct="0">
              <a:spcBef>
                <a:spcPct val="30000"/>
              </a:spcBef>
              <a:spcAft>
                <a:spcPct val="0"/>
              </a:spcAft>
              <a:defRPr sz="1200">
                <a:solidFill>
                  <a:schemeClr val="tx1"/>
                </a:solidFill>
                <a:latin typeface="Calibri" panose="020F0502020204030204" pitchFamily="34" charset="0"/>
              </a:defRPr>
            </a:lvl7pPr>
            <a:lvl8pPr marL="3499637" indent="-233309" eaLnBrk="0" fontAlgn="base" hangingPunct="0">
              <a:spcBef>
                <a:spcPct val="30000"/>
              </a:spcBef>
              <a:spcAft>
                <a:spcPct val="0"/>
              </a:spcAft>
              <a:defRPr sz="1200">
                <a:solidFill>
                  <a:schemeClr val="tx1"/>
                </a:solidFill>
                <a:latin typeface="Calibri" panose="020F0502020204030204" pitchFamily="34" charset="0"/>
              </a:defRPr>
            </a:lvl8pPr>
            <a:lvl9pPr marL="3966256" indent="-233309"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2DC18123-3C56-4ADD-AAED-40AA76E3941C}" type="slidenum">
              <a:rPr lang="en-US" altLang="en-US">
                <a:solidFill>
                  <a:srgbClr val="000000"/>
                </a:solidFill>
                <a:latin typeface="Arial" panose="020B0604020202020204" pitchFamily="34" charset="0"/>
              </a:rPr>
              <a:pPr>
                <a:spcBef>
                  <a:spcPct val="0"/>
                </a:spcBef>
              </a:pPr>
              <a:t>1</a:t>
            </a:fld>
            <a:endParaRPr lang="en-US" altLang="en-US">
              <a:solidFill>
                <a:srgbClr val="000000"/>
              </a:solidFill>
              <a:latin typeface="Arial" panose="020B0604020202020204" pitchFamily="34" charset="0"/>
            </a:endParaRPr>
          </a:p>
        </p:txBody>
      </p:sp>
    </p:spTree>
    <p:extLst>
      <p:ext uri="{BB962C8B-B14F-4D97-AF65-F5344CB8AC3E}">
        <p14:creationId xmlns:p14="http://schemas.microsoft.com/office/powerpoint/2010/main" val="146519299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Slide Image Placeholder 1">
            <a:extLst>
              <a:ext uri="{FF2B5EF4-FFF2-40B4-BE49-F238E27FC236}">
                <a16:creationId xmlns:a16="http://schemas.microsoft.com/office/drawing/2014/main" id="{49A2AA86-80F4-4671-BD58-4DAEC9616212}"/>
              </a:ext>
            </a:extLst>
          </p:cNvPr>
          <p:cNvSpPr>
            <a:spLocks noGrp="1" noRot="1" noChangeAspect="1" noTextEdit="1"/>
          </p:cNvSpPr>
          <p:nvPr>
            <p:ph type="sldImg"/>
          </p:nvPr>
        </p:nvSpPr>
        <p:spPr>
          <a:ln/>
        </p:spPr>
      </p:sp>
      <p:sp>
        <p:nvSpPr>
          <p:cNvPr id="3" name="Notes Placeholder 2">
            <a:extLst>
              <a:ext uri="{FF2B5EF4-FFF2-40B4-BE49-F238E27FC236}">
                <a16:creationId xmlns:a16="http://schemas.microsoft.com/office/drawing/2014/main" id="{9286EC0B-6517-4186-8D82-33B35B7E204F}"/>
              </a:ext>
            </a:extLst>
          </p:cNvPr>
          <p:cNvSpPr>
            <a:spLocks noGrp="1"/>
          </p:cNvSpPr>
          <p:nvPr>
            <p:ph type="body" idx="1"/>
          </p:nvPr>
        </p:nvSpPr>
        <p:spPr/>
        <p:txBody>
          <a:bodyPr>
            <a:normAutofit/>
          </a:bodyPr>
          <a:lstStyle/>
          <a:p>
            <a:pPr>
              <a:defRPr/>
            </a:pPr>
            <a:endParaRPr lang="en-US" dirty="0"/>
          </a:p>
        </p:txBody>
      </p:sp>
      <p:sp>
        <p:nvSpPr>
          <p:cNvPr id="47108" name="Slide Number Placeholder 3">
            <a:extLst>
              <a:ext uri="{FF2B5EF4-FFF2-40B4-BE49-F238E27FC236}">
                <a16:creationId xmlns:a16="http://schemas.microsoft.com/office/drawing/2014/main" id="{A3E7651F-0C23-4D00-9A7F-76E0DD9B0A41}"/>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ahoma" panose="020B0604030504040204" pitchFamily="34" charset="0"/>
              </a:defRPr>
            </a:lvl1pPr>
            <a:lvl2pPr marL="758255" indent="-291636">
              <a:defRPr>
                <a:solidFill>
                  <a:schemeClr val="tx1"/>
                </a:solidFill>
                <a:latin typeface="Tahoma" panose="020B0604030504040204" pitchFamily="34" charset="0"/>
              </a:defRPr>
            </a:lvl2pPr>
            <a:lvl3pPr marL="1166546" indent="-233309">
              <a:defRPr>
                <a:solidFill>
                  <a:schemeClr val="tx1"/>
                </a:solidFill>
                <a:latin typeface="Tahoma" panose="020B0604030504040204" pitchFamily="34" charset="0"/>
              </a:defRPr>
            </a:lvl3pPr>
            <a:lvl4pPr marL="1633164" indent="-233309">
              <a:defRPr>
                <a:solidFill>
                  <a:schemeClr val="tx1"/>
                </a:solidFill>
                <a:latin typeface="Tahoma" panose="020B0604030504040204" pitchFamily="34" charset="0"/>
              </a:defRPr>
            </a:lvl4pPr>
            <a:lvl5pPr marL="2099782" indent="-233309">
              <a:defRPr>
                <a:solidFill>
                  <a:schemeClr val="tx1"/>
                </a:solidFill>
                <a:latin typeface="Tahoma" panose="020B0604030504040204" pitchFamily="34" charset="0"/>
              </a:defRPr>
            </a:lvl5pPr>
            <a:lvl6pPr marL="2566401" indent="-233309" eaLnBrk="0" fontAlgn="base" hangingPunct="0">
              <a:spcBef>
                <a:spcPct val="0"/>
              </a:spcBef>
              <a:spcAft>
                <a:spcPct val="0"/>
              </a:spcAft>
              <a:defRPr>
                <a:solidFill>
                  <a:schemeClr val="tx1"/>
                </a:solidFill>
                <a:latin typeface="Tahoma" panose="020B0604030504040204" pitchFamily="34" charset="0"/>
              </a:defRPr>
            </a:lvl6pPr>
            <a:lvl7pPr marL="3033019" indent="-233309" eaLnBrk="0" fontAlgn="base" hangingPunct="0">
              <a:spcBef>
                <a:spcPct val="0"/>
              </a:spcBef>
              <a:spcAft>
                <a:spcPct val="0"/>
              </a:spcAft>
              <a:defRPr>
                <a:solidFill>
                  <a:schemeClr val="tx1"/>
                </a:solidFill>
                <a:latin typeface="Tahoma" panose="020B0604030504040204" pitchFamily="34" charset="0"/>
              </a:defRPr>
            </a:lvl7pPr>
            <a:lvl8pPr marL="3499637" indent="-233309" eaLnBrk="0" fontAlgn="base" hangingPunct="0">
              <a:spcBef>
                <a:spcPct val="0"/>
              </a:spcBef>
              <a:spcAft>
                <a:spcPct val="0"/>
              </a:spcAft>
              <a:defRPr>
                <a:solidFill>
                  <a:schemeClr val="tx1"/>
                </a:solidFill>
                <a:latin typeface="Tahoma" panose="020B0604030504040204" pitchFamily="34" charset="0"/>
              </a:defRPr>
            </a:lvl8pPr>
            <a:lvl9pPr marL="3966256" indent="-233309" eaLnBrk="0" fontAlgn="base" hangingPunct="0">
              <a:spcBef>
                <a:spcPct val="0"/>
              </a:spcBef>
              <a:spcAft>
                <a:spcPct val="0"/>
              </a:spcAft>
              <a:defRPr>
                <a:solidFill>
                  <a:schemeClr val="tx1"/>
                </a:solidFill>
                <a:latin typeface="Tahoma" panose="020B0604030504040204" pitchFamily="34" charset="0"/>
              </a:defRPr>
            </a:lvl9pPr>
          </a:lstStyle>
          <a:p>
            <a:fld id="{09CF5D1D-360D-4ADC-B2D5-21A190AF1C8E}" type="slidenum">
              <a:rPr lang="en-US" altLang="en-US">
                <a:latin typeface="Times New Roman" panose="02020603050405020304" pitchFamily="18" charset="0"/>
              </a:rPr>
              <a:pPr/>
              <a:t>6</a:t>
            </a:fld>
            <a:endParaRPr lang="en-US" altLang="en-US">
              <a:latin typeface="Times New Roman" panose="02020603050405020304" pitchFamily="18" charset="0"/>
            </a:endParaRPr>
          </a:p>
        </p:txBody>
      </p:sp>
    </p:spTree>
    <p:extLst>
      <p:ext uri="{BB962C8B-B14F-4D97-AF65-F5344CB8AC3E}">
        <p14:creationId xmlns:p14="http://schemas.microsoft.com/office/powerpoint/2010/main" val="225981334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D0F84DA-7FAB-45ED-8144-BF3A86D28519}" type="slidenum">
              <a:rPr lang="en-US" smtClean="0"/>
              <a:t>28</a:t>
            </a:fld>
            <a:endParaRPr lang="en-US"/>
          </a:p>
        </p:txBody>
      </p:sp>
    </p:spTree>
    <p:extLst>
      <p:ext uri="{BB962C8B-B14F-4D97-AF65-F5344CB8AC3E}">
        <p14:creationId xmlns:p14="http://schemas.microsoft.com/office/powerpoint/2010/main" val="21349948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en-US"/>
              <a:t>Click to edit Master title style</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accent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4AAD347D-5ACD-4C99-B74B-A9C85AD731AF}" type="datetimeFigureOut">
              <a:rPr lang="en-US" dirty="0"/>
              <a:t>11/21/2017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4509A250-FF31-4206-8172-F9D3106AACB1}" type="datetimeFigureOut">
              <a:rPr lang="en-US" dirty="0"/>
              <a:t>11/21/2017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en-US"/>
              <a:t>Click to edit Master title style</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4509A250-FF31-4206-8172-F9D3106AACB1}" type="datetimeFigureOut">
              <a:rPr lang="en-US" dirty="0"/>
              <a:t>11/21/2017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en-US"/>
              <a:t>Click to edit Master title style</a:t>
            </a:r>
            <a:endParaRPr lang="en-US" dirty="0"/>
          </a:p>
        </p:txBody>
      </p:sp>
      <p:sp>
        <p:nvSpPr>
          <p:cNvPr id="14" name="Text Placeholder 3"/>
          <p:cNvSpPr>
            <a:spLocks noGrp="1"/>
          </p:cNvSpPr>
          <p:nvPr>
            <p:ph type="body" sz="half" idx="13"/>
          </p:nvPr>
        </p:nvSpPr>
        <p:spPr>
          <a:xfrm>
            <a:off x="1930400" y="3771174"/>
            <a:ext cx="7279649" cy="342174"/>
          </a:xfrm>
        </p:spPr>
        <p:txBody>
          <a:bodyPr anchor="t">
            <a:normAutofit/>
          </a:bodyPr>
          <a:lstStyle>
            <a:lvl1pPr marL="0" indent="0">
              <a:buNone/>
              <a:defRPr lang="en-US" sz="1400" b="0" i="0" kern="1200" cap="small" dirty="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4509A250-FF31-4206-8172-F9D3106AACB1}" type="datetimeFigureOut">
              <a:rPr lang="en-US" dirty="0"/>
              <a:t>11/21/2017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
        <p:nvSpPr>
          <p:cNvPr id="9" name="TextBox 8"/>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accent1"/>
                </a:solidFill>
                <a:latin typeface="Arial"/>
                <a:ea typeface="+mj-ea"/>
                <a:cs typeface="+mj-cs"/>
              </a:defRPr>
            </a:lvl1pPr>
          </a:lstStyle>
          <a:p>
            <a:pPr lvl="0"/>
            <a:r>
              <a:rPr lang="en-US" dirty="0"/>
              <a:t>“</a:t>
            </a:r>
          </a:p>
        </p:txBody>
      </p:sp>
      <p:sp>
        <p:nvSpPr>
          <p:cNvPr id="13" name="TextBox 12"/>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accent1"/>
                </a:solidFill>
                <a:latin typeface="Arial"/>
                <a:ea typeface="+mj-ea"/>
                <a:cs typeface="+mj-cs"/>
              </a:defRPr>
            </a:lvl1pPr>
          </a:lstStyle>
          <a:p>
            <a:pPr lvl="0"/>
            <a:r>
              <a:rPr lang="en-US" dirty="0"/>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509A250-FF31-4206-8172-F9D3106AACB1}" type="datetimeFigureOut">
              <a:rPr lang="en-US" dirty="0"/>
              <a:t>11/21/2017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a:t>Click to edit Master title style</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17" name="Straight Connector 16"/>
          <p:cNvCxnSpPr/>
          <p:nvPr/>
        </p:nvCxnSpPr>
        <p:spPr>
          <a:xfrm>
            <a:off x="3726142" y="2133600"/>
            <a:ext cx="0" cy="3962400"/>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4509A250-FF31-4206-8172-F9D3106AACB1}" type="datetimeFigureOut">
              <a:rPr lang="en-US" dirty="0"/>
              <a:t>11/21/2017</a:t>
            </a:fld>
            <a:endParaRPr lang="en-US" dirty="0"/>
          </a:p>
        </p:txBody>
      </p:sp>
      <p:sp>
        <p:nvSpPr>
          <p:cNvPr id="4"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a:t>Click to edit Master title style</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17" name="Straight Connector 16"/>
          <p:cNvCxnSpPr/>
          <p:nvPr/>
        </p:nvCxnSpPr>
        <p:spPr>
          <a:xfrm>
            <a:off x="3726142" y="2133600"/>
            <a:ext cx="0" cy="3962400"/>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4509A250-FF31-4206-8172-F9D3106AACB1}" type="datetimeFigureOut">
              <a:rPr lang="en-US" dirty="0"/>
              <a:t>11/21/2017</a:t>
            </a:fld>
            <a:endParaRPr lang="en-US" dirty="0"/>
          </a:p>
        </p:txBody>
      </p:sp>
      <p:sp>
        <p:nvSpPr>
          <p:cNvPr id="4"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nchorCtr="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509A250-FF31-4206-8172-F9D3106AACB1}" type="datetimeFigureOut">
              <a:rPr lang="en-US" dirty="0"/>
              <a:t>11/21/2017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en-US"/>
              <a:t>Click to edit Master title style</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509A250-FF31-4206-8172-F9D3106AACB1}" type="datetimeFigureOut">
              <a:rPr lang="en-US" dirty="0"/>
              <a:t>11/21/2017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509A250-FF31-4206-8172-F9D3106AACB1}" type="datetimeFigureOut">
              <a:rPr lang="en-US" dirty="0"/>
              <a:t>11/21/2017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509A250-FF31-4206-8172-F9D3106AACB1}" type="datetimeFigureOut">
              <a:rPr lang="en-US" dirty="0"/>
              <a:t>11/21/2017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509A250-FF31-4206-8172-F9D3106AACB1}" type="datetimeFigureOut">
              <a:rPr lang="en-US" dirty="0"/>
              <a:t>11/21/2017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509A250-FF31-4206-8172-F9D3106AACB1}" type="datetimeFigureOut">
              <a:rPr lang="en-US" dirty="0"/>
              <a:t>11/21/2017</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7" name="Date Placeholder 2"/>
          <p:cNvSpPr>
            <a:spLocks noGrp="1"/>
          </p:cNvSpPr>
          <p:nvPr>
            <p:ph type="dt" sz="half" idx="10"/>
          </p:nvPr>
        </p:nvSpPr>
        <p:spPr/>
        <p:txBody>
          <a:bodyPr/>
          <a:lstStyle/>
          <a:p>
            <a:fld id="{4509A250-FF31-4206-8172-F9D3106AACB1}" type="datetimeFigureOut">
              <a:rPr lang="en-US" dirty="0"/>
              <a:t>11/21/2017</a:t>
            </a:fld>
            <a:endParaRPr lang="en-US" dirty="0"/>
          </a:p>
        </p:txBody>
      </p:sp>
      <p:sp>
        <p:nvSpPr>
          <p:cNvPr id="5" name="Footer Placeholder 3"/>
          <p:cNvSpPr>
            <a:spLocks noGrp="1"/>
          </p:cNvSpPr>
          <p:nvPr>
            <p:ph type="ftr" sz="quarter" idx="11"/>
          </p:nvPr>
        </p:nvSpPr>
        <p:spPr/>
        <p:txBody>
          <a:bodyPr/>
          <a:lstStyle/>
          <a:p>
            <a:endParaRPr lang="en-US" dirty="0"/>
          </a:p>
        </p:txBody>
      </p:sp>
      <p:sp>
        <p:nvSpPr>
          <p:cNvPr id="6" name="Slide Number Placeholder 4"/>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4509A250-FF31-4206-8172-F9D3106AACB1}" type="datetimeFigureOut">
              <a:rPr lang="en-US" dirty="0"/>
              <a:t>11/21/2017</a:t>
            </a:fld>
            <a:endParaRPr lang="en-US" dirty="0"/>
          </a:p>
        </p:txBody>
      </p:sp>
      <p:sp>
        <p:nvSpPr>
          <p:cNvPr id="5" name="Footer Placeholder 2"/>
          <p:cNvSpPr>
            <a:spLocks noGrp="1"/>
          </p:cNvSpPr>
          <p:nvPr>
            <p:ph type="ftr" sz="quarter" idx="11"/>
          </p:nvPr>
        </p:nvSpPr>
        <p:spPr/>
        <p:txBody>
          <a:bodyPr/>
          <a:lstStyle/>
          <a:p>
            <a:endParaRPr lang="en-US" dirty="0"/>
          </a:p>
        </p:txBody>
      </p:sp>
      <p:sp>
        <p:nvSpPr>
          <p:cNvPr id="6" name="Slide Number Placeholder 3"/>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3401064" cy="1447800"/>
          </a:xfrm>
        </p:spPr>
        <p:txBody>
          <a:bodyPr anchor="b"/>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54954"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7" name="Date Placeholder 4"/>
          <p:cNvSpPr>
            <a:spLocks noGrp="1"/>
          </p:cNvSpPr>
          <p:nvPr>
            <p:ph type="dt" sz="half" idx="10"/>
          </p:nvPr>
        </p:nvSpPr>
        <p:spPr/>
        <p:txBody>
          <a:bodyPr/>
          <a:lstStyle/>
          <a:p>
            <a:fld id="{4509A250-FF31-4206-8172-F9D3106AACB1}" type="datetimeFigureOut">
              <a:rPr lang="en-US" dirty="0"/>
              <a:t>11/21/2017</a:t>
            </a:fld>
            <a:endParaRPr lang="en-US" dirty="0"/>
          </a:p>
        </p:txBody>
      </p:sp>
      <p:sp>
        <p:nvSpPr>
          <p:cNvPr id="5" name="Footer Placeholder 5"/>
          <p:cNvSpPr>
            <a:spLocks noGrp="1"/>
          </p:cNvSpPr>
          <p:nvPr>
            <p:ph type="ftr" sz="quarter" idx="11"/>
          </p:nvPr>
        </p:nvSpPr>
        <p:spPr/>
        <p:txBody>
          <a:bodyPr/>
          <a:lstStyle/>
          <a:p>
            <a:endParaRPr lang="en-US" dirty="0"/>
          </a:p>
        </p:txBody>
      </p:sp>
      <p:sp>
        <p:nvSpPr>
          <p:cNvPr id="6" name="Slide Number Placeholder 6"/>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4509A250-FF31-4206-8172-F9D3106AACB1}" type="datetimeFigureOut">
              <a:rPr lang="en-US" dirty="0"/>
              <a:t>11/21/2017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9012"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en-US"/>
              <a:t>Click to edit Master title style</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4509A250-FF31-4206-8172-F9D3106AACB1}" type="datetimeFigureOut">
              <a:rPr lang="en-US" dirty="0"/>
              <a:t>11/21/2017</a:t>
            </a:fld>
            <a:endParaRPr lang="en-US" dirty="0"/>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en-US" dirty="0"/>
          </a:p>
        </p:txBody>
      </p:sp>
      <p:sp>
        <p:nvSpPr>
          <p:cNvPr id="6" name="Slide Number Placeholder 5"/>
          <p:cNvSpPr>
            <a:spLocks noGrp="1"/>
          </p:cNvSpPr>
          <p:nvPr>
            <p:ph type="sldNum" sz="quarter" idx="4"/>
          </p:nvPr>
        </p:nvSpPr>
        <p:spPr>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D57F1E4F-1CFF-5643-939E-02111984F565}" type="slidenum">
              <a:rPr lang="en-US" dirty="0"/>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8" r:id="rId9"/>
    <p:sldLayoutId id="2147483667" r:id="rId10"/>
    <p:sldLayoutId id="2147483661" r:id="rId11"/>
    <p:sldLayoutId id="2147483664" r:id="rId12"/>
    <p:sldLayoutId id="2147483662" r:id="rId13"/>
    <p:sldLayoutId id="2147483669" r:id="rId14"/>
    <p:sldLayoutId id="2147483670" r:id="rId15"/>
    <p:sldLayoutId id="2147483658" r:id="rId16"/>
    <p:sldLayoutId id="2147483659" r:id="rId17"/>
  </p:sldLayoutIdLst>
  <p:hf sldNum="0" hdr="0" ftr="0" dt="0"/>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9.wmf"/><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1"/>
          <p:cNvSpPr>
            <a:spLocks noGrp="1" noChangeArrowheads="1"/>
          </p:cNvSpPr>
          <p:nvPr>
            <p:ph type="title"/>
          </p:nvPr>
        </p:nvSpPr>
        <p:spPr>
          <a:xfrm>
            <a:off x="2092037" y="1156853"/>
            <a:ext cx="8077200" cy="1550251"/>
          </a:xfrm>
        </p:spPr>
        <p:txBody>
          <a:bodyPr/>
          <a:lstStyle/>
          <a:p>
            <a:pPr algn="ctr"/>
            <a:r>
              <a:rPr lang="en-US" altLang="en-US" dirty="0"/>
              <a:t>Immigration Options for International Students</a:t>
            </a:r>
          </a:p>
        </p:txBody>
      </p:sp>
      <p:sp>
        <p:nvSpPr>
          <p:cNvPr id="9219" name="Rectangle 2"/>
          <p:cNvSpPr>
            <a:spLocks noGrp="1" noChangeArrowheads="1"/>
          </p:cNvSpPr>
          <p:nvPr>
            <p:ph type="body" idx="1"/>
          </p:nvPr>
        </p:nvSpPr>
        <p:spPr>
          <a:xfrm>
            <a:off x="1981200" y="2909455"/>
            <a:ext cx="8001000" cy="3491345"/>
          </a:xfrm>
        </p:spPr>
        <p:txBody>
          <a:bodyPr>
            <a:normAutofit/>
          </a:bodyPr>
          <a:lstStyle/>
          <a:p>
            <a:pPr marL="0" indent="0" algn="ctr">
              <a:buNone/>
            </a:pPr>
            <a:endParaRPr lang="en-US" altLang="en-US" dirty="0"/>
          </a:p>
          <a:p>
            <a:pPr marL="0" indent="0" algn="ctr">
              <a:buNone/>
            </a:pPr>
            <a:endParaRPr lang="en-US" altLang="en-US" dirty="0"/>
          </a:p>
          <a:p>
            <a:pPr marL="0" indent="0" algn="ctr">
              <a:buNone/>
            </a:pPr>
            <a:r>
              <a:rPr lang="en-US" altLang="en-US" sz="2400" dirty="0"/>
              <a:t>Office of Legal Affairs</a:t>
            </a:r>
            <a:br>
              <a:rPr lang="en-US" altLang="en-US" sz="2400" dirty="0"/>
            </a:br>
            <a:r>
              <a:rPr lang="en-US" altLang="en-US" sz="2400" dirty="0"/>
              <a:t>Department of Human Resources</a:t>
            </a:r>
            <a:br>
              <a:rPr lang="en-US" altLang="en-US" sz="2400" dirty="0"/>
            </a:br>
            <a:r>
              <a:rPr lang="en-US" altLang="en-US" sz="2400" dirty="0"/>
              <a:t>International Student and Scholar Services</a:t>
            </a:r>
            <a:br>
              <a:rPr lang="en-US" altLang="en-US" sz="2400" dirty="0"/>
            </a:br>
            <a:r>
              <a:rPr lang="en-US" altLang="en-US" sz="2400" dirty="0"/>
              <a:t>Law Offices of Richard A. Gump</a:t>
            </a:r>
          </a:p>
          <a:p>
            <a:pPr marL="0" indent="0" algn="ctr"/>
            <a:endParaRPr lang="en-US" altLang="en-US" dirty="0"/>
          </a:p>
        </p:txBody>
      </p:sp>
    </p:spTree>
    <p:extLst>
      <p:ext uri="{BB962C8B-B14F-4D97-AF65-F5344CB8AC3E}">
        <p14:creationId xmlns:p14="http://schemas.microsoft.com/office/powerpoint/2010/main" val="355583897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2A55BC-C9E4-4306-BE99-22B6FE911250}"/>
              </a:ext>
            </a:extLst>
          </p:cNvPr>
          <p:cNvSpPr>
            <a:spLocks noGrp="1"/>
          </p:cNvSpPr>
          <p:nvPr>
            <p:ph type="title"/>
          </p:nvPr>
        </p:nvSpPr>
        <p:spPr/>
        <p:txBody>
          <a:bodyPr/>
          <a:lstStyle/>
          <a:p>
            <a:pPr algn="ctr">
              <a:defRPr/>
            </a:pPr>
            <a:r>
              <a:rPr lang="en-US" dirty="0"/>
              <a:t>“Cap Gap” Extension</a:t>
            </a:r>
          </a:p>
        </p:txBody>
      </p:sp>
      <p:sp>
        <p:nvSpPr>
          <p:cNvPr id="3" name="Content Placeholder 2">
            <a:extLst>
              <a:ext uri="{FF2B5EF4-FFF2-40B4-BE49-F238E27FC236}">
                <a16:creationId xmlns:a16="http://schemas.microsoft.com/office/drawing/2014/main" id="{3CAB340B-9099-468B-AB03-56E0EB242109}"/>
              </a:ext>
            </a:extLst>
          </p:cNvPr>
          <p:cNvSpPr>
            <a:spLocks noGrp="1"/>
          </p:cNvSpPr>
          <p:nvPr>
            <p:ph idx="1"/>
          </p:nvPr>
        </p:nvSpPr>
        <p:spPr>
          <a:xfrm>
            <a:off x="1103312" y="1684422"/>
            <a:ext cx="8946541" cy="4563978"/>
          </a:xfrm>
        </p:spPr>
        <p:txBody>
          <a:bodyPr>
            <a:normAutofit lnSpcReduction="10000"/>
          </a:bodyPr>
          <a:lstStyle/>
          <a:p>
            <a:pPr marL="0" indent="0" algn="just">
              <a:buNone/>
              <a:defRPr/>
            </a:pPr>
            <a:r>
              <a:rPr lang="en-US" dirty="0"/>
              <a:t>Cap-gap occurs when an F-1 student’s work authorization expires in the fiscal year before they can start their approved H-1B employment on October 1. An interim final rule allows the F-1 status of students to be automatically extended when the student is the beneficiary of an H-1B petition for the next fiscal year. The extension terminates when USCIS rejects, denies or revokes the petition. The student benefits from this only if he or she has not violated their status. </a:t>
            </a:r>
          </a:p>
          <a:p>
            <a:pPr marL="0" indent="0" algn="just">
              <a:buNone/>
              <a:defRPr/>
            </a:pPr>
            <a:r>
              <a:rPr lang="en-US" dirty="0"/>
              <a:t> </a:t>
            </a:r>
          </a:p>
          <a:p>
            <a:pPr marL="0" indent="0" algn="just">
              <a:buNone/>
              <a:defRPr/>
            </a:pPr>
            <a:r>
              <a:rPr lang="en-US" dirty="0"/>
              <a:t>If a student’s petition is rejected, denied or revoked, that student will then have the standard 60 day grace period from the date of the denial, rejection or revocation to depart the U.S.  However, in the case of a denial, the student is not granted the 60 day grace period if they are found to have a status violation, additionally, if a finding of fraud or misrepresentation is discovered after approval, the same rule applies. </a:t>
            </a:r>
          </a:p>
          <a:p>
            <a:pPr>
              <a:defRPr/>
            </a:pPr>
            <a:endParaRPr lang="en-US" sz="1600" dirty="0"/>
          </a:p>
        </p:txBody>
      </p:sp>
    </p:spTree>
    <p:extLst>
      <p:ext uri="{BB962C8B-B14F-4D97-AF65-F5344CB8AC3E}">
        <p14:creationId xmlns:p14="http://schemas.microsoft.com/office/powerpoint/2010/main" val="5796285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0A3BD4-9AFD-4EF6-BCFC-55B1DDC4D3F7}"/>
              </a:ext>
            </a:extLst>
          </p:cNvPr>
          <p:cNvSpPr>
            <a:spLocks noGrp="1"/>
          </p:cNvSpPr>
          <p:nvPr>
            <p:ph type="title"/>
          </p:nvPr>
        </p:nvSpPr>
        <p:spPr/>
        <p:txBody>
          <a:bodyPr/>
          <a:lstStyle/>
          <a:p>
            <a:pPr algn="ctr"/>
            <a:r>
              <a:rPr lang="en-US" dirty="0"/>
              <a:t>Typical H-</a:t>
            </a:r>
            <a:r>
              <a:rPr lang="en-US" dirty="0" err="1"/>
              <a:t>1B</a:t>
            </a:r>
            <a:r>
              <a:rPr lang="en-US" dirty="0"/>
              <a:t> Timeline</a:t>
            </a:r>
          </a:p>
        </p:txBody>
      </p:sp>
      <p:sp>
        <p:nvSpPr>
          <p:cNvPr id="3" name="Content Placeholder 2">
            <a:extLst>
              <a:ext uri="{FF2B5EF4-FFF2-40B4-BE49-F238E27FC236}">
                <a16:creationId xmlns:a16="http://schemas.microsoft.com/office/drawing/2014/main" id="{D07B747A-7599-41F5-9513-0828904816A1}"/>
              </a:ext>
            </a:extLst>
          </p:cNvPr>
          <p:cNvSpPr>
            <a:spLocks noGrp="1"/>
          </p:cNvSpPr>
          <p:nvPr>
            <p:ph idx="1"/>
          </p:nvPr>
        </p:nvSpPr>
        <p:spPr/>
        <p:txBody>
          <a:bodyPr/>
          <a:lstStyle/>
          <a:p>
            <a:pPr marL="0" indent="0" algn="ctr">
              <a:buNone/>
            </a:pPr>
            <a:r>
              <a:rPr lang="en-US" sz="2400" dirty="0"/>
              <a:t>08/01/2017 – 07/31/2018 – OPT Validity Dates</a:t>
            </a:r>
          </a:p>
          <a:p>
            <a:pPr marL="0" indent="0" algn="ctr">
              <a:buNone/>
            </a:pPr>
            <a:endParaRPr lang="en-US" sz="2800" dirty="0"/>
          </a:p>
          <a:p>
            <a:pPr algn="just"/>
            <a:r>
              <a:rPr lang="en-US" dirty="0"/>
              <a:t>04/01/2018 – Employer files cap subject H-</a:t>
            </a:r>
            <a:r>
              <a:rPr lang="en-US" dirty="0" err="1"/>
              <a:t>1B</a:t>
            </a:r>
            <a:r>
              <a:rPr lang="en-US" dirty="0"/>
              <a:t> petition  </a:t>
            </a:r>
          </a:p>
          <a:p>
            <a:pPr algn="just"/>
            <a:r>
              <a:rPr lang="en-US" dirty="0"/>
              <a:t>05/31/2018 – Employer receives receipt notice indicating H-</a:t>
            </a:r>
            <a:r>
              <a:rPr lang="en-US" dirty="0" err="1"/>
              <a:t>1B</a:t>
            </a:r>
            <a:r>
              <a:rPr lang="en-US" dirty="0"/>
              <a:t> petition was accepted under the H-</a:t>
            </a:r>
            <a:r>
              <a:rPr lang="en-US" dirty="0" err="1"/>
              <a:t>1B</a:t>
            </a:r>
            <a:r>
              <a:rPr lang="en-US" dirty="0"/>
              <a:t> cap</a:t>
            </a:r>
          </a:p>
          <a:p>
            <a:pPr algn="just"/>
            <a:r>
              <a:rPr lang="en-US" dirty="0"/>
              <a:t>06/30/2018 – Student files 24 month OPT STEM extension since no decision received on H-</a:t>
            </a:r>
            <a:r>
              <a:rPr lang="en-US" dirty="0" err="1"/>
              <a:t>1B</a:t>
            </a:r>
            <a:r>
              <a:rPr lang="en-US" dirty="0"/>
              <a:t> petition and OPT will expire in 30 days</a:t>
            </a:r>
          </a:p>
          <a:p>
            <a:pPr algn="just"/>
            <a:r>
              <a:rPr lang="en-US" dirty="0"/>
              <a:t>10/01/2018 – Student begins working in H-</a:t>
            </a:r>
            <a:r>
              <a:rPr lang="en-US" dirty="0" err="1"/>
              <a:t>1B</a:t>
            </a:r>
            <a:r>
              <a:rPr lang="en-US" dirty="0"/>
              <a:t> status (if petition has been approved)</a:t>
            </a:r>
          </a:p>
        </p:txBody>
      </p:sp>
    </p:spTree>
    <p:extLst>
      <p:ext uri="{BB962C8B-B14F-4D97-AF65-F5344CB8AC3E}">
        <p14:creationId xmlns:p14="http://schemas.microsoft.com/office/powerpoint/2010/main" val="161022505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6111" y="452718"/>
            <a:ext cx="9404723" cy="864018"/>
          </a:xfrm>
        </p:spPr>
        <p:txBody>
          <a:bodyPr/>
          <a:lstStyle/>
          <a:p>
            <a:pPr algn="ctr"/>
            <a:r>
              <a:rPr lang="en-US" dirty="0"/>
              <a:t>H-1B (continued)</a:t>
            </a:r>
          </a:p>
        </p:txBody>
      </p:sp>
      <p:sp>
        <p:nvSpPr>
          <p:cNvPr id="3" name="Content Placeholder 2"/>
          <p:cNvSpPr>
            <a:spLocks noGrp="1"/>
          </p:cNvSpPr>
          <p:nvPr>
            <p:ph idx="1"/>
          </p:nvPr>
        </p:nvSpPr>
        <p:spPr>
          <a:xfrm>
            <a:off x="1103312" y="1316736"/>
            <a:ext cx="10381552" cy="5230368"/>
          </a:xfrm>
        </p:spPr>
        <p:txBody>
          <a:bodyPr>
            <a:normAutofit lnSpcReduction="10000"/>
          </a:bodyPr>
          <a:lstStyle/>
          <a:p>
            <a:pPr algn="just"/>
            <a:r>
              <a:rPr lang="en-US" dirty="0"/>
              <a:t>H-1B can be full-time or part-time</a:t>
            </a:r>
          </a:p>
          <a:p>
            <a:pPr algn="just"/>
            <a:r>
              <a:rPr lang="en-US" dirty="0"/>
              <a:t>H-1B workers are “tied” to their employer</a:t>
            </a:r>
          </a:p>
          <a:p>
            <a:pPr lvl="1" algn="just"/>
            <a:r>
              <a:rPr lang="en-US" dirty="0"/>
              <a:t>Cannot accept payment from any other source</a:t>
            </a:r>
          </a:p>
          <a:p>
            <a:pPr algn="just"/>
            <a:r>
              <a:rPr lang="en-US" dirty="0"/>
              <a:t>Can hold dual/concurrent H-1Bs with multiple employers</a:t>
            </a:r>
          </a:p>
          <a:p>
            <a:pPr algn="just"/>
            <a:r>
              <a:rPr lang="en-US" dirty="0"/>
              <a:t>H-1B visas are valid for 3 years and can be extended for an additional 3 year period (total time = 6 years)</a:t>
            </a:r>
          </a:p>
          <a:p>
            <a:pPr lvl="1" algn="just"/>
            <a:r>
              <a:rPr lang="en-US" dirty="0"/>
              <a:t>Previous stays in L-1 or H-1 status (but not L-2 or H-4 dependent status) count towards maximum period of stay</a:t>
            </a:r>
          </a:p>
          <a:p>
            <a:pPr lvl="1" algn="just"/>
            <a:r>
              <a:rPr lang="en-US" dirty="0"/>
              <a:t>Time spent outside of the U.S. does not count towards 6 year limit</a:t>
            </a:r>
          </a:p>
          <a:p>
            <a:pPr algn="just"/>
            <a:r>
              <a:rPr lang="en-US" dirty="0"/>
              <a:t>H-1B visas can be extended past the 6-year maximum in certain situations:</a:t>
            </a:r>
          </a:p>
          <a:p>
            <a:pPr lvl="1" algn="just"/>
            <a:r>
              <a:rPr lang="en-US" dirty="0"/>
              <a:t>1 year Extension: If PERM has been filed at least 365 days prior to the date the H-1B expires</a:t>
            </a:r>
          </a:p>
          <a:p>
            <a:pPr lvl="1" algn="just"/>
            <a:r>
              <a:rPr lang="en-US" dirty="0"/>
              <a:t>3 year Extension: If an I-140 has been approved, and foreign national cannot adjust status because priority date is not current (usually someone from China or India)</a:t>
            </a:r>
          </a:p>
        </p:txBody>
      </p:sp>
    </p:spTree>
    <p:extLst>
      <p:ext uri="{BB962C8B-B14F-4D97-AF65-F5344CB8AC3E}">
        <p14:creationId xmlns:p14="http://schemas.microsoft.com/office/powerpoint/2010/main" val="125313028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97CB01-9C8A-4293-9EA6-2FDCB84ACA2A}"/>
              </a:ext>
            </a:extLst>
          </p:cNvPr>
          <p:cNvSpPr>
            <a:spLocks noGrp="1"/>
          </p:cNvSpPr>
          <p:nvPr>
            <p:ph type="title"/>
          </p:nvPr>
        </p:nvSpPr>
        <p:spPr/>
        <p:txBody>
          <a:bodyPr/>
          <a:lstStyle/>
          <a:p>
            <a:pPr algn="ctr"/>
            <a:r>
              <a:rPr lang="en-US" dirty="0"/>
              <a:t>H-</a:t>
            </a:r>
            <a:r>
              <a:rPr lang="en-US" dirty="0" err="1"/>
              <a:t>1B1</a:t>
            </a:r>
            <a:r>
              <a:rPr lang="en-US" dirty="0"/>
              <a:t> and E-3</a:t>
            </a:r>
          </a:p>
        </p:txBody>
      </p:sp>
      <p:sp>
        <p:nvSpPr>
          <p:cNvPr id="3" name="Content Placeholder 2">
            <a:extLst>
              <a:ext uri="{FF2B5EF4-FFF2-40B4-BE49-F238E27FC236}">
                <a16:creationId xmlns:a16="http://schemas.microsoft.com/office/drawing/2014/main" id="{A49A8595-7833-4870-BCC0-EC48C3EABD52}"/>
              </a:ext>
            </a:extLst>
          </p:cNvPr>
          <p:cNvSpPr>
            <a:spLocks noGrp="1"/>
          </p:cNvSpPr>
          <p:nvPr>
            <p:ph idx="1"/>
          </p:nvPr>
        </p:nvSpPr>
        <p:spPr/>
        <p:txBody>
          <a:bodyPr>
            <a:normAutofit/>
          </a:bodyPr>
          <a:lstStyle/>
          <a:p>
            <a:pPr algn="just"/>
            <a:r>
              <a:rPr lang="en-US" sz="1800" dirty="0"/>
              <a:t>H-</a:t>
            </a:r>
            <a:r>
              <a:rPr lang="en-US" sz="1800" dirty="0" err="1"/>
              <a:t>1B1</a:t>
            </a:r>
            <a:r>
              <a:rPr lang="en-US" sz="1800" dirty="0"/>
              <a:t> – Based on treaties the US has with Chile and Singapore, Chileans and Singaporeans have a fast-track option to receive an H-</a:t>
            </a:r>
            <a:r>
              <a:rPr lang="en-US" sz="1800" dirty="0" err="1"/>
              <a:t>1B1</a:t>
            </a:r>
            <a:r>
              <a:rPr lang="en-US" sz="1800" dirty="0"/>
              <a:t> specialty occupation visa. </a:t>
            </a:r>
          </a:p>
          <a:p>
            <a:pPr lvl="1" algn="just"/>
            <a:r>
              <a:rPr lang="en-US" sz="1600" dirty="0"/>
              <a:t>The H-</a:t>
            </a:r>
            <a:r>
              <a:rPr lang="en-US" sz="1600" dirty="0" err="1"/>
              <a:t>1B1</a:t>
            </a:r>
            <a:r>
              <a:rPr lang="en-US" sz="1600" dirty="0"/>
              <a:t> does not require a petition to be submitted to the USCIS. The foreign national applies for the visa directly at the U.S. Consulate. </a:t>
            </a:r>
          </a:p>
          <a:p>
            <a:pPr lvl="1" algn="just"/>
            <a:r>
              <a:rPr lang="en-US" sz="1600" dirty="0"/>
              <a:t>Of the 65,000 visas available each year to H-</a:t>
            </a:r>
            <a:r>
              <a:rPr lang="en-US" sz="1600" dirty="0" err="1"/>
              <a:t>1B</a:t>
            </a:r>
            <a:r>
              <a:rPr lang="en-US" sz="1600" dirty="0"/>
              <a:t> applicants, up to 6,800 visas are reserved for Chileans and Singaporeans</a:t>
            </a:r>
          </a:p>
          <a:p>
            <a:pPr algn="just"/>
            <a:r>
              <a:rPr lang="en-US" sz="1800" dirty="0"/>
              <a:t>E-3 - Applies only to nationals of Australia. Visa requirements are similar to H-</a:t>
            </a:r>
            <a:r>
              <a:rPr lang="en-US" sz="1800" dirty="0" err="1"/>
              <a:t>1B</a:t>
            </a:r>
            <a:r>
              <a:rPr lang="en-US" sz="1800" dirty="0"/>
              <a:t>:</a:t>
            </a:r>
          </a:p>
          <a:p>
            <a:pPr lvl="1" algn="just"/>
            <a:r>
              <a:rPr lang="en-US" sz="1600" dirty="0"/>
              <a:t>Must be coming to the United States solely to perform services in a specialty occupation AND the specialty occupation requires theoretical and practical application of a body of knowledge in professional fields and at least the attainment of a bachelor's degree, or its equivalent, as a minimum for entry into the occupation in the United States.</a:t>
            </a:r>
          </a:p>
        </p:txBody>
      </p:sp>
    </p:spTree>
    <p:extLst>
      <p:ext uri="{BB962C8B-B14F-4D97-AF65-F5344CB8AC3E}">
        <p14:creationId xmlns:p14="http://schemas.microsoft.com/office/powerpoint/2010/main" val="40032007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1CBA8D-3D7D-4DFB-ABD5-33D9DB1F7033}"/>
              </a:ext>
            </a:extLst>
          </p:cNvPr>
          <p:cNvSpPr>
            <a:spLocks noGrp="1"/>
          </p:cNvSpPr>
          <p:nvPr>
            <p:ph type="title"/>
          </p:nvPr>
        </p:nvSpPr>
        <p:spPr/>
        <p:txBody>
          <a:bodyPr/>
          <a:lstStyle/>
          <a:p>
            <a:pPr algn="ctr"/>
            <a:r>
              <a:rPr lang="en-US" dirty="0"/>
              <a:t>Nonimmigrant NAFTA Professional (TN)</a:t>
            </a:r>
          </a:p>
        </p:txBody>
      </p:sp>
      <p:sp>
        <p:nvSpPr>
          <p:cNvPr id="3" name="Content Placeholder 2">
            <a:extLst>
              <a:ext uri="{FF2B5EF4-FFF2-40B4-BE49-F238E27FC236}">
                <a16:creationId xmlns:a16="http://schemas.microsoft.com/office/drawing/2014/main" id="{30E499EE-C1DC-49C1-A9D8-362450849E37}"/>
              </a:ext>
            </a:extLst>
          </p:cNvPr>
          <p:cNvSpPr>
            <a:spLocks noGrp="1"/>
          </p:cNvSpPr>
          <p:nvPr>
            <p:ph idx="1"/>
          </p:nvPr>
        </p:nvSpPr>
        <p:spPr/>
        <p:txBody>
          <a:bodyPr>
            <a:normAutofit/>
          </a:bodyPr>
          <a:lstStyle/>
          <a:p>
            <a:pPr algn="just" fontAlgn="base"/>
            <a:r>
              <a:rPr lang="en-US" dirty="0"/>
              <a:t>Allows citizens of Canada and Mexico to work in the United States in prearranged business activities for U.S. or foreign employers</a:t>
            </a:r>
          </a:p>
          <a:p>
            <a:pPr lvl="1" algn="just" fontAlgn="base"/>
            <a:r>
              <a:rPr lang="en-US" dirty="0"/>
              <a:t>Applicant is a citizen of Canada or Mexico.</a:t>
            </a:r>
          </a:p>
          <a:p>
            <a:pPr lvl="1" algn="just" fontAlgn="base"/>
            <a:r>
              <a:rPr lang="en-US" dirty="0"/>
              <a:t>Profession is on the NAFTA list.</a:t>
            </a:r>
          </a:p>
          <a:p>
            <a:pPr lvl="1" algn="just" fontAlgn="base"/>
            <a:r>
              <a:rPr lang="en-US" dirty="0"/>
              <a:t>Position in the United States requires a NAFTA professional.</a:t>
            </a:r>
          </a:p>
          <a:p>
            <a:pPr lvl="1" algn="just" fontAlgn="base"/>
            <a:r>
              <a:rPr lang="en-US" dirty="0"/>
              <a:t>Applicant will work in a prearranged full-time or part-time job for an employer. </a:t>
            </a:r>
          </a:p>
          <a:p>
            <a:pPr lvl="1" algn="just" fontAlgn="base"/>
            <a:r>
              <a:rPr lang="en-US" dirty="0"/>
              <a:t>Self employment is not permitted.</a:t>
            </a:r>
          </a:p>
          <a:p>
            <a:pPr lvl="1" algn="just" fontAlgn="base"/>
            <a:r>
              <a:rPr lang="en-US" dirty="0"/>
              <a:t>Applicant has the qualifications, meeting the specific requirements, education, and/or experience, of the profession.</a:t>
            </a:r>
          </a:p>
        </p:txBody>
      </p:sp>
    </p:spTree>
    <p:extLst>
      <p:ext uri="{BB962C8B-B14F-4D97-AF65-F5344CB8AC3E}">
        <p14:creationId xmlns:p14="http://schemas.microsoft.com/office/powerpoint/2010/main" val="378888592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pPr algn="ctr"/>
            <a:r>
              <a:rPr lang="en-US" dirty="0"/>
              <a:t>Employment Based Green Card Process</a:t>
            </a:r>
          </a:p>
        </p:txBody>
      </p:sp>
      <p:sp>
        <p:nvSpPr>
          <p:cNvPr id="4" name="Subtitle 3">
            <a:extLst>
              <a:ext uri="{FF2B5EF4-FFF2-40B4-BE49-F238E27FC236}">
                <a16:creationId xmlns:a16="http://schemas.microsoft.com/office/drawing/2014/main" id="{400C7C5E-4100-4B31-BD86-55AB7E0ACF3A}"/>
              </a:ext>
            </a:extLst>
          </p:cNvPr>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107498470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Employment-Based Categories</a:t>
            </a:r>
          </a:p>
        </p:txBody>
      </p:sp>
      <p:sp>
        <p:nvSpPr>
          <p:cNvPr id="3" name="Content Placeholder 2"/>
          <p:cNvSpPr>
            <a:spLocks noGrp="1"/>
          </p:cNvSpPr>
          <p:nvPr>
            <p:ph idx="1"/>
          </p:nvPr>
        </p:nvSpPr>
        <p:spPr>
          <a:xfrm>
            <a:off x="1103312" y="1732548"/>
            <a:ext cx="9676983" cy="4515852"/>
          </a:xfrm>
        </p:spPr>
        <p:txBody>
          <a:bodyPr>
            <a:normAutofit/>
          </a:bodyPr>
          <a:lstStyle/>
          <a:p>
            <a:pPr algn="just"/>
            <a:r>
              <a:rPr lang="en-US" sz="2400" dirty="0"/>
              <a:t>EB-1: Priority Workers (Extraordinary Ability, Outstanding Researchers/Professors and Multinational Managers or Executives)*</a:t>
            </a:r>
          </a:p>
          <a:p>
            <a:pPr algn="just"/>
            <a:r>
              <a:rPr lang="en-US" sz="2400" dirty="0"/>
              <a:t>EB-2: Advance-degree Professionals, Aliens of Exceptional Ability and National Interest Waiver**</a:t>
            </a:r>
          </a:p>
          <a:p>
            <a:pPr algn="just"/>
            <a:r>
              <a:rPr lang="en-US" sz="2400" dirty="0"/>
              <a:t>EB-3: Professional, Skilled &amp; Unskilled workers***</a:t>
            </a:r>
          </a:p>
          <a:p>
            <a:pPr algn="just"/>
            <a:endParaRPr lang="en-US" sz="2400" dirty="0"/>
          </a:p>
          <a:p>
            <a:pPr marL="457200" lvl="1" indent="0" algn="ctr">
              <a:buNone/>
            </a:pPr>
            <a:r>
              <a:rPr lang="en-US" dirty="0"/>
              <a:t>* Labor certification not required</a:t>
            </a:r>
          </a:p>
          <a:p>
            <a:pPr marL="457200" lvl="1" indent="0" algn="ctr">
              <a:buNone/>
            </a:pPr>
            <a:r>
              <a:rPr lang="en-US" dirty="0"/>
              <a:t>** labor certification </a:t>
            </a:r>
            <a:r>
              <a:rPr lang="en-US" u="sng" dirty="0"/>
              <a:t>may</a:t>
            </a:r>
            <a:r>
              <a:rPr lang="en-US" dirty="0"/>
              <a:t> be required</a:t>
            </a:r>
          </a:p>
          <a:p>
            <a:pPr marL="457200" lvl="1" indent="0" algn="ctr">
              <a:buNone/>
            </a:pPr>
            <a:r>
              <a:rPr lang="en-US" dirty="0"/>
              <a:t>*** labor certification required</a:t>
            </a:r>
          </a:p>
        </p:txBody>
      </p:sp>
    </p:spTree>
    <p:extLst>
      <p:ext uri="{BB962C8B-B14F-4D97-AF65-F5344CB8AC3E}">
        <p14:creationId xmlns:p14="http://schemas.microsoft.com/office/powerpoint/2010/main" val="83679250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192B6B-766F-4952-8758-F428AA68EA9F}"/>
              </a:ext>
            </a:extLst>
          </p:cNvPr>
          <p:cNvSpPr>
            <a:spLocks noGrp="1"/>
          </p:cNvSpPr>
          <p:nvPr>
            <p:ph type="title"/>
          </p:nvPr>
        </p:nvSpPr>
        <p:spPr/>
        <p:txBody>
          <a:bodyPr/>
          <a:lstStyle/>
          <a:p>
            <a:pPr algn="ctr"/>
            <a:r>
              <a:rPr lang="en-US" dirty="0"/>
              <a:t>3 Steps to the Green Card</a:t>
            </a:r>
          </a:p>
        </p:txBody>
      </p:sp>
      <p:sp>
        <p:nvSpPr>
          <p:cNvPr id="3" name="Content Placeholder 2">
            <a:extLst>
              <a:ext uri="{FF2B5EF4-FFF2-40B4-BE49-F238E27FC236}">
                <a16:creationId xmlns:a16="http://schemas.microsoft.com/office/drawing/2014/main" id="{4F81F814-C436-47FC-9F7D-81BD0E34F55A}"/>
              </a:ext>
            </a:extLst>
          </p:cNvPr>
          <p:cNvSpPr>
            <a:spLocks noGrp="1"/>
          </p:cNvSpPr>
          <p:nvPr>
            <p:ph idx="1"/>
          </p:nvPr>
        </p:nvSpPr>
        <p:spPr/>
        <p:txBody>
          <a:bodyPr>
            <a:normAutofit/>
          </a:bodyPr>
          <a:lstStyle/>
          <a:p>
            <a:pPr algn="just"/>
            <a:r>
              <a:rPr lang="en-US" sz="3200" dirty="0"/>
              <a:t>PERM (Labor Certification)</a:t>
            </a:r>
          </a:p>
          <a:p>
            <a:pPr algn="just"/>
            <a:r>
              <a:rPr lang="en-US" sz="3200" dirty="0"/>
              <a:t>I-140, Immigrant Petition for Alien Worker</a:t>
            </a:r>
          </a:p>
          <a:p>
            <a:pPr algn="just"/>
            <a:r>
              <a:rPr lang="en-US" sz="3200" dirty="0"/>
              <a:t>I-485, Application to Register Permanent Residence or Adjust Status</a:t>
            </a:r>
          </a:p>
        </p:txBody>
      </p:sp>
    </p:spTree>
    <p:extLst>
      <p:ext uri="{BB962C8B-B14F-4D97-AF65-F5344CB8AC3E}">
        <p14:creationId xmlns:p14="http://schemas.microsoft.com/office/powerpoint/2010/main" val="262364740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6111" y="452718"/>
            <a:ext cx="9404723" cy="954977"/>
          </a:xfrm>
        </p:spPr>
        <p:txBody>
          <a:bodyPr/>
          <a:lstStyle/>
          <a:p>
            <a:pPr algn="ctr"/>
            <a:r>
              <a:rPr lang="en-US" dirty="0"/>
              <a:t>Step 1: PERM (Labor Certification)</a:t>
            </a:r>
          </a:p>
        </p:txBody>
      </p:sp>
      <p:sp>
        <p:nvSpPr>
          <p:cNvPr id="3" name="Content Placeholder 2"/>
          <p:cNvSpPr>
            <a:spLocks noGrp="1"/>
          </p:cNvSpPr>
          <p:nvPr>
            <p:ph idx="1"/>
          </p:nvPr>
        </p:nvSpPr>
        <p:spPr>
          <a:xfrm>
            <a:off x="1103312" y="1499616"/>
            <a:ext cx="8946541" cy="4748783"/>
          </a:xfrm>
        </p:spPr>
        <p:txBody>
          <a:bodyPr>
            <a:normAutofit/>
          </a:bodyPr>
          <a:lstStyle/>
          <a:p>
            <a:pPr lvl="1"/>
            <a:endParaRPr lang="en-US" dirty="0"/>
          </a:p>
          <a:p>
            <a:r>
              <a:rPr lang="en-US" sz="2800" dirty="0"/>
              <a:t>What is PERM?  </a:t>
            </a:r>
          </a:p>
          <a:p>
            <a:pPr lvl="1"/>
            <a:r>
              <a:rPr lang="en-US" sz="2400" dirty="0"/>
              <a:t>First of three step process to obtain a green card</a:t>
            </a:r>
          </a:p>
          <a:p>
            <a:pPr lvl="1"/>
            <a:r>
              <a:rPr lang="en-US" sz="2400" dirty="0"/>
              <a:t>Employer must prove to the Department of Labor that it is unable to identify an able and available U.S. worker to fill an open position</a:t>
            </a:r>
          </a:p>
          <a:p>
            <a:pPr lvl="2"/>
            <a:r>
              <a:rPr lang="en-US" sz="2000" dirty="0"/>
              <a:t>All fees associated with labor certification must be paid by employer (attorney fees, advertising costs)</a:t>
            </a:r>
          </a:p>
          <a:p>
            <a:pPr lvl="1"/>
            <a:endParaRPr lang="en-US" b="1" u="sng" dirty="0"/>
          </a:p>
          <a:p>
            <a:pPr lvl="1"/>
            <a:endParaRPr lang="en-US" dirty="0"/>
          </a:p>
        </p:txBody>
      </p:sp>
    </p:spTree>
    <p:extLst>
      <p:ext uri="{BB962C8B-B14F-4D97-AF65-F5344CB8AC3E}">
        <p14:creationId xmlns:p14="http://schemas.microsoft.com/office/powerpoint/2010/main" val="361841587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C6835E-48F6-446F-B696-DE3E9DC7207B}"/>
              </a:ext>
            </a:extLst>
          </p:cNvPr>
          <p:cNvSpPr>
            <a:spLocks noGrp="1"/>
          </p:cNvSpPr>
          <p:nvPr>
            <p:ph type="title"/>
          </p:nvPr>
        </p:nvSpPr>
        <p:spPr>
          <a:xfrm>
            <a:off x="646111" y="452718"/>
            <a:ext cx="9404723" cy="834661"/>
          </a:xfrm>
        </p:spPr>
        <p:txBody>
          <a:bodyPr/>
          <a:lstStyle/>
          <a:p>
            <a:pPr algn="ctr"/>
            <a:r>
              <a:rPr lang="en-US" dirty="0" err="1"/>
              <a:t>EB</a:t>
            </a:r>
            <a:r>
              <a:rPr lang="en-US" dirty="0"/>
              <a:t>-2 vs </a:t>
            </a:r>
            <a:r>
              <a:rPr lang="en-US" dirty="0" err="1"/>
              <a:t>EB</a:t>
            </a:r>
            <a:r>
              <a:rPr lang="en-US" dirty="0"/>
              <a:t>-3</a:t>
            </a:r>
          </a:p>
        </p:txBody>
      </p:sp>
      <p:sp>
        <p:nvSpPr>
          <p:cNvPr id="3" name="Content Placeholder 2">
            <a:extLst>
              <a:ext uri="{FF2B5EF4-FFF2-40B4-BE49-F238E27FC236}">
                <a16:creationId xmlns:a16="http://schemas.microsoft.com/office/drawing/2014/main" id="{AE20E9BE-1D30-48BC-93BD-2498884EF185}"/>
              </a:ext>
            </a:extLst>
          </p:cNvPr>
          <p:cNvSpPr>
            <a:spLocks noGrp="1"/>
          </p:cNvSpPr>
          <p:nvPr>
            <p:ph idx="1"/>
          </p:nvPr>
        </p:nvSpPr>
        <p:spPr>
          <a:xfrm>
            <a:off x="1103312" y="1395664"/>
            <a:ext cx="8946541" cy="4852736"/>
          </a:xfrm>
        </p:spPr>
        <p:txBody>
          <a:bodyPr>
            <a:normAutofit/>
          </a:bodyPr>
          <a:lstStyle/>
          <a:p>
            <a:pPr marL="0" indent="0" algn="just">
              <a:buNone/>
            </a:pPr>
            <a:r>
              <a:rPr lang="en-US" dirty="0" err="1"/>
              <a:t>EB</a:t>
            </a:r>
            <a:r>
              <a:rPr lang="en-US" dirty="0"/>
              <a:t>-2 – Job requires and the foreign national is a member of the professions holding an advanced degree</a:t>
            </a:r>
          </a:p>
          <a:p>
            <a:pPr lvl="1" algn="just"/>
            <a:r>
              <a:rPr lang="en-US" dirty="0"/>
              <a:t>U.S. academic or professional degree or a foreign equivalent degree above that of a Bachelor’s degree (i.e. Master’s or higher) </a:t>
            </a:r>
          </a:p>
          <a:p>
            <a:pPr marL="457200" lvl="1" indent="0" algn="just">
              <a:buNone/>
            </a:pPr>
            <a:r>
              <a:rPr lang="en-US" b="1" dirty="0"/>
              <a:t>OR</a:t>
            </a:r>
          </a:p>
          <a:p>
            <a:pPr lvl="1" algn="just"/>
            <a:r>
              <a:rPr lang="en-US" dirty="0"/>
              <a:t>U.S. Bachelor’s degree or a foreign equivalent degree </a:t>
            </a:r>
            <a:r>
              <a:rPr lang="en-US" b="1" u="sng" dirty="0"/>
              <a:t>plus</a:t>
            </a:r>
            <a:r>
              <a:rPr lang="en-US" dirty="0"/>
              <a:t> at least five years of progressively responsible experience in the specialty</a:t>
            </a:r>
          </a:p>
          <a:p>
            <a:pPr algn="just"/>
            <a:r>
              <a:rPr lang="en-US" dirty="0" err="1"/>
              <a:t>EB</a:t>
            </a:r>
            <a:r>
              <a:rPr lang="en-US" dirty="0"/>
              <a:t>-3 Professional – Job requires and foreign national holds at least a U.S. Bachelor’s degree or foreign equivalent degree and who is a member of the professions</a:t>
            </a:r>
          </a:p>
          <a:p>
            <a:pPr algn="just"/>
            <a:r>
              <a:rPr lang="en-US" dirty="0" err="1"/>
              <a:t>EB</a:t>
            </a:r>
            <a:r>
              <a:rPr lang="en-US" dirty="0"/>
              <a:t>-3 Skilled Worker – Job requires and the foreign national has at least two years of post-secondary education, training and/or experience</a:t>
            </a:r>
          </a:p>
          <a:p>
            <a:endParaRPr lang="en-US" dirty="0"/>
          </a:p>
        </p:txBody>
      </p:sp>
    </p:spTree>
    <p:extLst>
      <p:ext uri="{BB962C8B-B14F-4D97-AF65-F5344CB8AC3E}">
        <p14:creationId xmlns:p14="http://schemas.microsoft.com/office/powerpoint/2010/main" val="8385886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1"/>
          <p:cNvSpPr>
            <a:spLocks noGrp="1" noChangeArrowheads="1"/>
          </p:cNvSpPr>
          <p:nvPr>
            <p:ph type="body" idx="1"/>
          </p:nvPr>
        </p:nvSpPr>
        <p:spPr>
          <a:xfrm>
            <a:off x="1905000" y="1371600"/>
            <a:ext cx="8534400" cy="4584032"/>
          </a:xfrm>
        </p:spPr>
        <p:txBody>
          <a:bodyPr>
            <a:normAutofit/>
          </a:bodyPr>
          <a:lstStyle/>
          <a:p>
            <a:pPr algn="just">
              <a:lnSpc>
                <a:spcPct val="150000"/>
              </a:lnSpc>
              <a:spcBef>
                <a:spcPct val="0"/>
              </a:spcBef>
              <a:buClr>
                <a:srgbClr val="92D050"/>
              </a:buClr>
              <a:tabLst>
                <a:tab pos="387350" algn="l"/>
                <a:tab pos="736600" algn="l"/>
                <a:tab pos="1651000" algn="l"/>
                <a:tab pos="2565400" algn="l"/>
                <a:tab pos="3479800" algn="l"/>
              </a:tabLst>
              <a:defRPr/>
            </a:pPr>
            <a:endParaRPr lang="en-US" sz="1800" dirty="0">
              <a:sym typeface="Arial" charset="0"/>
            </a:endParaRPr>
          </a:p>
          <a:p>
            <a:pPr algn="just">
              <a:lnSpc>
                <a:spcPct val="150000"/>
              </a:lnSpc>
              <a:spcBef>
                <a:spcPct val="0"/>
              </a:spcBef>
              <a:buClr>
                <a:srgbClr val="92D050"/>
              </a:buClr>
              <a:tabLst>
                <a:tab pos="387350" algn="l"/>
                <a:tab pos="736600" algn="l"/>
                <a:tab pos="1651000" algn="l"/>
                <a:tab pos="2565400" algn="l"/>
                <a:tab pos="3479800" algn="l"/>
              </a:tabLst>
              <a:defRPr/>
            </a:pPr>
            <a:r>
              <a:rPr lang="en-US" sz="2800" dirty="0">
                <a:sym typeface="Arial" charset="0"/>
              </a:rPr>
              <a:t>Employment authorization for students</a:t>
            </a:r>
          </a:p>
          <a:p>
            <a:pPr algn="just">
              <a:lnSpc>
                <a:spcPct val="150000"/>
              </a:lnSpc>
              <a:spcBef>
                <a:spcPct val="0"/>
              </a:spcBef>
              <a:buClr>
                <a:srgbClr val="92D050"/>
              </a:buClr>
              <a:tabLst>
                <a:tab pos="387350" algn="l"/>
                <a:tab pos="736600" algn="l"/>
                <a:tab pos="1651000" algn="l"/>
                <a:tab pos="2565400" algn="l"/>
                <a:tab pos="3479800" algn="l"/>
              </a:tabLst>
              <a:defRPr/>
            </a:pPr>
            <a:r>
              <a:rPr lang="en-US" sz="2800" dirty="0">
                <a:sym typeface="Arial" charset="0"/>
              </a:rPr>
              <a:t>Nonimmigrant visa options</a:t>
            </a:r>
          </a:p>
          <a:p>
            <a:pPr algn="just">
              <a:lnSpc>
                <a:spcPct val="150000"/>
              </a:lnSpc>
              <a:spcBef>
                <a:spcPct val="0"/>
              </a:spcBef>
              <a:buClr>
                <a:srgbClr val="92D050"/>
              </a:buClr>
              <a:tabLst>
                <a:tab pos="387350" algn="l"/>
                <a:tab pos="736600" algn="l"/>
                <a:tab pos="1651000" algn="l"/>
                <a:tab pos="2565400" algn="l"/>
                <a:tab pos="3479800" algn="l"/>
              </a:tabLst>
              <a:defRPr/>
            </a:pPr>
            <a:r>
              <a:rPr lang="en-US" sz="2800" dirty="0">
                <a:sym typeface="Arial" charset="0"/>
              </a:rPr>
              <a:t>Immigrant visa options </a:t>
            </a:r>
          </a:p>
          <a:p>
            <a:pPr algn="just">
              <a:lnSpc>
                <a:spcPct val="150000"/>
              </a:lnSpc>
              <a:spcBef>
                <a:spcPct val="0"/>
              </a:spcBef>
              <a:buClr>
                <a:srgbClr val="92D050"/>
              </a:buClr>
              <a:tabLst>
                <a:tab pos="387350" algn="l"/>
                <a:tab pos="736600" algn="l"/>
                <a:tab pos="1651000" algn="l"/>
                <a:tab pos="2565400" algn="l"/>
                <a:tab pos="3479800" algn="l"/>
              </a:tabLst>
              <a:defRPr/>
            </a:pPr>
            <a:r>
              <a:rPr lang="en-US" sz="2800" dirty="0">
                <a:sym typeface="Arial" charset="0"/>
              </a:rPr>
              <a:t>Hot topics</a:t>
            </a:r>
          </a:p>
          <a:p>
            <a:pPr algn="just">
              <a:lnSpc>
                <a:spcPct val="150000"/>
              </a:lnSpc>
              <a:spcBef>
                <a:spcPct val="0"/>
              </a:spcBef>
              <a:buClr>
                <a:srgbClr val="92D050"/>
              </a:buClr>
              <a:tabLst>
                <a:tab pos="387350" algn="l"/>
                <a:tab pos="736600" algn="l"/>
                <a:tab pos="1651000" algn="l"/>
                <a:tab pos="2565400" algn="l"/>
                <a:tab pos="3479800" algn="l"/>
              </a:tabLst>
              <a:defRPr/>
            </a:pPr>
            <a:r>
              <a:rPr lang="en-US" sz="2800" dirty="0">
                <a:sym typeface="Arial" charset="0"/>
              </a:rPr>
              <a:t>Q &amp; A</a:t>
            </a:r>
          </a:p>
          <a:p>
            <a:pPr marL="374650" indent="-374650">
              <a:lnSpc>
                <a:spcPct val="150000"/>
              </a:lnSpc>
              <a:spcBef>
                <a:spcPct val="0"/>
              </a:spcBef>
              <a:buClr>
                <a:srgbClr val="0B3D90"/>
              </a:buClr>
              <a:buNone/>
              <a:tabLst>
                <a:tab pos="387350" algn="l"/>
                <a:tab pos="736600" algn="l"/>
                <a:tab pos="1651000" algn="l"/>
                <a:tab pos="2565400" algn="l"/>
                <a:tab pos="3479800" algn="l"/>
              </a:tabLst>
              <a:defRPr/>
            </a:pPr>
            <a:endParaRPr lang="en-US" sz="1800" dirty="0">
              <a:sym typeface="Arial" charset="0"/>
            </a:endParaRPr>
          </a:p>
          <a:p>
            <a:pPr marL="374650" indent="-374650">
              <a:lnSpc>
                <a:spcPct val="150000"/>
              </a:lnSpc>
              <a:spcBef>
                <a:spcPct val="0"/>
              </a:spcBef>
              <a:buClr>
                <a:srgbClr val="0B3D90"/>
              </a:buClr>
              <a:buFont typeface="Lucida Grande" pitchFamily="1" charset="0"/>
              <a:buChar char="–"/>
              <a:tabLst>
                <a:tab pos="387350" algn="l"/>
                <a:tab pos="736600" algn="l"/>
                <a:tab pos="1651000" algn="l"/>
                <a:tab pos="2565400" algn="l"/>
                <a:tab pos="3479800" algn="l"/>
              </a:tabLst>
              <a:defRPr/>
            </a:pPr>
            <a:endParaRPr lang="en-US" dirty="0">
              <a:sym typeface="Arial" charset="0"/>
            </a:endParaRPr>
          </a:p>
          <a:p>
            <a:pPr marL="374650" indent="-374650">
              <a:lnSpc>
                <a:spcPct val="150000"/>
              </a:lnSpc>
              <a:spcBef>
                <a:spcPct val="0"/>
              </a:spcBef>
              <a:buClr>
                <a:schemeClr val="accent1">
                  <a:lumMod val="50000"/>
                </a:schemeClr>
              </a:buClr>
              <a:buFont typeface="Lucida Grande" pitchFamily="1" charset="0"/>
              <a:buChar char="–"/>
              <a:tabLst>
                <a:tab pos="387350" algn="l"/>
                <a:tab pos="736600" algn="l"/>
                <a:tab pos="1651000" algn="l"/>
                <a:tab pos="2565400" algn="l"/>
                <a:tab pos="3479800" algn="l"/>
              </a:tabLst>
              <a:defRPr/>
            </a:pPr>
            <a:endParaRPr lang="en-US" dirty="0">
              <a:sym typeface="Arial" charset="0"/>
            </a:endParaRPr>
          </a:p>
        </p:txBody>
      </p:sp>
      <p:sp>
        <p:nvSpPr>
          <p:cNvPr id="11267" name="Rectangle 2"/>
          <p:cNvSpPr>
            <a:spLocks noGrp="1" noChangeArrowheads="1"/>
          </p:cNvSpPr>
          <p:nvPr>
            <p:ph type="title"/>
          </p:nvPr>
        </p:nvSpPr>
        <p:spPr/>
        <p:txBody>
          <a:bodyPr/>
          <a:lstStyle/>
          <a:p>
            <a:pPr algn="ctr"/>
            <a:r>
              <a:rPr lang="en-US" altLang="en-US" dirty="0"/>
              <a:t>Agenda</a:t>
            </a:r>
          </a:p>
        </p:txBody>
      </p:sp>
    </p:spTree>
    <p:extLst>
      <p:ext uri="{BB962C8B-B14F-4D97-AF65-F5344CB8AC3E}">
        <p14:creationId xmlns:p14="http://schemas.microsoft.com/office/powerpoint/2010/main" val="386563253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F5B841-B9B6-4D58-8F59-6670F3F82B78}"/>
              </a:ext>
            </a:extLst>
          </p:cNvPr>
          <p:cNvSpPr>
            <a:spLocks noGrp="1"/>
          </p:cNvSpPr>
          <p:nvPr>
            <p:ph type="title"/>
          </p:nvPr>
        </p:nvSpPr>
        <p:spPr/>
        <p:txBody>
          <a:bodyPr/>
          <a:lstStyle/>
          <a:p>
            <a:pPr algn="ctr"/>
            <a:r>
              <a:rPr lang="en-US" dirty="0"/>
              <a:t>PERM Timing</a:t>
            </a:r>
          </a:p>
        </p:txBody>
      </p:sp>
      <p:sp>
        <p:nvSpPr>
          <p:cNvPr id="3" name="Content Placeholder 2">
            <a:extLst>
              <a:ext uri="{FF2B5EF4-FFF2-40B4-BE49-F238E27FC236}">
                <a16:creationId xmlns:a16="http://schemas.microsoft.com/office/drawing/2014/main" id="{0D5F6041-FF7B-401C-A73A-A5B98D28AB6E}"/>
              </a:ext>
            </a:extLst>
          </p:cNvPr>
          <p:cNvSpPr>
            <a:spLocks noGrp="1"/>
          </p:cNvSpPr>
          <p:nvPr>
            <p:ph sz="half" idx="1"/>
          </p:nvPr>
        </p:nvSpPr>
        <p:spPr/>
        <p:txBody>
          <a:bodyPr/>
          <a:lstStyle/>
          <a:p>
            <a:r>
              <a:rPr lang="en-US" sz="2000" dirty="0"/>
              <a:t>Prevailing wage determination: </a:t>
            </a:r>
          </a:p>
          <a:p>
            <a:pPr lvl="1"/>
            <a:r>
              <a:rPr lang="en-US" sz="1800" dirty="0"/>
              <a:t>12-16 weeks</a:t>
            </a:r>
          </a:p>
          <a:p>
            <a:r>
              <a:rPr lang="en-US" sz="2000" dirty="0"/>
              <a:t>Recruitment</a:t>
            </a:r>
          </a:p>
          <a:p>
            <a:pPr lvl="1"/>
            <a:r>
              <a:rPr lang="en-US" sz="1800" dirty="0"/>
              <a:t>45 – 60 days</a:t>
            </a:r>
          </a:p>
          <a:p>
            <a:r>
              <a:rPr lang="en-US" sz="2000" dirty="0"/>
              <a:t>“Cooling off” period</a:t>
            </a:r>
          </a:p>
          <a:p>
            <a:pPr lvl="1"/>
            <a:r>
              <a:rPr lang="en-US" sz="1800" dirty="0"/>
              <a:t>30 days</a:t>
            </a:r>
          </a:p>
          <a:p>
            <a:endParaRPr lang="en-US" dirty="0"/>
          </a:p>
        </p:txBody>
      </p:sp>
      <p:sp>
        <p:nvSpPr>
          <p:cNvPr id="5" name="Content Placeholder 4">
            <a:extLst>
              <a:ext uri="{FF2B5EF4-FFF2-40B4-BE49-F238E27FC236}">
                <a16:creationId xmlns:a16="http://schemas.microsoft.com/office/drawing/2014/main" id="{5FC51C18-926C-42B8-AF14-5332163A2A58}"/>
              </a:ext>
            </a:extLst>
          </p:cNvPr>
          <p:cNvSpPr>
            <a:spLocks noGrp="1"/>
          </p:cNvSpPr>
          <p:nvPr>
            <p:ph sz="half" idx="2"/>
          </p:nvPr>
        </p:nvSpPr>
        <p:spPr>
          <a:xfrm>
            <a:off x="5654493" y="2056092"/>
            <a:ext cx="5715349" cy="4200245"/>
          </a:xfrm>
        </p:spPr>
        <p:txBody>
          <a:bodyPr/>
          <a:lstStyle/>
          <a:p>
            <a:r>
              <a:rPr lang="en-US" sz="2000" dirty="0"/>
              <a:t>PERM application processing times: </a:t>
            </a:r>
          </a:p>
          <a:p>
            <a:endParaRPr lang="en-US" dirty="0"/>
          </a:p>
        </p:txBody>
      </p:sp>
      <p:pic>
        <p:nvPicPr>
          <p:cNvPr id="14" name="Picture 13">
            <a:extLst>
              <a:ext uri="{FF2B5EF4-FFF2-40B4-BE49-F238E27FC236}">
                <a16:creationId xmlns:a16="http://schemas.microsoft.com/office/drawing/2014/main" id="{4C3BA796-AFCD-49BB-B308-43D712F4D147}"/>
              </a:ext>
            </a:extLst>
          </p:cNvPr>
          <p:cNvPicPr>
            <a:picLocks noChangeAspect="1"/>
          </p:cNvPicPr>
          <p:nvPr/>
        </p:nvPicPr>
        <p:blipFill>
          <a:blip r:embed="rId2"/>
          <a:stretch>
            <a:fillRect/>
          </a:stretch>
        </p:blipFill>
        <p:spPr>
          <a:xfrm>
            <a:off x="5787333" y="2650887"/>
            <a:ext cx="5449667" cy="1740640"/>
          </a:xfrm>
          <a:prstGeom prst="rect">
            <a:avLst/>
          </a:prstGeom>
        </p:spPr>
      </p:pic>
    </p:spTree>
    <p:extLst>
      <p:ext uri="{BB962C8B-B14F-4D97-AF65-F5344CB8AC3E}">
        <p14:creationId xmlns:p14="http://schemas.microsoft.com/office/powerpoint/2010/main" val="45705383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6111" y="452718"/>
            <a:ext cx="9404723" cy="834661"/>
          </a:xfrm>
        </p:spPr>
        <p:txBody>
          <a:bodyPr/>
          <a:lstStyle/>
          <a:p>
            <a:pPr algn="ctr"/>
            <a:r>
              <a:rPr lang="en-US" dirty="0"/>
              <a:t>2 Types of Labor Certifications</a:t>
            </a:r>
          </a:p>
        </p:txBody>
      </p:sp>
      <p:sp>
        <p:nvSpPr>
          <p:cNvPr id="3" name="Content Placeholder 2"/>
          <p:cNvSpPr>
            <a:spLocks noGrp="1"/>
          </p:cNvSpPr>
          <p:nvPr>
            <p:ph idx="1"/>
          </p:nvPr>
        </p:nvSpPr>
        <p:spPr/>
        <p:txBody>
          <a:bodyPr>
            <a:normAutofit/>
          </a:bodyPr>
          <a:lstStyle/>
          <a:p>
            <a:r>
              <a:rPr lang="en-US" sz="3200" b="1" dirty="0"/>
              <a:t>“Standard” PERM: </a:t>
            </a:r>
            <a:r>
              <a:rPr lang="en-US" sz="3200" dirty="0"/>
              <a:t>For all professional and non-professional positions other than teachers.</a:t>
            </a:r>
          </a:p>
          <a:p>
            <a:pPr algn="just"/>
            <a:endParaRPr lang="en-US" sz="3200" dirty="0"/>
          </a:p>
          <a:p>
            <a:r>
              <a:rPr lang="en-US" sz="3200" b="1" dirty="0"/>
              <a:t>Special Handling PERM</a:t>
            </a:r>
            <a:r>
              <a:rPr lang="en-US" sz="3200" dirty="0"/>
              <a:t>: May only be used for college/university teaching positions.</a:t>
            </a:r>
          </a:p>
        </p:txBody>
      </p:sp>
    </p:spTree>
    <p:extLst>
      <p:ext uri="{BB962C8B-B14F-4D97-AF65-F5344CB8AC3E}">
        <p14:creationId xmlns:p14="http://schemas.microsoft.com/office/powerpoint/2010/main" val="395888950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6111" y="452718"/>
            <a:ext cx="9404723" cy="1174914"/>
          </a:xfrm>
        </p:spPr>
        <p:txBody>
          <a:bodyPr/>
          <a:lstStyle/>
          <a:p>
            <a:pPr algn="ctr"/>
            <a:r>
              <a:rPr lang="en-US" sz="4400" dirty="0"/>
              <a:t>Step 2: Form I-140 Petition</a:t>
            </a:r>
          </a:p>
        </p:txBody>
      </p:sp>
      <p:sp>
        <p:nvSpPr>
          <p:cNvPr id="3" name="Content Placeholder 2"/>
          <p:cNvSpPr>
            <a:spLocks noGrp="1"/>
          </p:cNvSpPr>
          <p:nvPr>
            <p:ph idx="1"/>
          </p:nvPr>
        </p:nvSpPr>
        <p:spPr>
          <a:xfrm>
            <a:off x="1103312" y="1627632"/>
            <a:ext cx="8946541" cy="4620767"/>
          </a:xfrm>
        </p:spPr>
        <p:txBody>
          <a:bodyPr>
            <a:normAutofit/>
          </a:bodyPr>
          <a:lstStyle/>
          <a:p>
            <a:pPr lvl="1" algn="just"/>
            <a:r>
              <a:rPr lang="en-US" sz="2400" dirty="0"/>
              <a:t>After PERM approved, eligible to file Form I-140, Immigrant Petition for Alien Worker</a:t>
            </a:r>
          </a:p>
          <a:p>
            <a:pPr lvl="1" algn="just"/>
            <a:r>
              <a:rPr lang="en-US" sz="2400" dirty="0"/>
              <a:t>Must be filed within 180 days of PERM approval</a:t>
            </a:r>
          </a:p>
          <a:p>
            <a:pPr lvl="1" algn="just"/>
            <a:r>
              <a:rPr lang="en-US" sz="2400" dirty="0"/>
              <a:t>For petition to be considered for approval it must clearly document two key components:</a:t>
            </a:r>
          </a:p>
          <a:p>
            <a:pPr lvl="2" algn="just"/>
            <a:r>
              <a:rPr lang="en-US" sz="2000" dirty="0"/>
              <a:t>(1) Employer/Sponsor’s ability to pay offered wage</a:t>
            </a:r>
          </a:p>
          <a:p>
            <a:pPr lvl="2" algn="just"/>
            <a:r>
              <a:rPr lang="en-US" sz="2000" dirty="0"/>
              <a:t>(2) Verify the requirements listed on the PERM application (education, experience, etc.)</a:t>
            </a:r>
          </a:p>
        </p:txBody>
      </p:sp>
    </p:spTree>
    <p:extLst>
      <p:ext uri="{BB962C8B-B14F-4D97-AF65-F5344CB8AC3E}">
        <p14:creationId xmlns:p14="http://schemas.microsoft.com/office/powerpoint/2010/main" val="429423305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6111" y="452718"/>
            <a:ext cx="9404723" cy="1138338"/>
          </a:xfrm>
        </p:spPr>
        <p:txBody>
          <a:bodyPr/>
          <a:lstStyle/>
          <a:p>
            <a:pPr algn="ctr"/>
            <a:r>
              <a:rPr lang="en-US" sz="4000" dirty="0"/>
              <a:t>Step 3: Form I-485, Application to Adjust Status (Green Card)</a:t>
            </a:r>
            <a:r>
              <a:rPr lang="en-US" sz="4400" dirty="0"/>
              <a:t/>
            </a:r>
            <a:br>
              <a:rPr lang="en-US" sz="4400" dirty="0"/>
            </a:br>
            <a:endParaRPr lang="en-US" sz="4400" dirty="0"/>
          </a:p>
        </p:txBody>
      </p:sp>
      <p:sp>
        <p:nvSpPr>
          <p:cNvPr id="3" name="Content Placeholder 2"/>
          <p:cNvSpPr>
            <a:spLocks noGrp="1"/>
          </p:cNvSpPr>
          <p:nvPr>
            <p:ph idx="1"/>
          </p:nvPr>
        </p:nvSpPr>
        <p:spPr>
          <a:xfrm>
            <a:off x="1103312" y="1591056"/>
            <a:ext cx="8946541" cy="4657343"/>
          </a:xfrm>
        </p:spPr>
        <p:txBody>
          <a:bodyPr/>
          <a:lstStyle/>
          <a:p>
            <a:pPr lvl="1"/>
            <a:endParaRPr lang="en-US" sz="2000" dirty="0"/>
          </a:p>
          <a:p>
            <a:pPr lvl="1"/>
            <a:r>
              <a:rPr lang="en-US" sz="2000" dirty="0"/>
              <a:t>Can file concurrently with Form I-140 if priority date is current</a:t>
            </a:r>
          </a:p>
          <a:p>
            <a:pPr lvl="1"/>
            <a:r>
              <a:rPr lang="en-US" sz="2000" dirty="0"/>
              <a:t>Filing of Form I-485 gives applicant status to remain in the U.S.</a:t>
            </a:r>
          </a:p>
          <a:p>
            <a:pPr lvl="1"/>
            <a:r>
              <a:rPr lang="en-US" sz="2000" dirty="0"/>
              <a:t>90-120 days after filing, applicant receives work permit (EAD) and travel document (advance parole) if they filed Form I-765 and Form I-131</a:t>
            </a:r>
          </a:p>
          <a:p>
            <a:pPr lvl="1"/>
            <a:r>
              <a:rPr lang="en-US" sz="2000" dirty="0"/>
              <a:t>Biometrics occur 1-3 months after filing</a:t>
            </a:r>
          </a:p>
          <a:p>
            <a:pPr lvl="1"/>
            <a:r>
              <a:rPr lang="en-US" sz="2000" dirty="0"/>
              <a:t>All employment based green cards now require an in-person interview prior to approval of green card application</a:t>
            </a:r>
          </a:p>
          <a:p>
            <a:pPr lvl="1"/>
            <a:r>
              <a:rPr lang="en-US" sz="2000" dirty="0"/>
              <a:t>Current processing times are 9-12 months after filing Form I-485</a:t>
            </a:r>
          </a:p>
        </p:txBody>
      </p:sp>
    </p:spTree>
    <p:extLst>
      <p:ext uri="{BB962C8B-B14F-4D97-AF65-F5344CB8AC3E}">
        <p14:creationId xmlns:p14="http://schemas.microsoft.com/office/powerpoint/2010/main" val="368286058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6111" y="452718"/>
            <a:ext cx="9404723" cy="900594"/>
          </a:xfrm>
        </p:spPr>
        <p:txBody>
          <a:bodyPr/>
          <a:lstStyle/>
          <a:p>
            <a:pPr algn="ctr"/>
            <a:r>
              <a:rPr lang="en-US" sz="3600" dirty="0"/>
              <a:t>November 2017 Employment Visa Bulletin</a:t>
            </a:r>
          </a:p>
        </p:txBody>
      </p:sp>
      <p:pic>
        <p:nvPicPr>
          <p:cNvPr id="3" name="Picture 2">
            <a:extLst>
              <a:ext uri="{FF2B5EF4-FFF2-40B4-BE49-F238E27FC236}">
                <a16:creationId xmlns:a16="http://schemas.microsoft.com/office/drawing/2014/main" id="{FD7E82A3-BF3E-48E1-BFC2-C5B58954231A}"/>
              </a:ext>
            </a:extLst>
          </p:cNvPr>
          <p:cNvPicPr>
            <a:picLocks noChangeAspect="1"/>
          </p:cNvPicPr>
          <p:nvPr/>
        </p:nvPicPr>
        <p:blipFill>
          <a:blip r:embed="rId2"/>
          <a:stretch>
            <a:fillRect/>
          </a:stretch>
        </p:blipFill>
        <p:spPr>
          <a:xfrm>
            <a:off x="646111" y="1646780"/>
            <a:ext cx="9944601" cy="4076700"/>
          </a:xfrm>
          <a:prstGeom prst="rect">
            <a:avLst/>
          </a:prstGeom>
        </p:spPr>
      </p:pic>
    </p:spTree>
    <p:extLst>
      <p:ext uri="{BB962C8B-B14F-4D97-AF65-F5344CB8AC3E}">
        <p14:creationId xmlns:p14="http://schemas.microsoft.com/office/powerpoint/2010/main" val="426520386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EF7CBB-07C8-4FDB-8C3A-1F3881E99C8C}"/>
              </a:ext>
            </a:extLst>
          </p:cNvPr>
          <p:cNvSpPr>
            <a:spLocks noGrp="1"/>
          </p:cNvSpPr>
          <p:nvPr>
            <p:ph type="title"/>
          </p:nvPr>
        </p:nvSpPr>
        <p:spPr/>
        <p:txBody>
          <a:bodyPr/>
          <a:lstStyle/>
          <a:p>
            <a:pPr algn="ctr"/>
            <a:r>
              <a:rPr lang="en-US" dirty="0"/>
              <a:t>Filing PERM while in F-1 Status </a:t>
            </a:r>
          </a:p>
        </p:txBody>
      </p:sp>
      <p:sp>
        <p:nvSpPr>
          <p:cNvPr id="3" name="Content Placeholder 2">
            <a:extLst>
              <a:ext uri="{FF2B5EF4-FFF2-40B4-BE49-F238E27FC236}">
                <a16:creationId xmlns:a16="http://schemas.microsoft.com/office/drawing/2014/main" id="{3CF215A4-C2FF-4CF8-B06F-CF5092B50174}"/>
              </a:ext>
            </a:extLst>
          </p:cNvPr>
          <p:cNvSpPr>
            <a:spLocks noGrp="1"/>
          </p:cNvSpPr>
          <p:nvPr>
            <p:ph idx="1"/>
          </p:nvPr>
        </p:nvSpPr>
        <p:spPr/>
        <p:txBody>
          <a:bodyPr>
            <a:normAutofit/>
          </a:bodyPr>
          <a:lstStyle/>
          <a:p>
            <a:pPr algn="just"/>
            <a:r>
              <a:rPr lang="en-US" sz="2400" dirty="0"/>
              <a:t>Travel outside of the U.S. after a PERM has been certified and I-140 has been approved could result in foreign national’s F-1 visa being revoked and entry into the U.S. refused (due to immigrant intent)</a:t>
            </a:r>
          </a:p>
          <a:p>
            <a:pPr algn="just"/>
            <a:r>
              <a:rPr lang="en-US" sz="2400" dirty="0"/>
              <a:t>Must maintain valid status throughout the entire green card application process</a:t>
            </a:r>
          </a:p>
          <a:p>
            <a:pPr algn="just"/>
            <a:r>
              <a:rPr lang="en-US" sz="2400" dirty="0"/>
              <a:t>In most categories, citizens of China and India will have a significant wait before they are able to apply for a green card </a:t>
            </a:r>
          </a:p>
        </p:txBody>
      </p:sp>
    </p:spTree>
    <p:extLst>
      <p:ext uri="{BB962C8B-B14F-4D97-AF65-F5344CB8AC3E}">
        <p14:creationId xmlns:p14="http://schemas.microsoft.com/office/powerpoint/2010/main" val="194753233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B406C7-22A5-43EE-B3AF-19778E1426F5}"/>
              </a:ext>
            </a:extLst>
          </p:cNvPr>
          <p:cNvSpPr>
            <a:spLocks noGrp="1"/>
          </p:cNvSpPr>
          <p:nvPr>
            <p:ph type="title"/>
          </p:nvPr>
        </p:nvSpPr>
        <p:spPr>
          <a:xfrm>
            <a:off x="646111" y="452718"/>
            <a:ext cx="9404723" cy="967008"/>
          </a:xfrm>
        </p:spPr>
        <p:txBody>
          <a:bodyPr/>
          <a:lstStyle/>
          <a:p>
            <a:pPr algn="ctr"/>
            <a:r>
              <a:rPr lang="en-US" dirty="0"/>
              <a:t>Travel Ban</a:t>
            </a:r>
          </a:p>
        </p:txBody>
      </p:sp>
      <p:pic>
        <p:nvPicPr>
          <p:cNvPr id="4" name="Content Placeholder 3">
            <a:extLst>
              <a:ext uri="{FF2B5EF4-FFF2-40B4-BE49-F238E27FC236}">
                <a16:creationId xmlns:a16="http://schemas.microsoft.com/office/drawing/2014/main" id="{B0A67E9B-7BCB-4BD0-B7FA-60C4F7389C4A}"/>
              </a:ext>
            </a:extLst>
          </p:cNvPr>
          <p:cNvPicPr>
            <a:picLocks noGrp="1" noChangeAspect="1"/>
          </p:cNvPicPr>
          <p:nvPr>
            <p:ph idx="1"/>
          </p:nvPr>
        </p:nvPicPr>
        <p:blipFill>
          <a:blip r:embed="rId2"/>
          <a:stretch>
            <a:fillRect/>
          </a:stretch>
        </p:blipFill>
        <p:spPr>
          <a:xfrm>
            <a:off x="2069363" y="1636295"/>
            <a:ext cx="7711147" cy="4612105"/>
          </a:xfrm>
          <a:prstGeom prst="rect">
            <a:avLst/>
          </a:prstGeom>
        </p:spPr>
      </p:pic>
    </p:spTree>
    <p:extLst>
      <p:ext uri="{BB962C8B-B14F-4D97-AF65-F5344CB8AC3E}">
        <p14:creationId xmlns:p14="http://schemas.microsoft.com/office/powerpoint/2010/main" val="85628484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0F4774-E438-4323-B15B-47B9C710C83F}"/>
              </a:ext>
            </a:extLst>
          </p:cNvPr>
          <p:cNvSpPr>
            <a:spLocks noGrp="1"/>
          </p:cNvSpPr>
          <p:nvPr>
            <p:ph type="title"/>
          </p:nvPr>
        </p:nvSpPr>
        <p:spPr/>
        <p:txBody>
          <a:bodyPr/>
          <a:lstStyle/>
          <a:p>
            <a:pPr algn="ctr"/>
            <a:r>
              <a:rPr lang="en-US" dirty="0"/>
              <a:t>Senate Bill 4- “Anti-Sanctuary Cities” Law</a:t>
            </a:r>
          </a:p>
        </p:txBody>
      </p:sp>
      <p:sp>
        <p:nvSpPr>
          <p:cNvPr id="3" name="Content Placeholder 2">
            <a:extLst>
              <a:ext uri="{FF2B5EF4-FFF2-40B4-BE49-F238E27FC236}">
                <a16:creationId xmlns:a16="http://schemas.microsoft.com/office/drawing/2014/main" id="{9315EFBF-0E59-4340-A5E9-1A2583F32B8B}"/>
              </a:ext>
            </a:extLst>
          </p:cNvPr>
          <p:cNvSpPr>
            <a:spLocks noGrp="1"/>
          </p:cNvSpPr>
          <p:nvPr>
            <p:ph idx="1"/>
          </p:nvPr>
        </p:nvSpPr>
        <p:spPr/>
        <p:txBody>
          <a:bodyPr>
            <a:normAutofit fontScale="40000" lnSpcReduction="20000"/>
          </a:bodyPr>
          <a:lstStyle/>
          <a:p>
            <a:r>
              <a:rPr lang="en-US" sz="4500" dirty="0" err="1"/>
              <a:t>SB4</a:t>
            </a:r>
            <a:r>
              <a:rPr lang="en-US" sz="4500" dirty="0"/>
              <a:t> bans sanctuary city policies, which prohibit local law enforcement from sharing information about a person’s immigration status with the federal government</a:t>
            </a:r>
          </a:p>
          <a:p>
            <a:pPr lvl="1" algn="just"/>
            <a:r>
              <a:rPr lang="en-US" sz="4500" dirty="0"/>
              <a:t>Local officers (including campus police) can ask about immigration status, if they choose to, but only during a lawful stop or arrest. But, local officers </a:t>
            </a:r>
            <a:r>
              <a:rPr lang="en-US" sz="4500" b="1" dirty="0"/>
              <a:t>cannot </a:t>
            </a:r>
            <a:r>
              <a:rPr lang="en-US" sz="4500" dirty="0"/>
              <a:t>stop someone solely to ask about immigration status.</a:t>
            </a:r>
          </a:p>
          <a:p>
            <a:pPr lvl="1" algn="just"/>
            <a:r>
              <a:rPr lang="en-US" sz="4500" dirty="0"/>
              <a:t>Local officers are </a:t>
            </a:r>
            <a:r>
              <a:rPr lang="en-US" sz="4500" b="1" dirty="0"/>
              <a:t>not</a:t>
            </a:r>
            <a:r>
              <a:rPr lang="en-US" sz="4500" dirty="0"/>
              <a:t> required to ask about immigration status—they can choose not to ask. Local officers will not face any penalties if they chose not to ask about immigration status.</a:t>
            </a:r>
          </a:p>
          <a:p>
            <a:pPr lvl="1" algn="just"/>
            <a:r>
              <a:rPr lang="en-US" sz="4800" dirty="0"/>
              <a:t>If a local officer learns that someone is undocumented, he or she cannot arrest or continue to hold the person on that basis. The officer can provide that information to ICE, but is not required to do so and can choose not to.</a:t>
            </a:r>
          </a:p>
          <a:p>
            <a:r>
              <a:rPr lang="en-US" sz="4500" dirty="0"/>
              <a:t>Local officials can be punished with jail time or fines if they endorse any policy that limits the enforcement of immigration laws</a:t>
            </a:r>
          </a:p>
          <a:p>
            <a:endParaRPr lang="en-US" dirty="0"/>
          </a:p>
        </p:txBody>
      </p:sp>
    </p:spTree>
    <p:extLst>
      <p:ext uri="{BB962C8B-B14F-4D97-AF65-F5344CB8AC3E}">
        <p14:creationId xmlns:p14="http://schemas.microsoft.com/office/powerpoint/2010/main" val="229533469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6111" y="452718"/>
            <a:ext cx="9404723" cy="1046898"/>
          </a:xfrm>
        </p:spPr>
        <p:txBody>
          <a:bodyPr/>
          <a:lstStyle/>
          <a:p>
            <a:pPr algn="ctr"/>
            <a:r>
              <a:rPr lang="en-US" b="1" dirty="0"/>
              <a:t>Questions??</a:t>
            </a:r>
          </a:p>
        </p:txBody>
      </p:sp>
      <p:pic>
        <p:nvPicPr>
          <p:cNvPr id="3" name="Picture 3" descr="C:\Documents and Settings\kalena\Local Settings\Temporary Internet Files\Content.IE5\5J1MNI7R\MC900078711[1].wmf"/>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068312" y="1499616"/>
            <a:ext cx="2560320" cy="46451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14680639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B58F1B-8462-4C65-AED1-5B1E678BCFA7}"/>
              </a:ext>
            </a:extLst>
          </p:cNvPr>
          <p:cNvSpPr>
            <a:spLocks noGrp="1"/>
          </p:cNvSpPr>
          <p:nvPr>
            <p:ph type="title"/>
          </p:nvPr>
        </p:nvSpPr>
        <p:spPr/>
        <p:txBody>
          <a:bodyPr/>
          <a:lstStyle/>
          <a:p>
            <a:pPr algn="ctr"/>
            <a:r>
              <a:rPr lang="en-US" dirty="0"/>
              <a:t>Employment Options for International Students</a:t>
            </a:r>
          </a:p>
        </p:txBody>
      </p:sp>
      <p:sp>
        <p:nvSpPr>
          <p:cNvPr id="3" name="Content Placeholder 2">
            <a:extLst>
              <a:ext uri="{FF2B5EF4-FFF2-40B4-BE49-F238E27FC236}">
                <a16:creationId xmlns:a16="http://schemas.microsoft.com/office/drawing/2014/main" id="{F142312F-68BE-4BF9-BE0D-E8A6399644CC}"/>
              </a:ext>
            </a:extLst>
          </p:cNvPr>
          <p:cNvSpPr>
            <a:spLocks noGrp="1"/>
          </p:cNvSpPr>
          <p:nvPr>
            <p:ph idx="1"/>
          </p:nvPr>
        </p:nvSpPr>
        <p:spPr/>
        <p:txBody>
          <a:bodyPr>
            <a:normAutofit/>
          </a:bodyPr>
          <a:lstStyle/>
          <a:p>
            <a:pPr algn="just">
              <a:defRPr/>
            </a:pPr>
            <a:endParaRPr lang="en-US" sz="3200" dirty="0"/>
          </a:p>
          <a:p>
            <a:pPr algn="just">
              <a:defRPr/>
            </a:pPr>
            <a:r>
              <a:rPr lang="en-US" sz="3200" dirty="0"/>
              <a:t>Curricular Practical Training</a:t>
            </a:r>
          </a:p>
          <a:p>
            <a:pPr algn="just">
              <a:defRPr/>
            </a:pPr>
            <a:r>
              <a:rPr lang="en-US" sz="3200" dirty="0"/>
              <a:t>On-Campus Employment</a:t>
            </a:r>
          </a:p>
          <a:p>
            <a:pPr algn="just">
              <a:defRPr/>
            </a:pPr>
            <a:r>
              <a:rPr lang="en-US" sz="3200" dirty="0"/>
              <a:t>Economic Hardship</a:t>
            </a:r>
          </a:p>
          <a:p>
            <a:pPr algn="just">
              <a:defRPr/>
            </a:pPr>
            <a:r>
              <a:rPr lang="en-US" sz="3200" dirty="0"/>
              <a:t>Optional Practical Training and STEM</a:t>
            </a:r>
          </a:p>
        </p:txBody>
      </p:sp>
    </p:spTree>
    <p:extLst>
      <p:ext uri="{BB962C8B-B14F-4D97-AF65-F5344CB8AC3E}">
        <p14:creationId xmlns:p14="http://schemas.microsoft.com/office/powerpoint/2010/main" val="362164929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0249EF-5263-4AC6-912D-5467044E006A}"/>
              </a:ext>
            </a:extLst>
          </p:cNvPr>
          <p:cNvSpPr>
            <a:spLocks noGrp="1"/>
          </p:cNvSpPr>
          <p:nvPr>
            <p:ph type="title"/>
          </p:nvPr>
        </p:nvSpPr>
        <p:spPr/>
        <p:txBody>
          <a:bodyPr/>
          <a:lstStyle/>
          <a:p>
            <a:pPr algn="ctr"/>
            <a:r>
              <a:rPr lang="en-US" dirty="0"/>
              <a:t>Curricular Practical Training (CPT)</a:t>
            </a:r>
          </a:p>
        </p:txBody>
      </p:sp>
      <p:sp>
        <p:nvSpPr>
          <p:cNvPr id="3" name="Content Placeholder 2">
            <a:extLst>
              <a:ext uri="{FF2B5EF4-FFF2-40B4-BE49-F238E27FC236}">
                <a16:creationId xmlns:a16="http://schemas.microsoft.com/office/drawing/2014/main" id="{4A92239F-35D2-4E00-A579-DE0D28AD1EF8}"/>
              </a:ext>
            </a:extLst>
          </p:cNvPr>
          <p:cNvSpPr>
            <a:spLocks noGrp="1"/>
          </p:cNvSpPr>
          <p:nvPr>
            <p:ph idx="1"/>
          </p:nvPr>
        </p:nvSpPr>
        <p:spPr/>
        <p:txBody>
          <a:bodyPr>
            <a:normAutofit fontScale="92500" lnSpcReduction="10000"/>
          </a:bodyPr>
          <a:lstStyle/>
          <a:p>
            <a:pPr fontAlgn="base"/>
            <a:r>
              <a:rPr lang="en-US" dirty="0"/>
              <a:t>CPT is integral to the student’s major and the experience must be part of the program of study.</a:t>
            </a:r>
          </a:p>
          <a:p>
            <a:pPr algn="just" fontAlgn="base"/>
            <a:r>
              <a:rPr lang="en-US" dirty="0"/>
              <a:t>When a student enrolls at the graduate level, the designated school official (DSO) may authorize CPT during the student’s first semester if the program requires this type of experience.  </a:t>
            </a:r>
          </a:p>
          <a:p>
            <a:pPr fontAlgn="base"/>
            <a:r>
              <a:rPr lang="en-US" dirty="0"/>
              <a:t>Students will receive a new Form I-20, “Certificate of Eligibility for Nonimmigrant Student Status,” that shows that the DSO has approved CPT. </a:t>
            </a:r>
          </a:p>
          <a:p>
            <a:pPr fontAlgn="base"/>
            <a:r>
              <a:rPr lang="en-US" dirty="0"/>
              <a:t>CPT can be either full-time or part-time.</a:t>
            </a:r>
          </a:p>
          <a:p>
            <a:pPr fontAlgn="base"/>
            <a:r>
              <a:rPr lang="en-US" dirty="0"/>
              <a:t>CPT requires a signed cooperative agreement or a letter from  the employer.</a:t>
            </a:r>
          </a:p>
          <a:p>
            <a:pPr fontAlgn="base"/>
            <a:r>
              <a:rPr lang="en-US" dirty="0"/>
              <a:t>If a student accumulates 12 months or more of full-time CPT, the student is ineligible for OPT. </a:t>
            </a:r>
          </a:p>
        </p:txBody>
      </p:sp>
    </p:spTree>
    <p:extLst>
      <p:ext uri="{BB962C8B-B14F-4D97-AF65-F5344CB8AC3E}">
        <p14:creationId xmlns:p14="http://schemas.microsoft.com/office/powerpoint/2010/main" val="78356755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DE2B0F-DEE9-40C8-B6C5-08B0B53E8EBE}"/>
              </a:ext>
            </a:extLst>
          </p:cNvPr>
          <p:cNvSpPr>
            <a:spLocks noGrp="1"/>
          </p:cNvSpPr>
          <p:nvPr>
            <p:ph type="title"/>
          </p:nvPr>
        </p:nvSpPr>
        <p:spPr/>
        <p:txBody>
          <a:bodyPr/>
          <a:lstStyle/>
          <a:p>
            <a:pPr algn="ctr"/>
            <a:r>
              <a:rPr lang="en-US" dirty="0"/>
              <a:t>Optional Practical Training (OPT)</a:t>
            </a:r>
          </a:p>
        </p:txBody>
      </p:sp>
      <p:sp>
        <p:nvSpPr>
          <p:cNvPr id="3" name="Content Placeholder 2">
            <a:extLst>
              <a:ext uri="{FF2B5EF4-FFF2-40B4-BE49-F238E27FC236}">
                <a16:creationId xmlns:a16="http://schemas.microsoft.com/office/drawing/2014/main" id="{B4BBB060-E415-49AF-A22D-553F05AE9245}"/>
              </a:ext>
            </a:extLst>
          </p:cNvPr>
          <p:cNvSpPr>
            <a:spLocks noGrp="1"/>
          </p:cNvSpPr>
          <p:nvPr>
            <p:ph idx="1"/>
          </p:nvPr>
        </p:nvSpPr>
        <p:spPr/>
        <p:txBody>
          <a:bodyPr>
            <a:normAutofit fontScale="92500" lnSpcReduction="10000"/>
          </a:bodyPr>
          <a:lstStyle/>
          <a:p>
            <a:pPr algn="just" fontAlgn="base"/>
            <a:r>
              <a:rPr lang="en-US" dirty="0"/>
              <a:t>OPT must relate to the student’s major or course of study.</a:t>
            </a:r>
          </a:p>
          <a:p>
            <a:pPr algn="just" fontAlgn="base"/>
            <a:r>
              <a:rPr lang="en-US" dirty="0"/>
              <a:t>Students can apply for 12 months of OPT at each education level, (i.e., student’s may have 12 months of OPT at the bachelor’s level and another 12 months of OPT at the master’s level).</a:t>
            </a:r>
          </a:p>
          <a:p>
            <a:pPr algn="just" fontAlgn="base"/>
            <a:r>
              <a:rPr lang="en-US" dirty="0"/>
              <a:t>The DSO will provide a new Form I-20 that shows the DSO recommendation for this employment.</a:t>
            </a:r>
          </a:p>
          <a:p>
            <a:pPr algn="just" fontAlgn="base"/>
            <a:r>
              <a:rPr lang="en-US" dirty="0"/>
              <a:t>Students must submit a completed Form I-765, “Application for Employment Authorization,” to U.S. Citizenship and Immigration Services (USCIS) and pay a filing fee in order to obtain their “Employment Authorization Document” (</a:t>
            </a:r>
            <a:r>
              <a:rPr lang="en-US" dirty="0" err="1"/>
              <a:t>EAD</a:t>
            </a:r>
            <a:r>
              <a:rPr lang="en-US" dirty="0"/>
              <a:t>).  </a:t>
            </a:r>
          </a:p>
          <a:p>
            <a:pPr algn="just" fontAlgn="base"/>
            <a:r>
              <a:rPr lang="en-US" dirty="0"/>
              <a:t>Students may not start working until their receive their </a:t>
            </a:r>
            <a:r>
              <a:rPr lang="en-US" dirty="0" err="1"/>
              <a:t>EAD</a:t>
            </a:r>
            <a:r>
              <a:rPr lang="en-US" dirty="0"/>
              <a:t>.</a:t>
            </a:r>
          </a:p>
          <a:p>
            <a:pPr algn="just" fontAlgn="base"/>
            <a:r>
              <a:rPr lang="en-US" dirty="0"/>
              <a:t>While school is in session, students are limited to 20 hours of work per week.</a:t>
            </a:r>
          </a:p>
          <a:p>
            <a:endParaRPr lang="en-US" dirty="0"/>
          </a:p>
        </p:txBody>
      </p:sp>
    </p:spTree>
    <p:extLst>
      <p:ext uri="{BB962C8B-B14F-4D97-AF65-F5344CB8AC3E}">
        <p14:creationId xmlns:p14="http://schemas.microsoft.com/office/powerpoint/2010/main" val="389067201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C94A8E-DC33-48BF-B416-FA8BA970DA2D}"/>
              </a:ext>
            </a:extLst>
          </p:cNvPr>
          <p:cNvSpPr>
            <a:spLocks noGrp="1"/>
          </p:cNvSpPr>
          <p:nvPr>
            <p:ph type="title"/>
          </p:nvPr>
        </p:nvSpPr>
        <p:spPr/>
        <p:txBody>
          <a:bodyPr/>
          <a:lstStyle/>
          <a:p>
            <a:pPr algn="ctr">
              <a:defRPr/>
            </a:pPr>
            <a:r>
              <a:rPr lang="en-US" dirty="0"/>
              <a:t>OPT - STEM (Science, Technology, Engineering and Mathematics)</a:t>
            </a:r>
          </a:p>
        </p:txBody>
      </p:sp>
      <p:sp>
        <p:nvSpPr>
          <p:cNvPr id="3" name="Content Placeholder 2">
            <a:extLst>
              <a:ext uri="{FF2B5EF4-FFF2-40B4-BE49-F238E27FC236}">
                <a16:creationId xmlns:a16="http://schemas.microsoft.com/office/drawing/2014/main" id="{8D85589D-D821-41C2-9D89-838D3DE6137F}"/>
              </a:ext>
            </a:extLst>
          </p:cNvPr>
          <p:cNvSpPr>
            <a:spLocks noGrp="1"/>
          </p:cNvSpPr>
          <p:nvPr>
            <p:ph idx="1"/>
          </p:nvPr>
        </p:nvSpPr>
        <p:spPr/>
        <p:txBody>
          <a:bodyPr>
            <a:normAutofit fontScale="92500" lnSpcReduction="10000"/>
          </a:bodyPr>
          <a:lstStyle/>
          <a:p>
            <a:pPr marL="0" indent="0" algn="just">
              <a:buNone/>
              <a:defRPr/>
            </a:pPr>
            <a:r>
              <a:rPr lang="en-US" dirty="0"/>
              <a:t>Certain F-1 students who receive STEM degrees may apply for a 24-month extension of their post-completion OPT. The 24-month extension replaced the 17-month STEM OPT extension previously available to STEM students. </a:t>
            </a:r>
          </a:p>
          <a:p>
            <a:pPr marL="0" indent="0" algn="just">
              <a:buNone/>
              <a:defRPr/>
            </a:pPr>
            <a:r>
              <a:rPr lang="en-US" b="1" dirty="0"/>
              <a:t>Requirements for 24 month extension:</a:t>
            </a:r>
          </a:p>
          <a:p>
            <a:pPr algn="just">
              <a:defRPr/>
            </a:pPr>
            <a:r>
              <a:rPr lang="en-US" dirty="0"/>
              <a:t>Employer must be enrolled in E-Verify</a:t>
            </a:r>
          </a:p>
          <a:p>
            <a:pPr algn="just"/>
            <a:r>
              <a:rPr lang="en-US" dirty="0"/>
              <a:t>All material changes to the STEM OPT student’s employment must be reported to the DS within five business days.</a:t>
            </a:r>
          </a:p>
          <a:p>
            <a:pPr algn="just"/>
            <a:r>
              <a:rPr lang="en-US" dirty="0"/>
              <a:t>Implement a formal training program to augment the student’s academic learning through practical experience.</a:t>
            </a:r>
          </a:p>
          <a:p>
            <a:pPr algn="just"/>
            <a:r>
              <a:rPr lang="en-US" dirty="0"/>
              <a:t>Provide an OPT opportunity that is commensurate with those of similarly situated U.S. workers in duties, hours, and compensation.</a:t>
            </a:r>
          </a:p>
          <a:p>
            <a:pPr algn="just"/>
            <a:r>
              <a:rPr lang="en-US" dirty="0"/>
              <a:t>Complete Form I-983, Training Plan for STEM OPT Students</a:t>
            </a:r>
          </a:p>
          <a:p>
            <a:pPr marL="0" indent="0">
              <a:buNone/>
              <a:defRPr/>
            </a:pPr>
            <a:endParaRPr lang="en-US" b="1" dirty="0"/>
          </a:p>
          <a:p>
            <a:pPr>
              <a:buFont typeface="Wingdings" panose="05000000000000000000" pitchFamily="2" charset="2"/>
              <a:buNone/>
              <a:defRPr/>
            </a:pPr>
            <a:endParaRPr lang="en-US" dirty="0"/>
          </a:p>
        </p:txBody>
      </p:sp>
    </p:spTree>
    <p:extLst>
      <p:ext uri="{BB962C8B-B14F-4D97-AF65-F5344CB8AC3E}">
        <p14:creationId xmlns:p14="http://schemas.microsoft.com/office/powerpoint/2010/main" val="6573561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422638-B4B1-475C-8826-59E94F449811}"/>
              </a:ext>
            </a:extLst>
          </p:cNvPr>
          <p:cNvSpPr>
            <a:spLocks noGrp="1"/>
          </p:cNvSpPr>
          <p:nvPr>
            <p:ph type="title"/>
          </p:nvPr>
        </p:nvSpPr>
        <p:spPr/>
        <p:txBody>
          <a:bodyPr/>
          <a:lstStyle/>
          <a:p>
            <a:pPr algn="ctr">
              <a:defRPr/>
            </a:pPr>
            <a:r>
              <a:rPr lang="en-US" dirty="0"/>
              <a:t>STEM (continued)</a:t>
            </a:r>
          </a:p>
        </p:txBody>
      </p:sp>
      <p:sp>
        <p:nvSpPr>
          <p:cNvPr id="3" name="Content Placeholder 2">
            <a:extLst>
              <a:ext uri="{FF2B5EF4-FFF2-40B4-BE49-F238E27FC236}">
                <a16:creationId xmlns:a16="http://schemas.microsoft.com/office/drawing/2014/main" id="{008A038F-DEFF-47B8-B547-BFC0EB74AD7B}"/>
              </a:ext>
            </a:extLst>
          </p:cNvPr>
          <p:cNvSpPr>
            <a:spLocks noGrp="1"/>
          </p:cNvSpPr>
          <p:nvPr>
            <p:ph idx="1"/>
          </p:nvPr>
        </p:nvSpPr>
        <p:spPr/>
        <p:txBody>
          <a:bodyPr>
            <a:normAutofit lnSpcReduction="10000"/>
          </a:bodyPr>
          <a:lstStyle/>
          <a:p>
            <a:pPr algn="just">
              <a:defRPr/>
            </a:pPr>
            <a:r>
              <a:rPr lang="en-US" dirty="0"/>
              <a:t>Students who receive a 24 month STEM extension may not accrue an aggregate of more than 120 days of unemployment during the total 36 month OPT period.</a:t>
            </a:r>
          </a:p>
          <a:p>
            <a:pPr algn="just">
              <a:defRPr/>
            </a:pPr>
            <a:r>
              <a:rPr lang="en-US" dirty="0"/>
              <a:t>Students must have successfully completed a Bachelor’s, Master’s or Ph.D. program in a STEM field (listed in the DHS STEM Designated Degree program) from a college or university.</a:t>
            </a:r>
          </a:p>
          <a:p>
            <a:pPr algn="just">
              <a:defRPr/>
            </a:pPr>
            <a:r>
              <a:rPr lang="en-US" dirty="0"/>
              <a:t>Application for 24 month extension must be made at least 90 days before current OPT expires.</a:t>
            </a:r>
          </a:p>
          <a:p>
            <a:pPr algn="just">
              <a:defRPr/>
            </a:pPr>
            <a:r>
              <a:rPr lang="en-US" dirty="0"/>
              <a:t>Student must have maintained valid F-1 non-immigrant status.</a:t>
            </a:r>
          </a:p>
          <a:p>
            <a:pPr algn="just">
              <a:defRPr/>
            </a:pPr>
            <a:r>
              <a:rPr lang="en-US" dirty="0"/>
              <a:t>24 month extension is only available once – students may not receive multiple 24 month extensions even if a higher degree is earned.</a:t>
            </a:r>
          </a:p>
          <a:p>
            <a:pPr>
              <a:defRPr/>
            </a:pPr>
            <a:endParaRPr lang="en-US" dirty="0"/>
          </a:p>
        </p:txBody>
      </p:sp>
    </p:spTree>
    <p:extLst>
      <p:ext uri="{BB962C8B-B14F-4D97-AF65-F5344CB8AC3E}">
        <p14:creationId xmlns:p14="http://schemas.microsoft.com/office/powerpoint/2010/main" val="95981147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3C4589-D798-4157-9E11-671E900EC359}"/>
              </a:ext>
            </a:extLst>
          </p:cNvPr>
          <p:cNvSpPr>
            <a:spLocks noGrp="1"/>
          </p:cNvSpPr>
          <p:nvPr>
            <p:ph type="title"/>
          </p:nvPr>
        </p:nvSpPr>
        <p:spPr>
          <a:xfrm>
            <a:off x="646111" y="452718"/>
            <a:ext cx="9404723" cy="798566"/>
          </a:xfrm>
        </p:spPr>
        <p:txBody>
          <a:bodyPr/>
          <a:lstStyle/>
          <a:p>
            <a:pPr algn="ctr"/>
            <a:r>
              <a:rPr lang="en-US" dirty="0"/>
              <a:t>Nonimmigrant Options</a:t>
            </a:r>
          </a:p>
        </p:txBody>
      </p:sp>
      <p:sp>
        <p:nvSpPr>
          <p:cNvPr id="3" name="Content Placeholder 2">
            <a:extLst>
              <a:ext uri="{FF2B5EF4-FFF2-40B4-BE49-F238E27FC236}">
                <a16:creationId xmlns:a16="http://schemas.microsoft.com/office/drawing/2014/main" id="{EE56B674-FD9A-49B0-BAC5-F9A04D30531C}"/>
              </a:ext>
            </a:extLst>
          </p:cNvPr>
          <p:cNvSpPr>
            <a:spLocks noGrp="1"/>
          </p:cNvSpPr>
          <p:nvPr>
            <p:ph idx="1"/>
          </p:nvPr>
        </p:nvSpPr>
        <p:spPr>
          <a:xfrm>
            <a:off x="1103312" y="1251284"/>
            <a:ext cx="10074025" cy="4997115"/>
          </a:xfrm>
        </p:spPr>
        <p:txBody>
          <a:bodyPr>
            <a:normAutofit/>
          </a:bodyPr>
          <a:lstStyle/>
          <a:p>
            <a:pPr algn="just"/>
            <a:endParaRPr lang="en-US" dirty="0"/>
          </a:p>
          <a:p>
            <a:pPr algn="just"/>
            <a:r>
              <a:rPr lang="en-US" dirty="0"/>
              <a:t>H-</a:t>
            </a:r>
            <a:r>
              <a:rPr lang="en-US" dirty="0" err="1"/>
              <a:t>1B</a:t>
            </a:r>
            <a:r>
              <a:rPr lang="en-US" dirty="0"/>
              <a:t> – Most commonly used nonimmigrant visa for employment in the U.S. Used by temporary (nonimmigrant) workers engaged in a specialty occupation. </a:t>
            </a:r>
          </a:p>
          <a:p>
            <a:pPr algn="just"/>
            <a:r>
              <a:rPr lang="en-US" dirty="0"/>
              <a:t>H-</a:t>
            </a:r>
            <a:r>
              <a:rPr lang="en-US" dirty="0" err="1"/>
              <a:t>1B1</a:t>
            </a:r>
            <a:r>
              <a:rPr lang="en-US" dirty="0"/>
              <a:t> – Available to citizens of Chile and Singapore</a:t>
            </a:r>
          </a:p>
          <a:p>
            <a:pPr algn="just"/>
            <a:r>
              <a:rPr lang="en-US" dirty="0"/>
              <a:t>E-3 – Available to citizens of Australia</a:t>
            </a:r>
          </a:p>
          <a:p>
            <a:pPr algn="just"/>
            <a:r>
              <a:rPr lang="en-US" dirty="0"/>
              <a:t>TN – Available to citizens of Mexico and Canada</a:t>
            </a:r>
          </a:p>
          <a:p>
            <a:pPr algn="just"/>
            <a:r>
              <a:rPr lang="en-US" dirty="0"/>
              <a:t>O-1 – Individuals with Extraordinary Ability or Achievement</a:t>
            </a:r>
          </a:p>
          <a:p>
            <a:pPr algn="just"/>
            <a:r>
              <a:rPr lang="en-US" dirty="0"/>
              <a:t>L-1 –  Intracompany Transfer</a:t>
            </a:r>
          </a:p>
          <a:p>
            <a:pPr algn="just"/>
            <a:r>
              <a:rPr lang="en-US" dirty="0"/>
              <a:t>E-1/E-2 – Treaty Traders and Treaty Investors</a:t>
            </a:r>
          </a:p>
        </p:txBody>
      </p:sp>
    </p:spTree>
    <p:extLst>
      <p:ext uri="{BB962C8B-B14F-4D97-AF65-F5344CB8AC3E}">
        <p14:creationId xmlns:p14="http://schemas.microsoft.com/office/powerpoint/2010/main" val="374164175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H-1B Category: USCIS Provisions</a:t>
            </a:r>
          </a:p>
        </p:txBody>
      </p:sp>
      <p:sp>
        <p:nvSpPr>
          <p:cNvPr id="3" name="Content Placeholder 2"/>
          <p:cNvSpPr>
            <a:spLocks noGrp="1"/>
          </p:cNvSpPr>
          <p:nvPr>
            <p:ph idx="1"/>
          </p:nvPr>
        </p:nvSpPr>
        <p:spPr>
          <a:xfrm>
            <a:off x="1103312" y="1554480"/>
            <a:ext cx="10251873" cy="4862945"/>
          </a:xfrm>
        </p:spPr>
        <p:txBody>
          <a:bodyPr>
            <a:normAutofit fontScale="92500" lnSpcReduction="10000"/>
          </a:bodyPr>
          <a:lstStyle/>
          <a:p>
            <a:pPr algn="just"/>
            <a:r>
              <a:rPr lang="en-US" sz="2400" dirty="0"/>
              <a:t>H-1B visas are for </a:t>
            </a:r>
            <a:r>
              <a:rPr lang="en-US" sz="2400" b="1" dirty="0"/>
              <a:t>temporary (nonimmigrant) workers</a:t>
            </a:r>
            <a:r>
              <a:rPr lang="en-US" sz="2400" dirty="0"/>
              <a:t> engaged in a </a:t>
            </a:r>
            <a:r>
              <a:rPr lang="en-US" sz="2400" b="1" dirty="0"/>
              <a:t>specialty occupation</a:t>
            </a:r>
            <a:r>
              <a:rPr lang="en-US" sz="2400" dirty="0"/>
              <a:t> that requires</a:t>
            </a:r>
          </a:p>
          <a:p>
            <a:pPr lvl="1" algn="just"/>
            <a:r>
              <a:rPr lang="en-US" sz="2000" dirty="0"/>
              <a:t>(1) theoretical and practical application of highly </a:t>
            </a:r>
            <a:r>
              <a:rPr lang="en-US" sz="2000" b="1" dirty="0"/>
              <a:t>specialized knowledge</a:t>
            </a:r>
            <a:r>
              <a:rPr lang="en-US" sz="2000" dirty="0"/>
              <a:t> and</a:t>
            </a:r>
          </a:p>
          <a:p>
            <a:pPr lvl="1" algn="just"/>
            <a:r>
              <a:rPr lang="en-US" sz="2000" dirty="0"/>
              <a:t>(2) attainment of a </a:t>
            </a:r>
            <a:r>
              <a:rPr lang="en-US" sz="2000" b="1" dirty="0"/>
              <a:t>bachelor’s or higher degree, or equivalent experience</a:t>
            </a:r>
            <a:r>
              <a:rPr lang="en-US" sz="2000" dirty="0"/>
              <a:t>, in the specific </a:t>
            </a:r>
            <a:r>
              <a:rPr lang="en-US" sz="2000" b="1" dirty="0"/>
              <a:t>specialty</a:t>
            </a:r>
            <a:r>
              <a:rPr lang="en-US" sz="2000" dirty="0"/>
              <a:t> for entry into the occupation</a:t>
            </a:r>
          </a:p>
          <a:p>
            <a:pPr algn="just"/>
            <a:r>
              <a:rPr lang="en-US" sz="2400" dirty="0"/>
              <a:t>H-</a:t>
            </a:r>
            <a:r>
              <a:rPr lang="en-US" sz="2400" dirty="0" err="1"/>
              <a:t>1B</a:t>
            </a:r>
            <a:r>
              <a:rPr lang="en-US" sz="2400" dirty="0"/>
              <a:t> Cap: 65,000 + 20,000 additional visas allocated to holders of advanced degrees from U.S. universities are available each fiscal year</a:t>
            </a:r>
          </a:p>
          <a:p>
            <a:pPr lvl="1" algn="just"/>
            <a:r>
              <a:rPr lang="en-US" sz="2200" dirty="0"/>
              <a:t>New fiscal year starts on October 1</a:t>
            </a:r>
          </a:p>
          <a:p>
            <a:pPr lvl="1" algn="just"/>
            <a:r>
              <a:rPr lang="en-US" sz="2200" dirty="0"/>
              <a:t>Employers can submit H-</a:t>
            </a:r>
            <a:r>
              <a:rPr lang="en-US" sz="2200" dirty="0" err="1"/>
              <a:t>1B</a:t>
            </a:r>
            <a:r>
              <a:rPr lang="en-US" sz="2200" dirty="0"/>
              <a:t> petitions six months in advance</a:t>
            </a:r>
          </a:p>
          <a:p>
            <a:pPr lvl="1" algn="just"/>
            <a:r>
              <a:rPr lang="en-US" sz="2200" dirty="0"/>
              <a:t>Must apply on April 1 for a start date of October 1</a:t>
            </a:r>
          </a:p>
          <a:p>
            <a:pPr algn="just"/>
            <a:r>
              <a:rPr lang="en-US" sz="2400" dirty="0"/>
              <a:t>Cap Subject vs. Cap Exempt</a:t>
            </a:r>
          </a:p>
          <a:p>
            <a:pPr lvl="1" algn="just"/>
            <a:r>
              <a:rPr lang="en-US" sz="2200" dirty="0"/>
              <a:t>Universities, Government Agencies, Nonprofit Organizations, and Hospitals are all cap exempt</a:t>
            </a:r>
          </a:p>
          <a:p>
            <a:endParaRPr lang="en-US" dirty="0"/>
          </a:p>
        </p:txBody>
      </p:sp>
    </p:spTree>
    <p:extLst>
      <p:ext uri="{BB962C8B-B14F-4D97-AF65-F5344CB8AC3E}">
        <p14:creationId xmlns:p14="http://schemas.microsoft.com/office/powerpoint/2010/main" val="268420693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a:themeElements>
    <a:clrScheme name="Ion">
      <a:dk1>
        <a:sysClr val="windowText" lastClr="000000"/>
      </a:dk1>
      <a:lt1>
        <a:sysClr val="window" lastClr="FFFFFF"/>
      </a:lt1>
      <a:dk2>
        <a:srgbClr val="0E5580"/>
      </a:dk2>
      <a:lt2>
        <a:srgbClr val="EBEBEB"/>
      </a:lt2>
      <a:accent1>
        <a:srgbClr val="ACD433"/>
      </a:accent1>
      <a:accent2>
        <a:srgbClr val="E6C133"/>
      </a:accent2>
      <a:accent3>
        <a:srgbClr val="EF7A24"/>
      </a:accent3>
      <a:accent4>
        <a:srgbClr val="5AA0F5"/>
      </a:accent4>
      <a:accent5>
        <a:srgbClr val="75CEEC"/>
      </a:accent5>
      <a:accent6>
        <a:srgbClr val="65D6A0"/>
      </a:accent6>
      <a:hlink>
        <a:srgbClr val="C4E46E"/>
      </a:hlink>
      <a:folHlink>
        <a:srgbClr val="BDE0FB"/>
      </a:folHlink>
    </a:clrScheme>
    <a:fontScheme name="I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2000"/>
                <a:hueMod val="96000"/>
                <a:satMod val="128000"/>
                <a:lumMod val="114000"/>
              </a:schemeClr>
            </a:gs>
            <a:gs pos="100000">
              <a:schemeClr val="phClr">
                <a:shade val="62000"/>
                <a:hueMod val="100000"/>
                <a:satMod val="134000"/>
                <a:lumMod val="56000"/>
              </a:schemeClr>
            </a:gs>
          </a:gsLst>
          <a:path path="circle">
            <a:fillToRect l="45000" t="65000" r="125000" b="100000"/>
          </a:path>
        </a:gradFill>
        <a:blipFill rotWithShape="1">
          <a:blip xmlns:r="http://schemas.openxmlformats.org/officeDocument/2006/relationships" r:embed="rId1">
            <a:duotone>
              <a:schemeClr val="phClr">
                <a:shade val="62000"/>
                <a:hueMod val="108000"/>
                <a:satMod val="164000"/>
                <a:lumMod val="69000"/>
              </a:schemeClr>
              <a:schemeClr val="phClr">
                <a:tint val="96000"/>
                <a:hueMod val="90000"/>
                <a:satMod val="130000"/>
                <a:lumMod val="134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BACC050B-8757-4460-95D8-E37B46A6B421}"/>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644154E00DA33443B3C8BF203498B2E4" ma:contentTypeVersion="0" ma:contentTypeDescription="Create a new document." ma:contentTypeScope="" ma:versionID="caf1c23d764526bd87f31f3b7f5d065c">
  <xsd:schema xmlns:xsd="http://www.w3.org/2001/XMLSchema" xmlns:xs="http://www.w3.org/2001/XMLSchema" xmlns:p="http://schemas.microsoft.com/office/2006/metadata/properties" xmlns:ns2="074d05e0-f42c-4f27-a062-332df7cd0720" targetNamespace="http://schemas.microsoft.com/office/2006/metadata/properties" ma:root="true" ma:fieldsID="25b0f22b5f024a460ea55b9e1a8927a6" ns2:_="">
    <xsd:import namespace="074d05e0-f42c-4f27-a062-332df7cd0720"/>
    <xsd:element name="properties">
      <xsd:complexType>
        <xsd:sequence>
          <xsd:element name="documentManagement">
            <xsd:complexType>
              <xsd:all>
                <xsd:element ref="ns2:_dlc_DocId" minOccurs="0"/>
                <xsd:element ref="ns2:_dlc_DocIdUrl" minOccurs="0"/>
                <xsd:element ref="ns2:_dlc_DocIdPersistId"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74d05e0-f42c-4f27-a062-332df7cd0720" elementFormDefault="qualified">
    <xsd:import namespace="http://schemas.microsoft.com/office/2006/documentManagement/types"/>
    <xsd:import namespace="http://schemas.microsoft.com/office/infopath/2007/PartnerControls"/>
    <xsd:element name="_dlc_DocId" ma:index="8" nillable="true" ma:displayName="Document ID Value" ma:description="The value of the document ID assigned to this item." ma:internalName="_dlc_DocId" ma:readOnly="true">
      <xsd:simpleType>
        <xsd:restriction base="dms:Text"/>
      </xsd:simpleType>
    </xsd:element>
    <xsd:element name="_dlc_DocIdUrl" ma:index="9"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0" nillable="true" ma:displayName="Persist ID" ma:description="Keep ID on add." ma:hidden="true" ma:internalName="_dlc_DocIdPersistId" ma:readOnly="true">
      <xsd:simpleType>
        <xsd:restriction base="dms:Boolea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_dlc_DocId xmlns="074d05e0-f42c-4f27-a062-332df7cd0720">SMUOIT-87-2419</_dlc_DocId>
    <_dlc_DocIdUrl xmlns="074d05e0-f42c-4f27-a062-332df7cd0720">
      <Url>https://inside.smu.edu/teams/Provost/isss/_layouts/DocIdRedir.aspx?ID=SMUOIT-87-2419</Url>
      <Description>SMUOIT-87-2419</Description>
    </_dlc_DocIdUrl>
  </documentManagement>
</p:properties>
</file>

<file path=customXml/itemProps1.xml><?xml version="1.0" encoding="utf-8"?>
<ds:datastoreItem xmlns:ds="http://schemas.openxmlformats.org/officeDocument/2006/customXml" ds:itemID="{7B2B10CE-C513-46C4-BF1B-677EE354B802}">
  <ds:schemaRefs>
    <ds:schemaRef ds:uri="http://schemas.microsoft.com/sharepoint/v3/contenttype/forms"/>
  </ds:schemaRefs>
</ds:datastoreItem>
</file>

<file path=customXml/itemProps2.xml><?xml version="1.0" encoding="utf-8"?>
<ds:datastoreItem xmlns:ds="http://schemas.openxmlformats.org/officeDocument/2006/customXml" ds:itemID="{E0E7D47C-5F16-4D5E-95A1-C0E10E2C411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074d05e0-f42c-4f27-a062-332df7cd0720"/>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C0283A75-D023-44C6-8DC2-E615C9E7C642}">
  <ds:schemaRefs>
    <ds:schemaRef ds:uri="http://purl.org/dc/elements/1.1/"/>
    <ds:schemaRef ds:uri="http://schemas.microsoft.com/office/2006/metadata/properties"/>
    <ds:schemaRef ds:uri="http://schemas.microsoft.com/office/2006/documentManagement/types"/>
    <ds:schemaRef ds:uri="http://purl.org/dc/terms/"/>
    <ds:schemaRef ds:uri="http://schemas.openxmlformats.org/package/2006/metadata/core-properties"/>
    <ds:schemaRef ds:uri="http://purl.org/dc/dcmitype/"/>
    <ds:schemaRef ds:uri="http://schemas.microsoft.com/office/infopath/2007/PartnerControls"/>
    <ds:schemaRef ds:uri="074d05e0-f42c-4f27-a062-332df7cd0720"/>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emplate>Ion</Template>
  <TotalTime>13555</TotalTime>
  <Words>1656</Words>
  <Application>Microsoft Office PowerPoint</Application>
  <PresentationFormat>Widescreen</PresentationFormat>
  <Paragraphs>169</Paragraphs>
  <Slides>28</Slides>
  <Notes>3</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28</vt:i4>
      </vt:variant>
    </vt:vector>
  </HeadingPairs>
  <TitlesOfParts>
    <vt:vector size="36" baseType="lpstr">
      <vt:lpstr>Arial</vt:lpstr>
      <vt:lpstr>Calibri</vt:lpstr>
      <vt:lpstr>Century Gothic</vt:lpstr>
      <vt:lpstr>Lucida Grande</vt:lpstr>
      <vt:lpstr>Times New Roman</vt:lpstr>
      <vt:lpstr>Wingdings</vt:lpstr>
      <vt:lpstr>Wingdings 3</vt:lpstr>
      <vt:lpstr>Ion</vt:lpstr>
      <vt:lpstr>Immigration Options for International Students</vt:lpstr>
      <vt:lpstr>Agenda</vt:lpstr>
      <vt:lpstr>Employment Options for International Students</vt:lpstr>
      <vt:lpstr>Curricular Practical Training (CPT)</vt:lpstr>
      <vt:lpstr>Optional Practical Training (OPT)</vt:lpstr>
      <vt:lpstr>OPT - STEM (Science, Technology, Engineering and Mathematics)</vt:lpstr>
      <vt:lpstr>STEM (continued)</vt:lpstr>
      <vt:lpstr>Nonimmigrant Options</vt:lpstr>
      <vt:lpstr>H-1B Category: USCIS Provisions</vt:lpstr>
      <vt:lpstr>“Cap Gap” Extension</vt:lpstr>
      <vt:lpstr>Typical H-1B Timeline</vt:lpstr>
      <vt:lpstr>H-1B (continued)</vt:lpstr>
      <vt:lpstr>H-1B1 and E-3</vt:lpstr>
      <vt:lpstr>Nonimmigrant NAFTA Professional (TN)</vt:lpstr>
      <vt:lpstr>Employment Based Green Card Process</vt:lpstr>
      <vt:lpstr>Employment-Based Categories</vt:lpstr>
      <vt:lpstr>3 Steps to the Green Card</vt:lpstr>
      <vt:lpstr>Step 1: PERM (Labor Certification)</vt:lpstr>
      <vt:lpstr>EB-2 vs EB-3</vt:lpstr>
      <vt:lpstr>PERM Timing</vt:lpstr>
      <vt:lpstr>2 Types of Labor Certifications</vt:lpstr>
      <vt:lpstr>Step 2: Form I-140 Petition</vt:lpstr>
      <vt:lpstr>Step 3: Form I-485, Application to Adjust Status (Green Card) </vt:lpstr>
      <vt:lpstr>November 2017 Employment Visa Bulletin</vt:lpstr>
      <vt:lpstr>Filing PERM while in F-1 Status </vt:lpstr>
      <vt:lpstr>Travel Ban</vt:lpstr>
      <vt:lpstr>Senate Bill 4- “Anti-Sanctuary Cities” Law</vt:lpstr>
      <vt:lpstr>Questions??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Employment of International Students in the United States</dc:title>
  <dc:creator>Lauren Allen</dc:creator>
  <cp:lastModifiedBy>Jaramillo, Ashley</cp:lastModifiedBy>
  <cp:revision>64</cp:revision>
  <cp:lastPrinted>2017-11-07T20:14:24Z</cp:lastPrinted>
  <dcterms:created xsi:type="dcterms:W3CDTF">2015-07-20T15:42:45Z</dcterms:created>
  <dcterms:modified xsi:type="dcterms:W3CDTF">2017-11-21T16:43:09Z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0x010100644154E00DA33443B3C8BF203498B2E4</vt:lpwstr>
  </property>
  <property fmtid="{D5CDD505-2E9C-101B-9397-08002B2CF9AE}" pid="3" name="_dlc_DocIdItemGuid">
    <vt:lpwstr>18b74ec5-3b73-44f4-8dd7-016f23c4c068</vt:lpwstr>
  </property>
</Properties>
</file>