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25"/>
  </p:notesMasterIdLst>
  <p:sldIdLst>
    <p:sldId id="256" r:id="rId2"/>
    <p:sldId id="257" r:id="rId3"/>
    <p:sldId id="261" r:id="rId4"/>
    <p:sldId id="258" r:id="rId5"/>
    <p:sldId id="259" r:id="rId6"/>
    <p:sldId id="262" r:id="rId7"/>
    <p:sldId id="263" r:id="rId8"/>
    <p:sldId id="264" r:id="rId9"/>
    <p:sldId id="280" r:id="rId10"/>
    <p:sldId id="265" r:id="rId11"/>
    <p:sldId id="266" r:id="rId12"/>
    <p:sldId id="271" r:id="rId13"/>
    <p:sldId id="270" r:id="rId14"/>
    <p:sldId id="269" r:id="rId15"/>
    <p:sldId id="267" r:id="rId16"/>
    <p:sldId id="268" r:id="rId17"/>
    <p:sldId id="272" r:id="rId18"/>
    <p:sldId id="273" r:id="rId19"/>
    <p:sldId id="274" r:id="rId20"/>
    <p:sldId id="278" r:id="rId21"/>
    <p:sldId id="275" r:id="rId22"/>
    <p:sldId id="277" r:id="rId23"/>
    <p:sldId id="279" r:id="rId2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wn, Shannon" initials="BS"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660"/>
  </p:normalViewPr>
  <p:slideViewPr>
    <p:cSldViewPr snapToGrid="0">
      <p:cViewPr varScale="1">
        <p:scale>
          <a:sx n="117" d="100"/>
          <a:sy n="117" d="100"/>
        </p:scale>
        <p:origin x="-294" y="-10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6180F81-4C3E-4FBA-B199-1B4CC688B337}" type="datetimeFigureOut">
              <a:rPr lang="en-US" smtClean="0"/>
              <a:t>11/3/2016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B56FD4C-2CB0-4931-93D0-E9AE4D1A4866}" type="slidenum">
              <a:rPr lang="en-US" smtClean="0"/>
              <a:t>‹#›</a:t>
            </a:fld>
            <a:endParaRPr lang="en-US"/>
          </a:p>
        </p:txBody>
      </p:sp>
    </p:spTree>
    <p:extLst>
      <p:ext uri="{BB962C8B-B14F-4D97-AF65-F5344CB8AC3E}">
        <p14:creationId xmlns:p14="http://schemas.microsoft.com/office/powerpoint/2010/main" val="16746283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2373"/>
            <a:ext cx="12192000" cy="6867027"/>
            <a:chOff x="0" y="-2373"/>
            <a:chExt cx="12192000" cy="6867027"/>
          </a:xfrm>
        </p:grpSpPr>
        <p:sp>
          <p:nvSpPr>
            <p:cNvPr id="8" name="Rectangle 7"/>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rot="5400000">
            <a:off x="10089390" y="1792223"/>
            <a:ext cx="990599" cy="304799"/>
          </a:xfrm>
        </p:spPr>
        <p:txBody>
          <a:bodyPr anchor="t"/>
          <a:lstStyle>
            <a:lvl1pPr algn="l">
              <a:defRPr b="0" i="0">
                <a:solidFill>
                  <a:schemeClr val="bg1"/>
                </a:solidFill>
              </a:defRPr>
            </a:lvl1pPr>
          </a:lstStyle>
          <a:p>
            <a:r>
              <a:rPr lang="en-US" smtClean="0"/>
              <a:t>10/8/2015</a:t>
            </a:r>
            <a:endParaRPr lang="en-US" dirty="0"/>
          </a:p>
        </p:txBody>
      </p:sp>
      <p:sp>
        <p:nvSpPr>
          <p:cNvPr id="5" name="Footer Placeholder 4"/>
          <p:cNvSpPr>
            <a:spLocks noGrp="1"/>
          </p:cNvSpPr>
          <p:nvPr>
            <p:ph type="ftr" sz="quarter" idx="11"/>
          </p:nvPr>
        </p:nvSpPr>
        <p:spPr>
          <a:xfrm rot="5400000">
            <a:off x="8959592" y="3226820"/>
            <a:ext cx="3859795" cy="304801"/>
          </a:xfrm>
        </p:spPr>
        <p:txBody>
          <a:bodyPr/>
          <a:lstStyle>
            <a:lvl1pPr>
              <a:defRPr b="0" i="0">
                <a:solidFill>
                  <a:schemeClr val="bg1"/>
                </a:solidFill>
              </a:defRPr>
            </a:lvl1pPr>
          </a:lstStyle>
          <a:p>
            <a:r>
              <a:rPr lang="en-US" dirty="0"/>
              <a:t>
              </a:t>
            </a:r>
          </a:p>
        </p:txBody>
      </p:sp>
      <p:sp>
        <p:nvSpPr>
          <p:cNvPr id="10" name="Rectangle 9"/>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10351008" y="292608"/>
            <a:ext cx="838199" cy="767687"/>
          </a:xfrm>
        </p:spPr>
        <p:txBody>
          <a:bodyPr/>
          <a:lstStyle>
            <a:lvl1pPr>
              <a:defRPr sz="2800" b="0" i="0">
                <a:latin typeface="+mj-lt"/>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4966674"/>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6" y="5536665"/>
            <a:ext cx="8825656" cy="493712"/>
          </a:xfrm>
        </p:spPr>
        <p:txBody>
          <a:bodyPr>
            <a:normAutofit/>
          </a:bodyPr>
          <a:lstStyle>
            <a:lvl1pPr marL="0" indent="0">
              <a:buNone/>
              <a:defRPr sz="12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12" name="Group 11"/>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063416"/>
            <a:ext cx="8825659" cy="1379755"/>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7" name="Group 6"/>
          <p:cNvGrpSpPr/>
          <p:nvPr/>
        </p:nvGrpSpPr>
        <p:grpSpPr>
          <a:xfrm>
            <a:off x="0" y="-2373"/>
            <a:ext cx="12192000" cy="6867027"/>
            <a:chOff x="0" y="-2373"/>
            <a:chExt cx="12192000" cy="6867027"/>
          </a:xfrm>
        </p:grpSpPr>
        <p:sp>
          <p:nvSpPr>
            <p:cNvPr id="15" name="Rectangle 14"/>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4"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6"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3" name="TextBox 12"/>
          <p:cNvSpPr txBox="1"/>
          <p:nvPr/>
        </p:nvSpPr>
        <p:spPr>
          <a:xfrm>
            <a:off x="9719438" y="2631815"/>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9" name="TextBox 8"/>
          <p:cNvSpPr txBox="1"/>
          <p:nvPr/>
        </p:nvSpPr>
        <p:spPr>
          <a:xfrm>
            <a:off x="898295" y="591093"/>
            <a:ext cx="801912" cy="1569660"/>
          </a:xfrm>
          <a:prstGeom prst="rect">
            <a:avLst/>
          </a:prstGeom>
          <a:noFill/>
        </p:spPr>
        <p:txBody>
          <a:bodyPr wrap="square" rtlCol="0">
            <a:spAutoFit/>
          </a:bodyPr>
          <a:lstStyle>
            <a:defPPr>
              <a:defRPr lang="en-US"/>
            </a:defPPr>
            <a:lvl1pPr algn="r">
              <a:defRPr sz="12200" b="0" i="0">
                <a:solidFill>
                  <a:schemeClr val="accent1"/>
                </a:solidFill>
                <a:latin typeface="Arial"/>
                <a:cs typeface="Arial"/>
              </a:defRPr>
            </a:lvl1pPr>
          </a:lstStyle>
          <a:p>
            <a:pPr lvl="0"/>
            <a:r>
              <a:rPr lang="en-US" sz="9600" dirty="0"/>
              <a:t>“</a:t>
            </a:r>
          </a:p>
        </p:txBody>
      </p:sp>
      <p:sp>
        <p:nvSpPr>
          <p:cNvPr id="2" name="Title 1"/>
          <p:cNvSpPr>
            <a:spLocks noGrp="1"/>
          </p:cNvSpPr>
          <p:nvPr>
            <p:ph type="title"/>
          </p:nvPr>
        </p:nvSpPr>
        <p:spPr>
          <a:xfrm>
            <a:off x="1581878" y="980517"/>
            <a:ext cx="8453906" cy="2698249"/>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25772" cy="342174"/>
          </a:xfrm>
        </p:spPr>
        <p:txBody>
          <a:bodyPr anchor="t">
            <a:normAutofit/>
          </a:bodyPr>
          <a:lstStyle>
            <a:lvl1pPr marL="0" indent="0">
              <a:buNone/>
              <a:defRPr lang="en-US" sz="1400" b="0" i="0" kern="1200" cap="small" dirty="0">
                <a:solidFill>
                  <a:schemeClr val="accent1"/>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32" name="Rectangle 3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18" name="Group 17"/>
          <p:cNvGrpSpPr/>
          <p:nvPr/>
        </p:nvGrpSpPr>
        <p:grpSpPr>
          <a:xfrm>
            <a:off x="0" y="-2373"/>
            <a:ext cx="12192000" cy="6867027"/>
            <a:chOff x="0" y="-2373"/>
            <a:chExt cx="12192000" cy="6867027"/>
          </a:xfrm>
        </p:grpSpPr>
        <p:sp>
          <p:nvSpPr>
            <p:cNvPr id="10" name="Rectangle 9"/>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33068"/>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2" name="Rectangle 1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17299"/>
            <a:ext cx="312916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1154954" y="3193561"/>
            <a:ext cx="3129168" cy="283349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12721" y="2603502"/>
            <a:ext cx="314538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4512721" y="3193561"/>
            <a:ext cx="3145380" cy="283349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886700" y="2617299"/>
            <a:ext cx="3161029" cy="576261"/>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886700" y="3193561"/>
            <a:ext cx="3164719" cy="28334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22" name="Straight Connector 21"/>
          <p:cNvCxnSpPr/>
          <p:nvPr/>
        </p:nvCxnSpPr>
        <p:spPr>
          <a:xfrm>
            <a:off x="440397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a:off x="7772401" y="2569633"/>
            <a:ext cx="0" cy="3492499"/>
          </a:xfrm>
          <a:prstGeom prst="line">
            <a:avLst/>
          </a:prstGeom>
          <a:ln w="12700" cmpd="sng">
            <a:solidFill>
              <a:schemeClr val="accent1">
                <a:alpha val="41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r>
              <a:rPr lang="en-US" smtClean="0"/>
              <a:t>10/8/2015</a:t>
            </a:r>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2" y="4532845"/>
            <a:ext cx="30504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1334552"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3" y="5109107"/>
            <a:ext cx="3050437" cy="91794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4572537" y="4532846"/>
            <a:ext cx="3046766" cy="651156"/>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4748463" y="2603500"/>
            <a:ext cx="2691241"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68865" y="5184002"/>
            <a:ext cx="3050438" cy="84305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983434" y="4532847"/>
            <a:ext cx="3050438" cy="651154"/>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3434" y="5184001"/>
            <a:ext cx="3050437" cy="843054"/>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4388153" y="2603500"/>
            <a:ext cx="0" cy="3517594"/>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801905" y="2603500"/>
            <a:ext cx="0" cy="34925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r>
              <a:rPr lang="en-US" smtClean="0"/>
              <a:t>10/8/2015</a:t>
            </a:r>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825660"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9" name="Group 18"/>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Rectangle 7"/>
            <p:cNvSpPr/>
            <p:nvPr/>
          </p:nvSpPr>
          <p:spPr>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76756" y="1278468"/>
            <a:ext cx="1413933" cy="4748589"/>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8"/>
            <a:ext cx="6247546" cy="474859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3" name="Group 12"/>
          <p:cNvGrpSpPr/>
          <p:nvPr/>
        </p:nvGrpSpPr>
        <p:grpSpPr>
          <a:xfrm>
            <a:off x="0" y="-2373"/>
            <a:ext cx="12192000" cy="6867027"/>
            <a:chOff x="0" y="-2373"/>
            <a:chExt cx="12192000" cy="6867027"/>
          </a:xfrm>
        </p:grpSpPr>
        <p:sp>
          <p:nvSpPr>
            <p:cNvPr id="11" name="Rectangle 10"/>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6" y="2677645"/>
            <a:ext cx="4351023"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8" y="2677644"/>
            <a:ext cx="3755379" cy="2283823"/>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10/8/2015</a:t>
            </a:r>
            <a:endParaRPr lang="en-US" dirty="0"/>
          </a:p>
        </p:txBody>
      </p:sp>
      <p:sp>
        <p:nvSpPr>
          <p:cNvPr id="5" name="Footer Placeholder 4"/>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08710" y="3179762"/>
            <a:ext cx="4825159" cy="2840039"/>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r>
              <a:rPr lang="en-US" smtClean="0"/>
              <a:t>10/8/2015</a:t>
            </a:r>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r>
              <a:rPr lang="en-US" smtClean="0"/>
              <a:t>10/8/2015</a:t>
            </a:r>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10/8/2015</a:t>
            </a:r>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14" name="Group 13"/>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Oval 15"/>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1295400"/>
            <a:ext cx="2793159"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5" cy="45720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5" y="2895600"/>
            <a:ext cx="2793158" cy="3129279"/>
          </a:xfrm>
        </p:spPr>
        <p:txBody>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15" name="Rectangle 14"/>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20" name="Group 19"/>
          <p:cNvGrpSpPr/>
          <p:nvPr/>
        </p:nvGrpSpPr>
        <p:grpSpPr>
          <a:xfrm>
            <a:off x="0" y="-2373"/>
            <a:ext cx="12192000" cy="6867027"/>
            <a:chOff x="0" y="-2373"/>
            <a:chExt cx="12192000" cy="6867027"/>
          </a:xfrm>
        </p:grpSpPr>
        <p:sp>
          <p:nvSpPr>
            <p:cNvPr id="12" name="Rectangle 11"/>
            <p:cNvSpPr/>
            <p:nvPr/>
          </p:nvSpPr>
          <p:spPr>
            <a:xfrm>
              <a:off x="0" y="0"/>
              <a:ext cx="12192000" cy="6858000"/>
            </a:xfrm>
            <a:prstGeom prst="rect">
              <a:avLst/>
            </a:prstGeom>
            <a:blipFill>
              <a:blip r:embed="rId2">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0"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3907" y="1693332"/>
            <a:ext cx="3860260" cy="173566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bwMode="gray">
          <a:xfrm>
            <a:off x="1154955" y="3657600"/>
            <a:ext cx="3859212" cy="1371600"/>
          </a:xfrm>
        </p:spPr>
        <p:txBody>
          <a:bodyPr>
            <a:normAutofit/>
          </a:bodyPr>
          <a:lstStyle>
            <a:lvl1pPr marL="0" indent="0">
              <a:buNone/>
              <a:defRPr sz="1400">
                <a:solidFill>
                  <a:schemeClr val="accent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10/8/2015</a:t>
            </a:r>
            <a:endParaRPr lang="en-US" dirty="0"/>
          </a:p>
        </p:txBody>
      </p:sp>
      <p:sp>
        <p:nvSpPr>
          <p:cNvPr id="6" name="Footer Placeholder 5"/>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9" name="Group 8"/>
          <p:cNvGrpSpPr/>
          <p:nvPr/>
        </p:nvGrpSpPr>
        <p:grpSpPr>
          <a:xfrm>
            <a:off x="0" y="-2373"/>
            <a:ext cx="12192000" cy="6867027"/>
            <a:chOff x="0" y="-2373"/>
            <a:chExt cx="12192000" cy="6867027"/>
          </a:xfrm>
        </p:grpSpPr>
        <p:sp>
          <p:nvSpPr>
            <p:cNvPr id="26" name="Rectangle 25"/>
            <p:cNvSpPr/>
            <p:nvPr/>
          </p:nvSpPr>
          <p:spPr>
            <a:xfrm>
              <a:off x="0" y="0"/>
              <a:ext cx="12192000" cy="6858000"/>
            </a:xfrm>
            <a:prstGeom prst="rect">
              <a:avLst/>
            </a:prstGeom>
            <a:blipFill>
              <a:blip r:embed="rId19">
                <a:duotone>
                  <a:schemeClr val="dk2">
                    <a:shade val="62000"/>
                    <a:hueMod val="108000"/>
                    <a:satMod val="164000"/>
                    <a:lumMod val="69000"/>
                  </a:schemeClr>
                  <a:schemeClr val="dk2">
                    <a:tint val="96000"/>
                    <a:hueMod val="90000"/>
                    <a:satMod val="130000"/>
                    <a:lumMod val="134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3220" y="2667000"/>
              <a:ext cx="4191000" cy="4191000"/>
            </a:xfrm>
            <a:prstGeom prst="ellipse">
              <a:avLst/>
            </a:prstGeom>
            <a:gradFill flip="none" rotWithShape="1">
              <a:gsLst>
                <a:gs pos="0">
                  <a:schemeClr val="bg2">
                    <a:lumMod val="40000"/>
                    <a:lumOff val="60000"/>
                    <a:alpha val="11000"/>
                  </a:schemeClr>
                </a:gs>
                <a:gs pos="75000">
                  <a:schemeClr val="bg2">
                    <a:lumMod val="40000"/>
                    <a:lumOff val="60000"/>
                    <a:alpha val="0"/>
                  </a:schemeClr>
                </a:gs>
                <a:gs pos="36000">
                  <a:schemeClr val="bg2">
                    <a:lumMod val="40000"/>
                    <a:lumOff val="6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750" y="2895600"/>
              <a:ext cx="2362200" cy="2362200"/>
            </a:xfrm>
            <a:prstGeom prst="ellipse">
              <a:avLst/>
            </a:prstGeom>
            <a:gradFill flip="none" rotWithShape="1">
              <a:gsLst>
                <a:gs pos="0">
                  <a:schemeClr val="bg2">
                    <a:lumMod val="40000"/>
                    <a:lumOff val="60000"/>
                    <a:alpha val="8000"/>
                  </a:schemeClr>
                </a:gs>
                <a:gs pos="72000">
                  <a:schemeClr val="bg2">
                    <a:lumMod val="40000"/>
                    <a:lumOff val="60000"/>
                    <a:alpha val="0"/>
                  </a:schemeClr>
                </a:gs>
                <a:gs pos="36000">
                  <a:schemeClr val="bg2">
                    <a:lumMod val="40000"/>
                    <a:lumOff val="6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7999412" y="-2373"/>
              <a:ext cx="1600200" cy="1600200"/>
            </a:xfrm>
            <a:prstGeom prst="ellipse">
              <a:avLst/>
            </a:prstGeom>
            <a:gradFill flip="none" rotWithShape="1">
              <a:gsLst>
                <a:gs pos="0">
                  <a:schemeClr val="bg2">
                    <a:lumMod val="40000"/>
                    <a:lumOff val="60000"/>
                    <a:alpha val="14000"/>
                  </a:schemeClr>
                </a:gs>
                <a:gs pos="73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74054"/>
              <a:ext cx="990600" cy="990600"/>
            </a:xfrm>
            <a:prstGeom prst="ellipse">
              <a:avLst/>
            </a:prstGeom>
            <a:gradFill flip="none" rotWithShape="1">
              <a:gsLst>
                <a:gs pos="0">
                  <a:schemeClr val="bg2">
                    <a:lumMod val="40000"/>
                    <a:lumOff val="60000"/>
                    <a:alpha val="14000"/>
                  </a:schemeClr>
                </a:gs>
                <a:gs pos="66000">
                  <a:schemeClr val="bg2">
                    <a:lumMod val="40000"/>
                    <a:lumOff val="60000"/>
                    <a:alpha val="0"/>
                  </a:schemeClr>
                </a:gs>
                <a:gs pos="36000">
                  <a:schemeClr val="bg2">
                    <a:lumMod val="40000"/>
                    <a:lumOff val="6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0"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21"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3"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5" y="2603500"/>
            <a:ext cx="8761412" cy="34163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0938" y="6394061"/>
            <a:ext cx="990599" cy="304799"/>
          </a:xfrm>
          <a:prstGeom prst="rect">
            <a:avLst/>
          </a:prstGeom>
        </p:spPr>
        <p:txBody>
          <a:bodyPr vert="horz" lIns="91440" tIns="45720" rIns="91440" bIns="45720" rtlCol="0" anchor="t"/>
          <a:lstStyle>
            <a:lvl1pPr algn="r">
              <a:defRPr sz="1000" b="1" i="0">
                <a:solidFill>
                  <a:schemeClr val="accent1"/>
                </a:solidFill>
              </a:defRPr>
            </a:lvl1pPr>
          </a:lstStyle>
          <a:p>
            <a:r>
              <a:rPr lang="en-US" smtClean="0"/>
              <a:t>10/8/2015</a:t>
            </a:r>
            <a:endParaRPr lang="en-US" dirty="0"/>
          </a:p>
        </p:txBody>
      </p:sp>
      <p:sp>
        <p:nvSpPr>
          <p:cNvPr id="5" name="Footer Placeholder 4"/>
          <p:cNvSpPr>
            <a:spLocks noGrp="1"/>
          </p:cNvSpPr>
          <p:nvPr>
            <p:ph type="ftr" sz="quarter" idx="3"/>
          </p:nvPr>
        </p:nvSpPr>
        <p:spPr>
          <a:xfrm>
            <a:off x="528358" y="6391838"/>
            <a:ext cx="3859795" cy="304801"/>
          </a:xfrm>
          <a:prstGeom prst="rect">
            <a:avLst/>
          </a:prstGeom>
        </p:spPr>
        <p:txBody>
          <a:bodyPr vert="horz" lIns="91440" tIns="45720" rIns="91440" bIns="45720" rtlCol="0" anchor="b"/>
          <a:lstStyle>
            <a:lvl1pPr algn="l">
              <a:defRPr sz="1000" b="1" i="0">
                <a:solidFill>
                  <a:schemeClr val="accent1"/>
                </a:solidFill>
                <a:latin typeface="+mn-lt"/>
              </a:defRPr>
            </a:lvl1pPr>
          </a:lstStyle>
          <a:p>
            <a:r>
              <a:rPr lang="en-US" dirty="0"/>
              <a:t>
              </a:t>
            </a:r>
          </a:p>
        </p:txBody>
      </p:sp>
      <p:sp>
        <p:nvSpPr>
          <p:cNvPr id="22" name="Rectangle 21"/>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bg1"/>
                </a:solidFill>
                <a:latin typeface="+mn-lt"/>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mailto:travel@smu.edu"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smu.edu/expense"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travel@smu.ed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mcorte@smu.edu" TargetMode="External"/><Relationship Id="rId2" Type="http://schemas.openxmlformats.org/officeDocument/2006/relationships/hyperlink" Target="http://www.smu.edu/expens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SMU Card</a:t>
            </a:r>
            <a:endParaRPr lang="en-US" dirty="0"/>
          </a:p>
        </p:txBody>
      </p:sp>
      <p:sp>
        <p:nvSpPr>
          <p:cNvPr id="3" name="Subtitle 2"/>
          <p:cNvSpPr>
            <a:spLocks noGrp="1"/>
          </p:cNvSpPr>
          <p:nvPr>
            <p:ph type="subTitle" idx="1"/>
          </p:nvPr>
        </p:nvSpPr>
        <p:spPr/>
        <p:txBody>
          <a:bodyPr/>
          <a:lstStyle/>
          <a:p>
            <a:r>
              <a:rPr lang="en-US" dirty="0" smtClean="0"/>
              <a:t>Information guide</a:t>
            </a:r>
          </a:p>
          <a:p>
            <a:r>
              <a:rPr lang="en-US" dirty="0"/>
              <a:t>	</a:t>
            </a:r>
            <a:r>
              <a:rPr lang="en-US" dirty="0" smtClean="0"/>
              <a:t>															</a:t>
            </a:r>
            <a:r>
              <a:rPr lang="en-US" sz="800" dirty="0" smtClean="0"/>
              <a:t>updated 3/14/16</a:t>
            </a:r>
            <a:endParaRPr lang="en-US" sz="800" dirty="0"/>
          </a:p>
        </p:txBody>
      </p:sp>
    </p:spTree>
    <p:extLst>
      <p:ext uri="{BB962C8B-B14F-4D97-AF65-F5344CB8AC3E}">
        <p14:creationId xmlns:p14="http://schemas.microsoft.com/office/powerpoint/2010/main" val="28721318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Canceling Card</a:t>
            </a:r>
            <a:endParaRPr lang="en-US" dirty="0"/>
          </a:p>
        </p:txBody>
      </p:sp>
      <p:sp>
        <p:nvSpPr>
          <p:cNvPr id="3" name="Content Placeholder 2"/>
          <p:cNvSpPr>
            <a:spLocks noGrp="1"/>
          </p:cNvSpPr>
          <p:nvPr>
            <p:ph idx="1"/>
          </p:nvPr>
        </p:nvSpPr>
        <p:spPr>
          <a:xfrm>
            <a:off x="1154955" y="2603500"/>
            <a:ext cx="8761412" cy="4031762"/>
          </a:xfrm>
        </p:spPr>
        <p:txBody>
          <a:bodyPr>
            <a:normAutofit fontScale="85000" lnSpcReduction="10000"/>
          </a:bodyPr>
          <a:lstStyle/>
          <a:p>
            <a:r>
              <a:rPr lang="en-US" dirty="0" smtClean="0"/>
              <a:t>If you decide you no longer want your SMU Card or you are leaving the university, please send an email to the Card Administrator requesting cancellation and an end date so that the card account can be closed in a timely manner.</a:t>
            </a:r>
          </a:p>
          <a:p>
            <a:r>
              <a:rPr lang="en-US" dirty="0" smtClean="0"/>
              <a:t>Once request is received, the Card Administrator will instruct you on how to proceed.</a:t>
            </a:r>
          </a:p>
          <a:p>
            <a:r>
              <a:rPr lang="en-US" dirty="0" smtClean="0">
                <a:solidFill>
                  <a:srgbClr val="FF0000"/>
                </a:solidFill>
              </a:rPr>
              <a:t>Please make sure all your available transactions have been reconciled in Concur  for your card.  It is very important to submit reports for all outstanding expenses if you are leaving the University.  For certain issues:</a:t>
            </a:r>
          </a:p>
          <a:p>
            <a:pPr lvl="1"/>
            <a:r>
              <a:rPr lang="en-US" dirty="0" smtClean="0">
                <a:solidFill>
                  <a:srgbClr val="FF0000"/>
                </a:solidFill>
              </a:rPr>
              <a:t>For all travel related items, contact Millicent Grant</a:t>
            </a:r>
          </a:p>
          <a:p>
            <a:pPr lvl="1"/>
            <a:r>
              <a:rPr lang="en-US" dirty="0" smtClean="0">
                <a:solidFill>
                  <a:srgbClr val="FF0000"/>
                </a:solidFill>
              </a:rPr>
              <a:t>For all non-travel related items, contact Monica Corte</a:t>
            </a:r>
          </a:p>
          <a:p>
            <a:r>
              <a:rPr lang="en-US" dirty="0" smtClean="0"/>
              <a:t>If you know you are leaving, please discontinue use of your card so that all charges are posted before your end date.</a:t>
            </a:r>
          </a:p>
          <a:p>
            <a:r>
              <a:rPr lang="en-US" dirty="0" smtClean="0"/>
              <a:t>If your end date is immediate, please get with your manager to provide them with your documentation to your purchases so that they may work with the Concur Administrators to close your profile.</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4064083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 Cycle</a:t>
            </a:r>
            <a:endParaRPr lang="en-US" dirty="0"/>
          </a:p>
        </p:txBody>
      </p:sp>
      <p:sp>
        <p:nvSpPr>
          <p:cNvPr id="3" name="Content Placeholder 2"/>
          <p:cNvSpPr>
            <a:spLocks noGrp="1"/>
          </p:cNvSpPr>
          <p:nvPr>
            <p:ph idx="1"/>
          </p:nvPr>
        </p:nvSpPr>
        <p:spPr>
          <a:xfrm>
            <a:off x="1154954" y="2321169"/>
            <a:ext cx="9536491" cy="4278923"/>
          </a:xfrm>
        </p:spPr>
        <p:txBody>
          <a:bodyPr>
            <a:normAutofit/>
          </a:bodyPr>
          <a:lstStyle/>
          <a:p>
            <a:r>
              <a:rPr lang="en-US" dirty="0" smtClean="0"/>
              <a:t>Card cycle is as follows:  20</a:t>
            </a:r>
            <a:r>
              <a:rPr lang="en-US" baseline="30000" dirty="0" smtClean="0"/>
              <a:t>th</a:t>
            </a:r>
            <a:r>
              <a:rPr lang="en-US" dirty="0" smtClean="0"/>
              <a:t>-19</a:t>
            </a:r>
            <a:r>
              <a:rPr lang="en-US" baseline="30000" dirty="0" smtClean="0"/>
              <a:t>th</a:t>
            </a:r>
            <a:r>
              <a:rPr lang="en-US" dirty="0" smtClean="0"/>
              <a:t> of the month</a:t>
            </a:r>
          </a:p>
          <a:p>
            <a:pPr lvl="1"/>
            <a:r>
              <a:rPr lang="en-US" dirty="0" smtClean="0"/>
              <a:t>If the 19</a:t>
            </a:r>
            <a:r>
              <a:rPr lang="en-US" baseline="30000" dirty="0" smtClean="0"/>
              <a:t>th</a:t>
            </a:r>
            <a:r>
              <a:rPr lang="en-US" dirty="0" smtClean="0"/>
              <a:t> falls on a Saturday, then the close is end of business on the 18</a:t>
            </a:r>
            <a:r>
              <a:rPr lang="en-US" baseline="30000" dirty="0" smtClean="0"/>
              <a:t>th</a:t>
            </a:r>
            <a:endParaRPr lang="en-US" dirty="0"/>
          </a:p>
          <a:p>
            <a:pPr lvl="1"/>
            <a:r>
              <a:rPr lang="en-US" dirty="0" smtClean="0"/>
              <a:t>If the 19</a:t>
            </a:r>
            <a:r>
              <a:rPr lang="en-US" baseline="30000" dirty="0" smtClean="0"/>
              <a:t>th</a:t>
            </a:r>
            <a:r>
              <a:rPr lang="en-US" dirty="0" smtClean="0"/>
              <a:t> falls on a Sunday, then the close is end of business on the 20</a:t>
            </a:r>
            <a:r>
              <a:rPr lang="en-US" baseline="30000" dirty="0" smtClean="0"/>
              <a:t>th</a:t>
            </a:r>
            <a:endParaRPr lang="en-US" dirty="0" smtClean="0"/>
          </a:p>
          <a:p>
            <a:pPr lvl="1"/>
            <a:r>
              <a:rPr lang="en-US" dirty="0" smtClean="0"/>
              <a:t>If the 19</a:t>
            </a:r>
            <a:r>
              <a:rPr lang="en-US" baseline="30000" dirty="0" smtClean="0"/>
              <a:t>th</a:t>
            </a:r>
            <a:r>
              <a:rPr lang="en-US" dirty="0" smtClean="0"/>
              <a:t> falls on a holiday, then it will close end of business on the appropriate date 18</a:t>
            </a:r>
            <a:r>
              <a:rPr lang="en-US" baseline="30000" dirty="0" smtClean="0"/>
              <a:t>th</a:t>
            </a:r>
            <a:r>
              <a:rPr lang="en-US" dirty="0" smtClean="0"/>
              <a:t>/20</a:t>
            </a:r>
            <a:r>
              <a:rPr lang="en-US" baseline="30000" dirty="0" smtClean="0"/>
              <a:t>th</a:t>
            </a:r>
            <a:endParaRPr lang="en-US" dirty="0" smtClean="0"/>
          </a:p>
          <a:p>
            <a:r>
              <a:rPr lang="en-US" dirty="0" smtClean="0"/>
              <a:t>Your card will refresh at midnight on the day after statement close and your funds will go back to your established monthly limit.</a:t>
            </a:r>
          </a:p>
          <a:p>
            <a:r>
              <a:rPr lang="en-US" dirty="0" smtClean="0"/>
              <a:t>Your non-travel card reconciling is once a month.  You can do this report any time during the month.  It has no impact on your card refreshing.</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2815687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Transfer	</a:t>
            </a:r>
            <a:endParaRPr lang="en-US" dirty="0"/>
          </a:p>
        </p:txBody>
      </p:sp>
      <p:sp>
        <p:nvSpPr>
          <p:cNvPr id="3" name="Content Placeholder 2"/>
          <p:cNvSpPr>
            <a:spLocks noGrp="1"/>
          </p:cNvSpPr>
          <p:nvPr>
            <p:ph idx="1"/>
          </p:nvPr>
        </p:nvSpPr>
        <p:spPr/>
        <p:txBody>
          <a:bodyPr/>
          <a:lstStyle/>
          <a:p>
            <a:r>
              <a:rPr lang="en-US" dirty="0" err="1" smtClean="0"/>
              <a:t>PaymentNet</a:t>
            </a:r>
            <a:r>
              <a:rPr lang="en-US" dirty="0" smtClean="0"/>
              <a:t> to Concur: Things to remember</a:t>
            </a:r>
          </a:p>
          <a:p>
            <a:pPr lvl="1"/>
            <a:r>
              <a:rPr lang="en-US" dirty="0" smtClean="0"/>
              <a:t>Charges can take up to a week or more to post to </a:t>
            </a:r>
            <a:r>
              <a:rPr lang="en-US" dirty="0" err="1" smtClean="0"/>
              <a:t>PaymentNet</a:t>
            </a:r>
            <a:r>
              <a:rPr lang="en-US" dirty="0" smtClean="0"/>
              <a:t>.</a:t>
            </a:r>
          </a:p>
          <a:p>
            <a:pPr lvl="1"/>
            <a:r>
              <a:rPr lang="en-US" dirty="0" err="1" smtClean="0"/>
              <a:t>PaymentNet</a:t>
            </a:r>
            <a:r>
              <a:rPr lang="en-US" dirty="0" smtClean="0"/>
              <a:t> relays the charges to Concur in a feed that runs Tuesday- Sunday night.</a:t>
            </a:r>
          </a:p>
          <a:p>
            <a:pPr lvl="1"/>
            <a:r>
              <a:rPr lang="en-US" dirty="0" smtClean="0"/>
              <a:t>Please keep this in mind when you are reconciling if you do not see new charges.</a:t>
            </a:r>
          </a:p>
          <a:p>
            <a:pPr lvl="1"/>
            <a:r>
              <a:rPr lang="en-US" dirty="0" smtClean="0"/>
              <a:t>Charges must post to Concur to be </a:t>
            </a:r>
            <a:r>
              <a:rPr lang="en-US" b="1" dirty="0" smtClean="0"/>
              <a:t>IMPORTED</a:t>
            </a:r>
            <a:r>
              <a:rPr lang="en-US" dirty="0" smtClean="0"/>
              <a:t> to the report.</a:t>
            </a:r>
          </a:p>
          <a:p>
            <a:pPr lvl="1"/>
            <a:r>
              <a:rPr lang="en-US" dirty="0" smtClean="0"/>
              <a:t>Never add a new expense for a card charge.</a:t>
            </a:r>
          </a:p>
          <a:p>
            <a:r>
              <a:rPr lang="en-US" dirty="0" smtClean="0"/>
              <a:t>Please </a:t>
            </a:r>
            <a:r>
              <a:rPr lang="en-US" dirty="0"/>
              <a:t>remember that charges will not show up on the general ledger until the report has completed the approval </a:t>
            </a:r>
            <a:r>
              <a:rPr lang="en-US" dirty="0" smtClean="0"/>
              <a:t>cycle through Concur.</a:t>
            </a: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25872709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Receipts </a:t>
            </a:r>
            <a:endParaRPr lang="en-US" dirty="0"/>
          </a:p>
        </p:txBody>
      </p:sp>
      <p:sp>
        <p:nvSpPr>
          <p:cNvPr id="3" name="Content Placeholder 2"/>
          <p:cNvSpPr>
            <a:spLocks noGrp="1"/>
          </p:cNvSpPr>
          <p:nvPr>
            <p:ph idx="1"/>
          </p:nvPr>
        </p:nvSpPr>
        <p:spPr/>
        <p:txBody>
          <a:bodyPr/>
          <a:lstStyle/>
          <a:p>
            <a:r>
              <a:rPr lang="en-US" dirty="0"/>
              <a:t>Submitting statements and receipts to Image Now </a:t>
            </a:r>
            <a:r>
              <a:rPr lang="en-US" dirty="0" smtClean="0"/>
              <a:t>is </a:t>
            </a:r>
            <a:r>
              <a:rPr lang="en-US" dirty="0"/>
              <a:t>no longer </a:t>
            </a:r>
            <a:r>
              <a:rPr lang="en-US" dirty="0" smtClean="0"/>
              <a:t>necessary.</a:t>
            </a:r>
            <a:endParaRPr lang="en-US" dirty="0"/>
          </a:p>
          <a:p>
            <a:r>
              <a:rPr lang="en-US" dirty="0"/>
              <a:t>S</a:t>
            </a:r>
            <a:r>
              <a:rPr lang="en-US" dirty="0" smtClean="0"/>
              <a:t>can </a:t>
            </a:r>
            <a:r>
              <a:rPr lang="en-US" dirty="0"/>
              <a:t>your receipts </a:t>
            </a:r>
            <a:r>
              <a:rPr lang="en-US" dirty="0" smtClean="0"/>
              <a:t>per transaction and </a:t>
            </a:r>
            <a:r>
              <a:rPr lang="en-US" dirty="0"/>
              <a:t>upload them into Concur or take a picture with the mobile </a:t>
            </a:r>
            <a:r>
              <a:rPr lang="en-US" dirty="0" smtClean="0"/>
              <a:t>app.</a:t>
            </a:r>
            <a:endParaRPr lang="en-US" dirty="0"/>
          </a:p>
          <a:p>
            <a:r>
              <a:rPr lang="en-US" dirty="0" smtClean="0"/>
              <a:t>Match the receipts to the appropriate charges.</a:t>
            </a:r>
          </a:p>
          <a:p>
            <a:r>
              <a:rPr lang="en-US" dirty="0" smtClean="0"/>
              <a:t>A random monthly audit will be conducted to view the receipts and charges.</a:t>
            </a:r>
          </a:p>
          <a:p>
            <a:r>
              <a:rPr lang="en-US" dirty="0" smtClean="0"/>
              <a:t>Receipts are required for all non-travel card transactions.</a:t>
            </a:r>
          </a:p>
          <a:p>
            <a:r>
              <a:rPr lang="en-US" dirty="0" smtClean="0"/>
              <a:t>Travel transactions on the card require receipts for purchases made over $25.00.</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37231090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Fraudulent Charges	</a:t>
            </a:r>
            <a:endParaRPr lang="en-US" dirty="0"/>
          </a:p>
        </p:txBody>
      </p:sp>
      <p:sp>
        <p:nvSpPr>
          <p:cNvPr id="3" name="Content Placeholder 2"/>
          <p:cNvSpPr>
            <a:spLocks noGrp="1"/>
          </p:cNvSpPr>
          <p:nvPr>
            <p:ph idx="1"/>
          </p:nvPr>
        </p:nvSpPr>
        <p:spPr>
          <a:xfrm>
            <a:off x="1154955" y="2603499"/>
            <a:ext cx="8761412" cy="3762131"/>
          </a:xfrm>
        </p:spPr>
        <p:txBody>
          <a:bodyPr>
            <a:normAutofit fontScale="77500" lnSpcReduction="20000"/>
          </a:bodyPr>
          <a:lstStyle/>
          <a:p>
            <a:r>
              <a:rPr lang="en-US" sz="2100" dirty="0" smtClean="0"/>
              <a:t>Please utilize </a:t>
            </a:r>
            <a:r>
              <a:rPr lang="en-US" sz="2100" dirty="0" err="1" smtClean="0"/>
              <a:t>PaymentNet</a:t>
            </a:r>
            <a:r>
              <a:rPr lang="en-US" sz="2100" dirty="0" smtClean="0"/>
              <a:t> to monitor your charges.  Charges post to this system first and could take days to transfer to Concur.  Fraud can be detected faster.</a:t>
            </a:r>
          </a:p>
          <a:p>
            <a:r>
              <a:rPr lang="en-US" sz="2100" dirty="0" smtClean="0"/>
              <a:t>If you determine that there is fraudulent activity on your card, please call the number on the back of your card ASAP to report to JP Morgan.  JP Morgan will review and verify charges with the card holder.  Your 4 digit pin/</a:t>
            </a:r>
            <a:r>
              <a:rPr lang="en-US" sz="2100" dirty="0" err="1" smtClean="0"/>
              <a:t>ss</a:t>
            </a:r>
            <a:r>
              <a:rPr lang="en-US" sz="2100" dirty="0" smtClean="0"/>
              <a:t># is the last 4 of your SMU ID#.</a:t>
            </a:r>
          </a:p>
          <a:p>
            <a:r>
              <a:rPr lang="en-US" sz="2100" dirty="0" smtClean="0"/>
              <a:t>Notify Card Administrator that you have contacted JP Morgan and a new card will be coming for you.</a:t>
            </a:r>
          </a:p>
          <a:p>
            <a:r>
              <a:rPr lang="en-US" sz="2100" dirty="0" smtClean="0"/>
              <a:t>Fraudulent charges are to be reconciled like other charges. Please leave them in your available expenses until the SMU Card Administrator reaches out to you.  The credits for these frauds will not show up in your queue and in most cases are only made available to you by the Administrator. </a:t>
            </a:r>
          </a:p>
          <a:p>
            <a:pPr marL="0" indent="0">
              <a:buNone/>
            </a:pPr>
            <a:endParaRPr lang="en-US" dirty="0" smtClean="0"/>
          </a:p>
          <a:p>
            <a:pPr marL="0" indent="0">
              <a:buNone/>
            </a:pPr>
            <a:r>
              <a:rPr lang="en-US" dirty="0" smtClean="0">
                <a:solidFill>
                  <a:srgbClr val="FF0000"/>
                </a:solidFill>
              </a:rPr>
              <a:t>***TIP***  When traveling out of your home area, it is always a good idea to reach out to the bank and let them know you will be in a different location, especially if you are traveling overseas.  </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D57F1E4F-1CFF-5643-939E-217C01CDF565}" type="slidenum">
              <a:rPr lang="en-US" smtClean="0"/>
              <a:pPr/>
              <a:t>14</a:t>
            </a:fld>
            <a:endParaRPr lang="en-US" dirty="0"/>
          </a:p>
        </p:txBody>
      </p:sp>
    </p:spTree>
    <p:extLst>
      <p:ext uri="{BB962C8B-B14F-4D97-AF65-F5344CB8AC3E}">
        <p14:creationId xmlns:p14="http://schemas.microsoft.com/office/powerpoint/2010/main" val="17763580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PaymentNet</a:t>
            </a:r>
            <a:endParaRPr lang="en-US" dirty="0"/>
          </a:p>
        </p:txBody>
      </p:sp>
      <p:sp>
        <p:nvSpPr>
          <p:cNvPr id="3" name="Content Placeholder 2"/>
          <p:cNvSpPr>
            <a:spLocks noGrp="1"/>
          </p:cNvSpPr>
          <p:nvPr>
            <p:ph idx="1"/>
          </p:nvPr>
        </p:nvSpPr>
        <p:spPr/>
        <p:txBody>
          <a:bodyPr/>
          <a:lstStyle/>
          <a:p>
            <a:r>
              <a:rPr lang="en-US" dirty="0" err="1" smtClean="0"/>
              <a:t>PaymentNet</a:t>
            </a:r>
            <a:r>
              <a:rPr lang="en-US" dirty="0" smtClean="0"/>
              <a:t> is JP Morgan’s system that is used to manage the SMU cards.</a:t>
            </a:r>
          </a:p>
          <a:p>
            <a:r>
              <a:rPr lang="en-US" dirty="0" smtClean="0"/>
              <a:t>Everyone has access to this system and be provided log in info for their accounts.</a:t>
            </a:r>
          </a:p>
          <a:p>
            <a:r>
              <a:rPr lang="en-US" dirty="0" smtClean="0"/>
              <a:t>This system is primarily for the cardholder to view their statement and transactions.</a:t>
            </a:r>
          </a:p>
          <a:p>
            <a:r>
              <a:rPr lang="en-US" dirty="0" smtClean="0"/>
              <a:t>All account coding is done in Concur.</a:t>
            </a:r>
          </a:p>
          <a:p>
            <a:r>
              <a:rPr lang="en-US" dirty="0" smtClean="0"/>
              <a:t>You can set up notification reminders in </a:t>
            </a:r>
            <a:r>
              <a:rPr lang="en-US" dirty="0" err="1" smtClean="0"/>
              <a:t>PaymentNet</a:t>
            </a:r>
            <a:r>
              <a:rPr lang="en-US" dirty="0" smtClean="0"/>
              <a:t> under your profile if you find them useful.</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15</a:t>
            </a:fld>
            <a:endParaRPr lang="en-US" dirty="0"/>
          </a:p>
        </p:txBody>
      </p:sp>
    </p:spTree>
    <p:extLst>
      <p:ext uri="{BB962C8B-B14F-4D97-AF65-F5344CB8AC3E}">
        <p14:creationId xmlns:p14="http://schemas.microsoft.com/office/powerpoint/2010/main" val="28008979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 Training</a:t>
            </a:r>
            <a:endParaRPr lang="en-US" dirty="0"/>
          </a:p>
        </p:txBody>
      </p:sp>
      <p:sp>
        <p:nvSpPr>
          <p:cNvPr id="3" name="Content Placeholder 2"/>
          <p:cNvSpPr>
            <a:spLocks noGrp="1"/>
          </p:cNvSpPr>
          <p:nvPr>
            <p:ph idx="1"/>
          </p:nvPr>
        </p:nvSpPr>
        <p:spPr/>
        <p:txBody>
          <a:bodyPr/>
          <a:lstStyle/>
          <a:p>
            <a:r>
              <a:rPr lang="en-US" dirty="0" smtClean="0"/>
              <a:t>Help with Concur can always be requested.  If needed, one-on-one sessions can be scheduled.</a:t>
            </a:r>
          </a:p>
          <a:p>
            <a:pPr marL="0" indent="0">
              <a:buNone/>
            </a:pPr>
            <a:endParaRPr lang="en-US" dirty="0" smtClean="0"/>
          </a:p>
          <a:p>
            <a:pPr lvl="1">
              <a:spcBef>
                <a:spcPts val="0"/>
              </a:spcBef>
            </a:pPr>
            <a:r>
              <a:rPr lang="en-US" dirty="0" smtClean="0"/>
              <a:t>Millicent </a:t>
            </a:r>
            <a:r>
              <a:rPr lang="en-US" dirty="0" smtClean="0"/>
              <a:t>Grant</a:t>
            </a:r>
          </a:p>
          <a:p>
            <a:pPr marL="457200" lvl="1" indent="0">
              <a:spcBef>
                <a:spcPts val="0"/>
              </a:spcBef>
              <a:buNone/>
            </a:pPr>
            <a:r>
              <a:rPr lang="en-US" dirty="0" smtClean="0"/>
              <a:t>     </a:t>
            </a:r>
            <a:r>
              <a:rPr lang="en-US" dirty="0" smtClean="0">
                <a:hlinkClick r:id="rId2"/>
              </a:rPr>
              <a:t>travel@smu.edu</a:t>
            </a:r>
            <a:endParaRPr lang="en-US" dirty="0" smtClean="0"/>
          </a:p>
          <a:p>
            <a:pPr marL="457200" lvl="1" indent="0">
              <a:spcBef>
                <a:spcPts val="0"/>
              </a:spcBef>
              <a:buNone/>
            </a:pPr>
            <a:r>
              <a:rPr lang="en-US" dirty="0" smtClean="0"/>
              <a:t>     </a:t>
            </a:r>
            <a:r>
              <a:rPr lang="en-US" dirty="0" smtClean="0"/>
              <a:t>214-768-2800</a:t>
            </a:r>
          </a:p>
          <a:p>
            <a:pPr marL="457200" lvl="1" indent="0">
              <a:spcBef>
                <a:spcPts val="0"/>
              </a:spcBef>
              <a:buNone/>
            </a:pPr>
            <a:endParaRPr lang="en-US" dirty="0" smtClean="0"/>
          </a:p>
          <a:p>
            <a:pPr indent="-285750">
              <a:spcBef>
                <a:spcPts val="0"/>
              </a:spcBef>
            </a:pPr>
            <a:r>
              <a:rPr lang="en-US" dirty="0" smtClean="0"/>
              <a:t>Concur help can also be requested on the Online Support Center @ help.smu.edu</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16</a:t>
            </a:fld>
            <a:endParaRPr lang="en-US" dirty="0"/>
          </a:p>
        </p:txBody>
      </p:sp>
    </p:spTree>
    <p:extLst>
      <p:ext uri="{BB962C8B-B14F-4D97-AF65-F5344CB8AC3E}">
        <p14:creationId xmlns:p14="http://schemas.microsoft.com/office/powerpoint/2010/main" val="24417771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Concur Reporting</a:t>
            </a:r>
            <a:endParaRPr lang="en-US" dirty="0"/>
          </a:p>
        </p:txBody>
      </p:sp>
      <p:sp>
        <p:nvSpPr>
          <p:cNvPr id="3" name="Content Placeholder 2"/>
          <p:cNvSpPr>
            <a:spLocks noGrp="1"/>
          </p:cNvSpPr>
          <p:nvPr>
            <p:ph idx="1"/>
          </p:nvPr>
        </p:nvSpPr>
        <p:spPr/>
        <p:txBody>
          <a:bodyPr>
            <a:normAutofit fontScale="85000" lnSpcReduction="10000"/>
          </a:bodyPr>
          <a:lstStyle/>
          <a:p>
            <a:r>
              <a:rPr lang="en-US" dirty="0"/>
              <a:t>Your once a month non-travel </a:t>
            </a:r>
            <a:r>
              <a:rPr lang="en-US" dirty="0" smtClean="0"/>
              <a:t>(expense policy) Concur </a:t>
            </a:r>
            <a:r>
              <a:rPr lang="en-US" dirty="0"/>
              <a:t>report for card expenses and reimbursements should be </a:t>
            </a:r>
            <a:r>
              <a:rPr lang="en-US" dirty="0" smtClean="0"/>
              <a:t>done every month that you have charges. </a:t>
            </a:r>
          </a:p>
          <a:p>
            <a:r>
              <a:rPr lang="en-US" dirty="0" smtClean="0"/>
              <a:t>For assistance in reconciling your non-travel items, please go to </a:t>
            </a:r>
            <a:r>
              <a:rPr lang="en-US" dirty="0" smtClean="0">
                <a:hlinkClick r:id="rId2"/>
              </a:rPr>
              <a:t>smu.edu/expense</a:t>
            </a:r>
            <a:r>
              <a:rPr lang="en-US" dirty="0" smtClean="0"/>
              <a:t> for training materials.</a:t>
            </a:r>
          </a:p>
          <a:p>
            <a:r>
              <a:rPr lang="en-US" dirty="0" smtClean="0"/>
              <a:t>Your </a:t>
            </a:r>
            <a:r>
              <a:rPr lang="en-US" dirty="0"/>
              <a:t>travel </a:t>
            </a:r>
            <a:r>
              <a:rPr lang="en-US" dirty="0" smtClean="0"/>
              <a:t>(travel policy) related </a:t>
            </a:r>
            <a:r>
              <a:rPr lang="en-US" dirty="0"/>
              <a:t>card </a:t>
            </a:r>
            <a:r>
              <a:rPr lang="en-US" dirty="0" smtClean="0"/>
              <a:t>transactions/reimbursements should </a:t>
            </a:r>
            <a:r>
              <a:rPr lang="en-US" dirty="0"/>
              <a:t>be reported per trip after the trip is </a:t>
            </a:r>
            <a:r>
              <a:rPr lang="en-US" dirty="0" smtClean="0"/>
              <a:t>complete.</a:t>
            </a:r>
          </a:p>
          <a:p>
            <a:r>
              <a:rPr lang="en-US" dirty="0" smtClean="0"/>
              <a:t>For assistance in reconciling your travel items, please go to travel.smu.edu.</a:t>
            </a:r>
          </a:p>
          <a:p>
            <a:r>
              <a:rPr lang="en-US" dirty="0" smtClean="0"/>
              <a:t>For all card charges- </a:t>
            </a:r>
            <a:r>
              <a:rPr lang="en-US" b="1" dirty="0" smtClean="0">
                <a:solidFill>
                  <a:srgbClr val="FF0000"/>
                </a:solidFill>
              </a:rPr>
              <a:t>NEVER</a:t>
            </a:r>
            <a:r>
              <a:rPr lang="en-US" dirty="0" smtClean="0">
                <a:solidFill>
                  <a:srgbClr val="FF0000"/>
                </a:solidFill>
              </a:rPr>
              <a:t> </a:t>
            </a:r>
            <a:r>
              <a:rPr lang="en-US" dirty="0" smtClean="0"/>
              <a:t>add a new expense for items charged on your card.  You must </a:t>
            </a:r>
            <a:r>
              <a:rPr lang="en-US" b="1" dirty="0" smtClean="0">
                <a:solidFill>
                  <a:srgbClr val="FF0000"/>
                </a:solidFill>
              </a:rPr>
              <a:t>IMPORT</a:t>
            </a:r>
            <a:r>
              <a:rPr lang="en-US" dirty="0" smtClean="0"/>
              <a:t> the card charges to your report.  If you don’t see your charge- </a:t>
            </a:r>
            <a:r>
              <a:rPr lang="en-US" b="1" dirty="0" smtClean="0">
                <a:solidFill>
                  <a:srgbClr val="FF0000"/>
                </a:solidFill>
              </a:rPr>
              <a:t>WAIT</a:t>
            </a:r>
            <a:r>
              <a:rPr lang="en-US" dirty="0" smtClean="0"/>
              <a:t> until it posts or you will be reimbursed something not owed to you.</a:t>
            </a:r>
          </a:p>
          <a:p>
            <a:r>
              <a:rPr lang="en-US" dirty="0" smtClean="0"/>
              <a:t>Any fraudulent charges/credits or any other credits will need to be reported on your travel/expense report.  If you need assistance reporting your fraud charges or do not see a credit post, please contact the Card Administrator.</a:t>
            </a:r>
          </a:p>
          <a:p>
            <a:endParaRPr lang="en-US"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28806044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sz="3000" b="1" dirty="0" smtClean="0"/>
              <a:t>REPORTS</a:t>
            </a:r>
          </a:p>
          <a:p>
            <a:r>
              <a:rPr lang="en-US" dirty="0" smtClean="0"/>
              <a:t>Non-travel Reports: </a:t>
            </a:r>
          </a:p>
          <a:p>
            <a:pPr lvl="1"/>
            <a:r>
              <a:rPr lang="en-US" dirty="0" smtClean="0"/>
              <a:t>Once a month and must include card transactions (if applicable) and reimbursements together.</a:t>
            </a:r>
          </a:p>
          <a:p>
            <a:pPr lvl="1"/>
            <a:r>
              <a:rPr lang="en-US" dirty="0" smtClean="0"/>
              <a:t>Receipts are required for all purchases except mileage and reimbursements to SMU.</a:t>
            </a:r>
          </a:p>
          <a:p>
            <a:r>
              <a:rPr lang="en-US" dirty="0" smtClean="0"/>
              <a:t>Travel Reports: </a:t>
            </a:r>
          </a:p>
          <a:p>
            <a:pPr lvl="1"/>
            <a:r>
              <a:rPr lang="en-US" dirty="0" smtClean="0"/>
              <a:t>Travelers should submit one complete travel policy report with card transactions (if applicable) and reimbursements per travel occurrence.</a:t>
            </a:r>
          </a:p>
          <a:p>
            <a:pPr lvl="2"/>
            <a:r>
              <a:rPr lang="en-US" b="1" dirty="0" smtClean="0"/>
              <a:t>Reimbursements will not be made until the travel is complete</a:t>
            </a:r>
          </a:p>
          <a:p>
            <a:pPr lvl="1"/>
            <a:r>
              <a:rPr lang="en-US" dirty="0" smtClean="0"/>
              <a:t>Travel reports must be submitted within 30 days after travel is completed or expense was incurred to avoid tax implications.</a:t>
            </a:r>
          </a:p>
        </p:txBody>
      </p:sp>
      <p:sp>
        <p:nvSpPr>
          <p:cNvPr id="4" name="Slide Number Placeholder 3"/>
          <p:cNvSpPr>
            <a:spLocks noGrp="1"/>
          </p:cNvSpPr>
          <p:nvPr>
            <p:ph type="sldNum" sz="quarter" idx="12"/>
          </p:nvPr>
        </p:nvSpPr>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23546713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a:t>
            </a:r>
            <a:endParaRPr lang="en-US" dirty="0"/>
          </a:p>
        </p:txBody>
      </p:sp>
      <p:sp>
        <p:nvSpPr>
          <p:cNvPr id="3" name="Content Placeholder 2"/>
          <p:cNvSpPr>
            <a:spLocks noGrp="1"/>
          </p:cNvSpPr>
          <p:nvPr>
            <p:ph idx="1"/>
          </p:nvPr>
        </p:nvSpPr>
        <p:spPr>
          <a:xfrm>
            <a:off x="1166678" y="2580053"/>
            <a:ext cx="8761412" cy="3879361"/>
          </a:xfrm>
        </p:spPr>
        <p:txBody>
          <a:bodyPr>
            <a:normAutofit fontScale="92500" lnSpcReduction="10000"/>
          </a:bodyPr>
          <a:lstStyle/>
          <a:p>
            <a:pPr marL="0" indent="0">
              <a:buNone/>
            </a:pPr>
            <a:r>
              <a:rPr lang="en-US" sz="2800" b="1" dirty="0" smtClean="0"/>
              <a:t>Card Usage</a:t>
            </a:r>
          </a:p>
          <a:p>
            <a:r>
              <a:rPr lang="en-US" sz="1700" dirty="0" smtClean="0"/>
              <a:t>Disallowed Purchases</a:t>
            </a:r>
          </a:p>
          <a:p>
            <a:pPr lvl="1"/>
            <a:r>
              <a:rPr lang="en-US" sz="1500" dirty="0" smtClean="0"/>
              <a:t>Personal Expenses- Even if you are planning on reimbursing SMU</a:t>
            </a:r>
          </a:p>
          <a:p>
            <a:pPr lvl="1"/>
            <a:r>
              <a:rPr lang="en-US" sz="1500" dirty="0" smtClean="0"/>
              <a:t>Gas for Personal Car- Even if your vehicle is being used for SMU business. Mileage reimbursement is how SMU reimburses for this expense.  All trips must originate at SMU.</a:t>
            </a:r>
          </a:p>
          <a:p>
            <a:pPr lvl="1"/>
            <a:r>
              <a:rPr lang="en-US" sz="1500" dirty="0" smtClean="0"/>
              <a:t>Greeting Cards or Floral Arrangements- see policy 3.10 &amp; 13.5</a:t>
            </a:r>
          </a:p>
          <a:p>
            <a:pPr lvl="1"/>
            <a:r>
              <a:rPr lang="en-US" sz="1500" dirty="0" smtClean="0"/>
              <a:t>Services</a:t>
            </a:r>
          </a:p>
          <a:p>
            <a:pPr lvl="1"/>
            <a:r>
              <a:rPr lang="en-US" sz="1500" dirty="0" smtClean="0"/>
              <a:t>Wire Transfers</a:t>
            </a:r>
          </a:p>
          <a:p>
            <a:pPr lvl="1"/>
            <a:r>
              <a:rPr lang="en-US" sz="1500" dirty="0" smtClean="0"/>
              <a:t>Gambling</a:t>
            </a:r>
          </a:p>
          <a:p>
            <a:pPr lvl="1"/>
            <a:r>
              <a:rPr lang="en-US" sz="1500" dirty="0" smtClean="0"/>
              <a:t>Jewelry stores/shops-  This requires approval with a valid business reason and is granted on case by case basis</a:t>
            </a:r>
          </a:p>
          <a:p>
            <a:pPr lvl="1"/>
            <a:r>
              <a:rPr lang="en-US" sz="1500" dirty="0" smtClean="0"/>
              <a:t>Cash Withdrawals</a:t>
            </a:r>
            <a:endParaRPr lang="en-US" sz="1500" dirty="0"/>
          </a:p>
          <a:p>
            <a:pPr marL="457200" lvl="1" indent="0">
              <a:buNone/>
            </a:pPr>
            <a:endParaRPr lang="en-US" sz="15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19</a:t>
            </a:fld>
            <a:endParaRPr lang="en-US" dirty="0"/>
          </a:p>
        </p:txBody>
      </p:sp>
    </p:spTree>
    <p:extLst>
      <p:ext uri="{BB962C8B-B14F-4D97-AF65-F5344CB8AC3E}">
        <p14:creationId xmlns:p14="http://schemas.microsoft.com/office/powerpoint/2010/main" val="24608058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SMU Card is available for use </a:t>
            </a:r>
            <a:r>
              <a:rPr lang="en-US" b="1" dirty="0" smtClean="0"/>
              <a:t>ONLY</a:t>
            </a:r>
            <a:r>
              <a:rPr lang="en-US" dirty="0" smtClean="0"/>
              <a:t> on purchases that are on behalf of Southern Methodist University business</a:t>
            </a:r>
          </a:p>
          <a:p>
            <a:r>
              <a:rPr lang="en-US" dirty="0" smtClean="0"/>
              <a:t>Who Can have a Card?</a:t>
            </a:r>
          </a:p>
          <a:p>
            <a:pPr lvl="1"/>
            <a:r>
              <a:rPr lang="en-US" dirty="0" smtClean="0"/>
              <a:t>Full time benefit eligible faculty/staff</a:t>
            </a:r>
          </a:p>
          <a:p>
            <a:pPr lvl="1"/>
            <a:r>
              <a:rPr lang="en-US" dirty="0" smtClean="0"/>
              <a:t>Part time benefit eligible faculty/staff</a:t>
            </a:r>
          </a:p>
          <a:p>
            <a:r>
              <a:rPr lang="en-US" dirty="0" smtClean="0"/>
              <a:t>Faculty/Staff must complete their </a:t>
            </a:r>
            <a:r>
              <a:rPr lang="en-US" b="1" dirty="0" smtClean="0"/>
              <a:t>90 day probation period </a:t>
            </a:r>
            <a:r>
              <a:rPr lang="en-US" dirty="0" smtClean="0"/>
              <a:t>before applying for a card</a:t>
            </a:r>
          </a:p>
          <a:p>
            <a:pPr lvl="1"/>
            <a:r>
              <a:rPr lang="en-US" dirty="0" smtClean="0">
                <a:solidFill>
                  <a:schemeClr val="accent3"/>
                </a:solidFill>
              </a:rPr>
              <a:t>Exceptions can be requested on a case by case basis with justification.  Exceptions will be reviewed by the Director of Purchasing.</a:t>
            </a:r>
          </a:p>
          <a:p>
            <a:r>
              <a:rPr lang="en-US" dirty="0" smtClean="0"/>
              <a:t>Temporary staff must have higher approval and a significant business purpose to obtain a card</a:t>
            </a:r>
          </a:p>
          <a:p>
            <a:pPr marL="457200" lvl="1" indent="0">
              <a:buNone/>
            </a:pPr>
            <a:endParaRPr lang="en-US" dirty="0" smtClean="0"/>
          </a:p>
          <a:p>
            <a:pPr marL="5715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5764584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Compliance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Personal Use</a:t>
            </a:r>
          </a:p>
          <a:p>
            <a:pPr lvl="1"/>
            <a:r>
              <a:rPr lang="en-US" dirty="0" smtClean="0"/>
              <a:t>Personal use is not allowed even if you are reimbursing the University</a:t>
            </a:r>
          </a:p>
          <a:p>
            <a:pPr lvl="1"/>
            <a:r>
              <a:rPr lang="en-US" dirty="0" smtClean="0"/>
              <a:t>First offenses will be reported and tracked</a:t>
            </a:r>
          </a:p>
          <a:p>
            <a:pPr lvl="1"/>
            <a:r>
              <a:rPr lang="en-US" dirty="0" smtClean="0"/>
              <a:t>Notify the Card Administrator ASAP when you realize the error</a:t>
            </a:r>
          </a:p>
          <a:p>
            <a:pPr lvl="1"/>
            <a:r>
              <a:rPr lang="en-US" dirty="0" smtClean="0"/>
              <a:t>Work with the Card Administrator to make sure the University is reimbursed in a timely manner</a:t>
            </a:r>
          </a:p>
          <a:p>
            <a:pPr lvl="1"/>
            <a:r>
              <a:rPr lang="en-US" dirty="0" smtClean="0"/>
              <a:t>Continuous personal use will result in investigation and possible termination</a:t>
            </a:r>
          </a:p>
          <a:p>
            <a:endParaRPr lang="en-US" dirty="0"/>
          </a:p>
          <a:p>
            <a:r>
              <a:rPr lang="en-US" dirty="0" smtClean="0"/>
              <a:t>Splitting Transactions</a:t>
            </a:r>
          </a:p>
          <a:p>
            <a:pPr lvl="1"/>
            <a:r>
              <a:rPr lang="en-US" dirty="0" smtClean="0"/>
              <a:t>Your card is assigned a single limit amount based on what was approved by your Supervisor/FO. This is the limit amount for one purchase.</a:t>
            </a:r>
          </a:p>
          <a:p>
            <a:pPr lvl="1"/>
            <a:r>
              <a:rPr lang="en-US" dirty="0" smtClean="0"/>
              <a:t>If you feel this limit is not adequate for your job scope, you will need to reach out to your Supervisor/FO for a permanent adjustment on your profile.</a:t>
            </a:r>
          </a:p>
          <a:p>
            <a:pPr lvl="1"/>
            <a:r>
              <a:rPr lang="en-US" dirty="0" smtClean="0"/>
              <a:t>Splitting the amount between 2 or more swipes because your limit is not high enough for one swipe is not allowed.</a:t>
            </a:r>
          </a:p>
        </p:txBody>
      </p:sp>
      <p:sp>
        <p:nvSpPr>
          <p:cNvPr id="4" name="Slide Number Placeholder 3"/>
          <p:cNvSpPr>
            <a:spLocks noGrp="1"/>
          </p:cNvSpPr>
          <p:nvPr>
            <p:ph type="sldNum" sz="quarter" idx="12"/>
          </p:nvPr>
        </p:nvSpPr>
        <p:spPr/>
        <p:txBody>
          <a:bodyPr/>
          <a:lstStyle/>
          <a:p>
            <a:fld id="{D57F1E4F-1CFF-5643-939E-217C01CDF565}" type="slidenum">
              <a:rPr lang="en-US" smtClean="0"/>
              <a:pPr/>
              <a:t>20</a:t>
            </a:fld>
            <a:endParaRPr lang="en-US" dirty="0"/>
          </a:p>
        </p:txBody>
      </p:sp>
    </p:spTree>
    <p:extLst>
      <p:ext uri="{BB962C8B-B14F-4D97-AF65-F5344CB8AC3E}">
        <p14:creationId xmlns:p14="http://schemas.microsoft.com/office/powerpoint/2010/main" val="38036051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idx="1"/>
          </p:nvPr>
        </p:nvSpPr>
        <p:spPr/>
        <p:txBody>
          <a:bodyPr/>
          <a:lstStyle/>
          <a:p>
            <a:pPr marL="0" indent="0">
              <a:buNone/>
            </a:pPr>
            <a:r>
              <a:rPr lang="en-US" b="1" dirty="0"/>
              <a:t>REPORTS</a:t>
            </a:r>
          </a:p>
          <a:p>
            <a:r>
              <a:rPr lang="en-US" dirty="0" smtClean="0"/>
              <a:t>Reports that are not submitted by noted deadline</a:t>
            </a:r>
          </a:p>
          <a:p>
            <a:pPr lvl="1"/>
            <a:r>
              <a:rPr lang="en-US" dirty="0" smtClean="0"/>
              <a:t>After </a:t>
            </a:r>
            <a:r>
              <a:rPr lang="en-US" dirty="0"/>
              <a:t>the 15</a:t>
            </a:r>
            <a:r>
              <a:rPr lang="en-US" baseline="30000" dirty="0"/>
              <a:t>th</a:t>
            </a:r>
            <a:r>
              <a:rPr lang="en-US" dirty="0"/>
              <a:t> cut </a:t>
            </a:r>
            <a:r>
              <a:rPr lang="en-US" dirty="0" smtClean="0"/>
              <a:t>off- Email to cardholder with a deadline date</a:t>
            </a:r>
          </a:p>
          <a:p>
            <a:pPr lvl="1"/>
            <a:r>
              <a:rPr lang="en-US" dirty="0"/>
              <a:t>After deadline given in Email #</a:t>
            </a:r>
            <a:r>
              <a:rPr lang="en-US" dirty="0" smtClean="0"/>
              <a:t>1- Email </a:t>
            </a:r>
            <a:r>
              <a:rPr lang="en-US" dirty="0"/>
              <a:t>to cardholder and supervisor/FO with 2</a:t>
            </a:r>
            <a:r>
              <a:rPr lang="en-US" baseline="30000" dirty="0"/>
              <a:t>nd</a:t>
            </a:r>
            <a:r>
              <a:rPr lang="en-US" dirty="0"/>
              <a:t> deadline </a:t>
            </a:r>
            <a:r>
              <a:rPr lang="en-US" dirty="0" smtClean="0"/>
              <a:t>date</a:t>
            </a:r>
          </a:p>
          <a:p>
            <a:pPr lvl="1"/>
            <a:r>
              <a:rPr lang="en-US" dirty="0" smtClean="0"/>
              <a:t>After deadline given in Email #2- Card suspension and email to cardholder and supervisor with 3</a:t>
            </a:r>
            <a:r>
              <a:rPr lang="en-US" baseline="30000" dirty="0" smtClean="0"/>
              <a:t>rd</a:t>
            </a:r>
            <a:r>
              <a:rPr lang="en-US" dirty="0" smtClean="0"/>
              <a:t> deadline date</a:t>
            </a:r>
          </a:p>
          <a:p>
            <a:pPr lvl="1"/>
            <a:r>
              <a:rPr lang="en-US" dirty="0" smtClean="0"/>
              <a:t>After deadline given in Email #3- Card cancellation and email to cardholder and supervisor</a:t>
            </a:r>
            <a:endParaRPr lang="en-US" dirty="0"/>
          </a:p>
          <a:p>
            <a:pPr lvl="2"/>
            <a:endParaRPr lang="en-US" dirty="0"/>
          </a:p>
          <a:p>
            <a:pPr lvl="2"/>
            <a:endParaRPr lang="en-US" dirty="0" smtClean="0"/>
          </a:p>
          <a:p>
            <a:pPr marL="514350" lvl="1"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4873662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idx="1"/>
          </p:nvPr>
        </p:nvSpPr>
        <p:spPr/>
        <p:txBody>
          <a:bodyPr/>
          <a:lstStyle/>
          <a:p>
            <a:pPr marL="0" indent="0">
              <a:buNone/>
            </a:pPr>
            <a:r>
              <a:rPr lang="en-US" b="1" dirty="0"/>
              <a:t>Card </a:t>
            </a:r>
            <a:r>
              <a:rPr lang="en-US" b="1" dirty="0" smtClean="0"/>
              <a:t>Usage</a:t>
            </a:r>
          </a:p>
          <a:p>
            <a:r>
              <a:rPr lang="en-US" sz="1700" dirty="0" smtClean="0"/>
              <a:t>Any misuse of the card will result in a warning to the cardholder with Supervisor/FO copied.</a:t>
            </a:r>
          </a:p>
          <a:p>
            <a:r>
              <a:rPr lang="en-US" sz="1700" dirty="0" smtClean="0"/>
              <a:t>Depending on the severity of the offense, card suspension, cancellation, or termination may be a result.</a:t>
            </a:r>
          </a:p>
          <a:p>
            <a:r>
              <a:rPr lang="en-US" sz="1700" dirty="0" smtClean="0"/>
              <a:t>Continued violation will result in card cancellation and possible termination.</a:t>
            </a:r>
            <a:endParaRPr lang="en-US" sz="1700" dirty="0"/>
          </a:p>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42584428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Contacts</a:t>
            </a:r>
            <a:endParaRPr lang="en-US" dirty="0"/>
          </a:p>
        </p:txBody>
      </p:sp>
      <p:sp>
        <p:nvSpPr>
          <p:cNvPr id="3" name="Content Placeholder 2"/>
          <p:cNvSpPr>
            <a:spLocks noGrp="1"/>
          </p:cNvSpPr>
          <p:nvPr>
            <p:ph idx="1"/>
          </p:nvPr>
        </p:nvSpPr>
        <p:spPr/>
        <p:txBody>
          <a:bodyPr/>
          <a:lstStyle/>
          <a:p>
            <a:r>
              <a:rPr lang="en-US" dirty="0" smtClean="0"/>
              <a:t>SMU Card </a:t>
            </a:r>
            <a:r>
              <a:rPr lang="en-US" dirty="0" smtClean="0"/>
              <a:t>Administrator</a:t>
            </a:r>
          </a:p>
          <a:p>
            <a:pPr marL="0" indent="0">
              <a:buNone/>
            </a:pPr>
            <a:endParaRPr lang="en-US" dirty="0" smtClean="0"/>
          </a:p>
          <a:p>
            <a:pPr marL="457200" lvl="1" indent="0">
              <a:spcBef>
                <a:spcPts val="0"/>
              </a:spcBef>
              <a:buNone/>
            </a:pPr>
            <a:r>
              <a:rPr lang="en-US" dirty="0" smtClean="0"/>
              <a:t>purchasing@smu.edu</a:t>
            </a:r>
            <a:endParaRPr lang="en-US" dirty="0" smtClean="0"/>
          </a:p>
          <a:p>
            <a:pPr marL="457200" lvl="1" indent="0">
              <a:spcBef>
                <a:spcPts val="0"/>
              </a:spcBef>
              <a:buNone/>
            </a:pPr>
            <a:endParaRPr lang="en-US" dirty="0"/>
          </a:p>
          <a:p>
            <a:pPr marL="457200" lvl="1" indent="0">
              <a:spcBef>
                <a:spcPts val="0"/>
              </a:spcBef>
              <a:buNone/>
            </a:pPr>
            <a:endParaRPr lang="en-US" dirty="0" smtClean="0"/>
          </a:p>
          <a:p>
            <a:pPr>
              <a:spcBef>
                <a:spcPts val="0"/>
              </a:spcBef>
            </a:pPr>
            <a:r>
              <a:rPr lang="en-US" dirty="0" smtClean="0"/>
              <a:t>SMU </a:t>
            </a:r>
            <a:r>
              <a:rPr lang="en-US" dirty="0" smtClean="0"/>
              <a:t>Concur Administrator </a:t>
            </a:r>
            <a:endParaRPr lang="en-US" dirty="0" smtClean="0"/>
          </a:p>
          <a:p>
            <a:pPr>
              <a:spcBef>
                <a:spcPts val="0"/>
              </a:spcBef>
            </a:pPr>
            <a:endParaRPr lang="en-US" dirty="0"/>
          </a:p>
          <a:p>
            <a:pPr marL="0" indent="0">
              <a:spcBef>
                <a:spcPts val="0"/>
              </a:spcBef>
              <a:buNone/>
            </a:pPr>
            <a:r>
              <a:rPr lang="en-US" dirty="0" smtClean="0"/>
              <a:t>       </a:t>
            </a:r>
            <a:r>
              <a:rPr lang="en-US" sz="1600" dirty="0" smtClean="0"/>
              <a:t>Millicent Grant</a:t>
            </a:r>
          </a:p>
          <a:p>
            <a:pPr marL="0" indent="0">
              <a:spcBef>
                <a:spcPts val="0"/>
              </a:spcBef>
              <a:buNone/>
            </a:pPr>
            <a:r>
              <a:rPr lang="en-US" sz="1600" dirty="0"/>
              <a:t> </a:t>
            </a:r>
            <a:r>
              <a:rPr lang="en-US" sz="1600" dirty="0" smtClean="0"/>
              <a:t>       </a:t>
            </a:r>
            <a:r>
              <a:rPr lang="en-US" sz="1600" dirty="0" smtClean="0">
                <a:hlinkClick r:id="rId2"/>
              </a:rPr>
              <a:t>travel@smu.edu</a:t>
            </a:r>
            <a:endParaRPr lang="en-US" sz="1600" dirty="0" smtClean="0"/>
          </a:p>
          <a:p>
            <a:pPr marL="0" indent="0">
              <a:spcBef>
                <a:spcPts val="0"/>
              </a:spcBef>
              <a:buNone/>
            </a:pPr>
            <a:r>
              <a:rPr lang="en-US" sz="1600" dirty="0" smtClean="0"/>
              <a:t>        214-768-2800</a:t>
            </a:r>
            <a:r>
              <a:rPr lang="en-US" sz="1600" dirty="0"/>
              <a:t>	</a:t>
            </a:r>
            <a:r>
              <a:rPr lang="en-US" sz="1600" dirty="0" smtClean="0"/>
              <a:t>	</a:t>
            </a:r>
            <a:endParaRPr lang="en-US" sz="1600"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687658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a:t>
            </a:r>
            <a:endParaRPr lang="en-US" dirty="0"/>
          </a:p>
        </p:txBody>
      </p:sp>
      <p:sp>
        <p:nvSpPr>
          <p:cNvPr id="3" name="Content Placeholder 2"/>
          <p:cNvSpPr>
            <a:spLocks noGrp="1"/>
          </p:cNvSpPr>
          <p:nvPr>
            <p:ph idx="1"/>
          </p:nvPr>
        </p:nvSpPr>
        <p:spPr>
          <a:xfrm>
            <a:off x="1166678" y="2086708"/>
            <a:ext cx="9958522" cy="4630615"/>
          </a:xfrm>
        </p:spPr>
        <p:txBody>
          <a:bodyPr>
            <a:normAutofit fontScale="70000" lnSpcReduction="20000"/>
          </a:bodyPr>
          <a:lstStyle/>
          <a:p>
            <a:r>
              <a:rPr lang="en-US" dirty="0" smtClean="0"/>
              <a:t>Card Profiles</a:t>
            </a:r>
          </a:p>
          <a:p>
            <a:r>
              <a:rPr lang="en-US" dirty="0" smtClean="0"/>
              <a:t>Applying for a </a:t>
            </a:r>
            <a:r>
              <a:rPr lang="en-US" dirty="0"/>
              <a:t>C</a:t>
            </a:r>
            <a:r>
              <a:rPr lang="en-US" dirty="0" smtClean="0"/>
              <a:t>ard</a:t>
            </a:r>
          </a:p>
          <a:p>
            <a:r>
              <a:rPr lang="en-US" dirty="0" smtClean="0"/>
              <a:t>Card Test</a:t>
            </a:r>
          </a:p>
          <a:p>
            <a:r>
              <a:rPr lang="en-US" dirty="0" smtClean="0"/>
              <a:t>Activation of Card</a:t>
            </a:r>
          </a:p>
          <a:p>
            <a:r>
              <a:rPr lang="en-US" dirty="0" smtClean="0"/>
              <a:t>Adjusting Card Profiles</a:t>
            </a:r>
          </a:p>
          <a:p>
            <a:r>
              <a:rPr lang="en-US" dirty="0" smtClean="0"/>
              <a:t>Canceling Card</a:t>
            </a:r>
          </a:p>
          <a:p>
            <a:r>
              <a:rPr lang="en-US" dirty="0" smtClean="0"/>
              <a:t>Card Cycle</a:t>
            </a:r>
          </a:p>
          <a:p>
            <a:r>
              <a:rPr lang="en-US" dirty="0" smtClean="0"/>
              <a:t>Data Transfer</a:t>
            </a:r>
          </a:p>
          <a:p>
            <a:r>
              <a:rPr lang="en-US" dirty="0" smtClean="0"/>
              <a:t>Receipts</a:t>
            </a:r>
          </a:p>
          <a:p>
            <a:r>
              <a:rPr lang="en-US" dirty="0" smtClean="0"/>
              <a:t>Fraudulent Charges </a:t>
            </a:r>
          </a:p>
          <a:p>
            <a:r>
              <a:rPr lang="en-US" dirty="0" err="1" smtClean="0"/>
              <a:t>PaymentNet</a:t>
            </a:r>
            <a:endParaRPr lang="en-US" dirty="0" smtClean="0"/>
          </a:p>
          <a:p>
            <a:r>
              <a:rPr lang="en-US" dirty="0" smtClean="0"/>
              <a:t>Concur Training</a:t>
            </a:r>
          </a:p>
          <a:p>
            <a:r>
              <a:rPr lang="en-US" dirty="0" smtClean="0"/>
              <a:t>Concur Reporting</a:t>
            </a:r>
          </a:p>
          <a:p>
            <a:r>
              <a:rPr lang="en-US" dirty="0" smtClean="0"/>
              <a:t>Compliance</a:t>
            </a:r>
            <a:endParaRPr lang="en-US" dirty="0"/>
          </a:p>
          <a:p>
            <a:r>
              <a:rPr lang="en-US" dirty="0" smtClean="0"/>
              <a:t>Consequences</a:t>
            </a:r>
          </a:p>
          <a:p>
            <a:r>
              <a:rPr lang="en-US" dirty="0" smtClean="0"/>
              <a:t>Contacts</a:t>
            </a:r>
          </a:p>
          <a:p>
            <a:pPr marL="0" indent="0">
              <a:buNone/>
            </a:pPr>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val="1863944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 Profiles	</a:t>
            </a:r>
            <a:endParaRPr lang="en-US" dirty="0"/>
          </a:p>
        </p:txBody>
      </p:sp>
      <p:sp>
        <p:nvSpPr>
          <p:cNvPr id="3" name="Content Placeholder 2"/>
          <p:cNvSpPr>
            <a:spLocks noGrp="1"/>
          </p:cNvSpPr>
          <p:nvPr>
            <p:ph idx="1"/>
          </p:nvPr>
        </p:nvSpPr>
        <p:spPr>
          <a:xfrm>
            <a:off x="1119328" y="2327563"/>
            <a:ext cx="9283455" cy="4120738"/>
          </a:xfrm>
        </p:spPr>
        <p:txBody>
          <a:bodyPr>
            <a:normAutofit lnSpcReduction="10000"/>
          </a:bodyPr>
          <a:lstStyle/>
          <a:p>
            <a:r>
              <a:rPr lang="en-US" dirty="0" smtClean="0"/>
              <a:t>There are 3 profiles offered for the SMU Card</a:t>
            </a:r>
          </a:p>
          <a:p>
            <a:pPr lvl="1"/>
            <a:r>
              <a:rPr lang="en-US" b="1" dirty="0" smtClean="0"/>
              <a:t>The One Card: </a:t>
            </a:r>
            <a:r>
              <a:rPr lang="en-US" dirty="0" smtClean="0"/>
              <a:t>This MCC group offers the user the ability to purchase non-travel related items and travel related items on behalf of the University.</a:t>
            </a:r>
          </a:p>
          <a:p>
            <a:pPr lvl="1"/>
            <a:r>
              <a:rPr lang="en-US" b="1" dirty="0" smtClean="0"/>
              <a:t>The Purchase Only Card: </a:t>
            </a:r>
            <a:r>
              <a:rPr lang="en-US" dirty="0" smtClean="0"/>
              <a:t>This MCC group offers the user the ability to purchase non-travel related items on behalf of the University.</a:t>
            </a:r>
          </a:p>
          <a:p>
            <a:pPr lvl="2"/>
            <a:r>
              <a:rPr lang="en-US" dirty="0" smtClean="0"/>
              <a:t>This </a:t>
            </a:r>
            <a:r>
              <a:rPr lang="en-US" b="1" dirty="0" smtClean="0"/>
              <a:t>includes</a:t>
            </a:r>
            <a:r>
              <a:rPr lang="en-US" dirty="0" smtClean="0"/>
              <a:t>: retail (office supplies), other supplies (books), meals, conferences, other supplies (books), printing, &amp; copying, etc.</a:t>
            </a:r>
          </a:p>
          <a:p>
            <a:pPr lvl="2"/>
            <a:r>
              <a:rPr lang="en-US" dirty="0" smtClean="0"/>
              <a:t>This </a:t>
            </a:r>
            <a:r>
              <a:rPr lang="en-US" b="1" dirty="0" smtClean="0">
                <a:solidFill>
                  <a:srgbClr val="FF0000"/>
                </a:solidFill>
              </a:rPr>
              <a:t>excludes</a:t>
            </a:r>
            <a:r>
              <a:rPr lang="en-US" dirty="0" smtClean="0"/>
              <a:t>: airfare, hotel, car </a:t>
            </a:r>
            <a:r>
              <a:rPr lang="en-US" dirty="0"/>
              <a:t>s</a:t>
            </a:r>
            <a:r>
              <a:rPr lang="en-US" dirty="0" smtClean="0"/>
              <a:t>ervices, bus services,  rental cars, &amp; gas for rental, etc.</a:t>
            </a:r>
          </a:p>
          <a:p>
            <a:pPr lvl="1"/>
            <a:r>
              <a:rPr lang="en-US" b="1" dirty="0" smtClean="0"/>
              <a:t>The Travel Only Card: </a:t>
            </a:r>
            <a:r>
              <a:rPr lang="en-US" dirty="0" smtClean="0"/>
              <a:t>This MCC group offers the user the ability to charge SMU travel related expenses only.</a:t>
            </a:r>
            <a:endParaRPr lang="en-US" dirty="0"/>
          </a:p>
          <a:p>
            <a:pPr lvl="2"/>
            <a:r>
              <a:rPr lang="en-US" dirty="0" smtClean="0"/>
              <a:t>This </a:t>
            </a:r>
            <a:r>
              <a:rPr lang="en-US" b="1" dirty="0"/>
              <a:t>includes</a:t>
            </a:r>
            <a:r>
              <a:rPr lang="en-US" dirty="0"/>
              <a:t>: airfare, hotel, car services, bus services, </a:t>
            </a:r>
            <a:r>
              <a:rPr lang="en-US" dirty="0" smtClean="0"/>
              <a:t>rental cars, gas </a:t>
            </a:r>
            <a:r>
              <a:rPr lang="en-US" dirty="0"/>
              <a:t>for rental, </a:t>
            </a:r>
            <a:r>
              <a:rPr lang="en-US" dirty="0" smtClean="0"/>
              <a:t>meals, parking, tolls, &amp; conferences, etc.</a:t>
            </a:r>
          </a:p>
          <a:p>
            <a:pPr lvl="2"/>
            <a:r>
              <a:rPr lang="en-US" dirty="0" smtClean="0"/>
              <a:t>This </a:t>
            </a:r>
            <a:r>
              <a:rPr lang="en-US" b="1" dirty="0" smtClean="0">
                <a:solidFill>
                  <a:srgbClr val="FF0000"/>
                </a:solidFill>
              </a:rPr>
              <a:t>excludes</a:t>
            </a:r>
            <a:r>
              <a:rPr lang="en-US" dirty="0"/>
              <a:t>: </a:t>
            </a:r>
            <a:r>
              <a:rPr lang="en-US" dirty="0" smtClean="0"/>
              <a:t>retail </a:t>
            </a:r>
            <a:r>
              <a:rPr lang="en-US" dirty="0"/>
              <a:t>(office </a:t>
            </a:r>
            <a:r>
              <a:rPr lang="en-US" dirty="0" smtClean="0"/>
              <a:t>supplies), </a:t>
            </a:r>
            <a:r>
              <a:rPr lang="en-US" dirty="0"/>
              <a:t>other supplies (books</a:t>
            </a:r>
            <a:r>
              <a:rPr lang="en-US" dirty="0" smtClean="0"/>
              <a:t>), printing, copying, &amp; anything that is not directly travel related</a:t>
            </a:r>
            <a:endParaRPr lang="en-US" dirty="0"/>
          </a:p>
          <a:p>
            <a:pPr lvl="2"/>
            <a:endParaRPr lang="en-US" dirty="0"/>
          </a:p>
          <a:p>
            <a:pPr lvl="2"/>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1074524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for a SMU Card	</a:t>
            </a:r>
            <a:endParaRPr lang="en-US" dirty="0"/>
          </a:p>
        </p:txBody>
      </p:sp>
      <p:sp>
        <p:nvSpPr>
          <p:cNvPr id="3" name="Content Placeholder 2"/>
          <p:cNvSpPr>
            <a:spLocks noGrp="1"/>
          </p:cNvSpPr>
          <p:nvPr>
            <p:ph idx="1"/>
          </p:nvPr>
        </p:nvSpPr>
        <p:spPr>
          <a:xfrm>
            <a:off x="1154955" y="2386940"/>
            <a:ext cx="8761412" cy="4251366"/>
          </a:xfrm>
        </p:spPr>
        <p:txBody>
          <a:bodyPr>
            <a:normAutofit fontScale="77500" lnSpcReduction="20000"/>
          </a:bodyPr>
          <a:lstStyle/>
          <a:p>
            <a:r>
              <a:rPr lang="en-US" dirty="0" smtClean="0"/>
              <a:t>Applications for the SMU Card can be found on the website </a:t>
            </a:r>
            <a:r>
              <a:rPr lang="en-US" dirty="0" smtClean="0">
                <a:hlinkClick r:id="rId2"/>
              </a:rPr>
              <a:t>www.smu.edu/expense</a:t>
            </a:r>
            <a:r>
              <a:rPr lang="en-US" dirty="0" smtClean="0"/>
              <a:t> under SMU Card tab or Forms tab. There is a </a:t>
            </a:r>
            <a:r>
              <a:rPr lang="en-US" b="1" dirty="0" smtClean="0">
                <a:solidFill>
                  <a:srgbClr val="FF0000"/>
                </a:solidFill>
              </a:rPr>
              <a:t>90 day waiting period for new employees.</a:t>
            </a:r>
            <a:endParaRPr lang="en-US" dirty="0" smtClean="0">
              <a:solidFill>
                <a:srgbClr val="FF0000"/>
              </a:solidFill>
            </a:endParaRPr>
          </a:p>
          <a:p>
            <a:pPr lvl="1"/>
            <a:r>
              <a:rPr lang="en-US" dirty="0" smtClean="0"/>
              <a:t>Applications must be signed the by the default org owner and a Financial Officer or Authorized Approver</a:t>
            </a:r>
          </a:p>
          <a:p>
            <a:pPr lvl="1"/>
            <a:r>
              <a:rPr lang="en-US" dirty="0" smtClean="0"/>
              <a:t>Applications can be sent interoffice or scanned and emailed to </a:t>
            </a:r>
            <a:r>
              <a:rPr lang="en-US" dirty="0" smtClean="0">
                <a:hlinkClick r:id="rId3"/>
              </a:rPr>
              <a:t>mcorte@smu.edu</a:t>
            </a:r>
            <a:endParaRPr lang="en-US" dirty="0" smtClean="0"/>
          </a:p>
          <a:p>
            <a:r>
              <a:rPr lang="en-US" dirty="0"/>
              <a:t>Once completed applications have been received, you will receive 2 emails- one from the Card Administrator with instructions and then an invitation from Canvas to take your SMU Card test.  </a:t>
            </a:r>
            <a:r>
              <a:rPr lang="en-US" b="1" dirty="0"/>
              <a:t>TEST MUST BE TAKEN BEFORE YOUR CARD IS ORDERED AND A SCORE OF 100% IS REQUIRED</a:t>
            </a:r>
            <a:r>
              <a:rPr lang="en-US" b="1" dirty="0" smtClean="0"/>
              <a:t>.</a:t>
            </a:r>
          </a:p>
          <a:p>
            <a:r>
              <a:rPr lang="en-US" dirty="0" smtClean="0"/>
              <a:t>Card Policy, along with other training info will be provided prior to taking your test in Canvas-please review this information</a:t>
            </a:r>
            <a:endParaRPr lang="en-US" dirty="0"/>
          </a:p>
          <a:p>
            <a:r>
              <a:rPr lang="en-US" dirty="0"/>
              <a:t>Once this is done, your card will be </a:t>
            </a:r>
            <a:r>
              <a:rPr lang="en-US" dirty="0" smtClean="0"/>
              <a:t>ordered</a:t>
            </a:r>
          </a:p>
          <a:p>
            <a:r>
              <a:rPr lang="en-US" dirty="0" smtClean="0"/>
              <a:t>You will then receive 2 emails from JP Morgan with your log in info to </a:t>
            </a:r>
            <a:r>
              <a:rPr lang="en-US" dirty="0" err="1" smtClean="0"/>
              <a:t>PaymentNet</a:t>
            </a:r>
            <a:r>
              <a:rPr lang="en-US" dirty="0" smtClean="0"/>
              <a:t>.</a:t>
            </a:r>
          </a:p>
          <a:p>
            <a:r>
              <a:rPr lang="en-US" dirty="0" smtClean="0"/>
              <a:t>Please allow 4 to 5 business days for card to come in.  </a:t>
            </a:r>
          </a:p>
          <a:p>
            <a:r>
              <a:rPr lang="en-US" dirty="0" smtClean="0"/>
              <a:t>All cards will be delivered to the SMU Card Administrator and you will be contacted for pick up.</a:t>
            </a:r>
          </a:p>
          <a:p>
            <a:r>
              <a:rPr lang="en-US" dirty="0" smtClean="0"/>
              <a:t>Any cards that are ordered on a RUSH status will be charged $25 as a fee from the bank.  This charge will be on that card and will show up as an expense in Concur.</a:t>
            </a:r>
          </a:p>
          <a:p>
            <a:pPr marL="0" indent="0">
              <a:buNone/>
            </a:pPr>
            <a:r>
              <a:rPr lang="en-US" dirty="0" smtClean="0"/>
              <a:t>	</a:t>
            </a:r>
          </a:p>
        </p:txBody>
      </p:sp>
      <p:sp>
        <p:nvSpPr>
          <p:cNvPr id="4" name="Slide Number Placeholder 3"/>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val="3704649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 test</a:t>
            </a:r>
            <a:endParaRPr lang="en-US" dirty="0"/>
          </a:p>
        </p:txBody>
      </p:sp>
      <p:sp>
        <p:nvSpPr>
          <p:cNvPr id="3" name="Content Placeholder 2"/>
          <p:cNvSpPr>
            <a:spLocks noGrp="1"/>
          </p:cNvSpPr>
          <p:nvPr>
            <p:ph idx="1"/>
          </p:nvPr>
        </p:nvSpPr>
        <p:spPr/>
        <p:txBody>
          <a:bodyPr/>
          <a:lstStyle/>
          <a:p>
            <a:r>
              <a:rPr lang="en-US" dirty="0" smtClean="0"/>
              <a:t>Test must be taken by all </a:t>
            </a:r>
            <a:r>
              <a:rPr lang="en-US" b="1" dirty="0" smtClean="0">
                <a:solidFill>
                  <a:srgbClr val="FF0000"/>
                </a:solidFill>
              </a:rPr>
              <a:t>NEW</a:t>
            </a:r>
            <a:r>
              <a:rPr lang="en-US" dirty="0" smtClean="0"/>
              <a:t> card applicants starting 02/01/2016.</a:t>
            </a:r>
          </a:p>
          <a:p>
            <a:r>
              <a:rPr lang="en-US" dirty="0" smtClean="0"/>
              <a:t>The SMU Card test is based off of the SMU Card Policy and this guide.</a:t>
            </a:r>
          </a:p>
          <a:p>
            <a:r>
              <a:rPr lang="en-US" dirty="0" smtClean="0"/>
              <a:t>Once sent an invitation, the test along with the training information can be access in Canvas</a:t>
            </a:r>
          </a:p>
          <a:p>
            <a:r>
              <a:rPr lang="en-US" dirty="0" smtClean="0"/>
              <a:t>It is a 20 question test and in order to pass and receive your card a score of </a:t>
            </a:r>
            <a:r>
              <a:rPr lang="en-US" b="1" dirty="0" smtClean="0">
                <a:solidFill>
                  <a:srgbClr val="FF0000"/>
                </a:solidFill>
              </a:rPr>
              <a:t>100%</a:t>
            </a:r>
            <a:r>
              <a:rPr lang="en-US" dirty="0" smtClean="0"/>
              <a:t> must be achieved.</a:t>
            </a:r>
          </a:p>
          <a:p>
            <a:pPr marL="0" indent="0">
              <a:buNone/>
            </a:pP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val="781245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Activation of Card</a:t>
            </a:r>
            <a:endParaRPr lang="en-US" dirty="0"/>
          </a:p>
        </p:txBody>
      </p:sp>
      <p:sp>
        <p:nvSpPr>
          <p:cNvPr id="3" name="Content Placeholder 2"/>
          <p:cNvSpPr>
            <a:spLocks noGrp="1"/>
          </p:cNvSpPr>
          <p:nvPr>
            <p:ph idx="1"/>
          </p:nvPr>
        </p:nvSpPr>
        <p:spPr/>
        <p:txBody>
          <a:bodyPr>
            <a:normAutofit lnSpcReduction="10000"/>
          </a:bodyPr>
          <a:lstStyle/>
          <a:p>
            <a:r>
              <a:rPr lang="en-US" dirty="0" smtClean="0"/>
              <a:t>The SMU Card is now a chip card and a pin must be set up.  </a:t>
            </a:r>
          </a:p>
          <a:p>
            <a:r>
              <a:rPr lang="en-US" dirty="0" smtClean="0"/>
              <a:t>The card can still be swiped at terminals that do not accommodate chip cards.</a:t>
            </a:r>
          </a:p>
          <a:p>
            <a:r>
              <a:rPr lang="en-US" dirty="0" smtClean="0"/>
              <a:t>Call the number on the front to activate the card.</a:t>
            </a:r>
          </a:p>
          <a:p>
            <a:r>
              <a:rPr lang="en-US" dirty="0" smtClean="0"/>
              <a:t>You will use the last 4 of your SMU ID#, not your SS#.</a:t>
            </a:r>
          </a:p>
          <a:p>
            <a:r>
              <a:rPr lang="en-US" dirty="0" smtClean="0"/>
              <a:t>After activation, set up a pin .</a:t>
            </a:r>
          </a:p>
          <a:p>
            <a:r>
              <a:rPr lang="en-US" dirty="0" smtClean="0"/>
              <a:t>The bill to address for your card is the PO Box address provided on your application.</a:t>
            </a:r>
          </a:p>
          <a:p>
            <a:r>
              <a:rPr lang="en-US" dirty="0" smtClean="0"/>
              <a:t>Make sure you input your card info into your Concur profile or update it if you are receiving a renewal card.</a:t>
            </a:r>
          </a:p>
          <a:p>
            <a:endParaRPr lang="en-US" dirty="0" smtClean="0"/>
          </a:p>
        </p:txBody>
      </p:sp>
      <p:sp>
        <p:nvSpPr>
          <p:cNvPr id="4" name="Slide Number Placeholder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val="7264946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Adjusting Card Profiles</a:t>
            </a:r>
            <a:endParaRPr lang="en-US" dirty="0"/>
          </a:p>
        </p:txBody>
      </p:sp>
      <p:sp>
        <p:nvSpPr>
          <p:cNvPr id="3" name="Content Placeholder 2"/>
          <p:cNvSpPr>
            <a:spLocks noGrp="1"/>
          </p:cNvSpPr>
          <p:nvPr>
            <p:ph idx="1"/>
          </p:nvPr>
        </p:nvSpPr>
        <p:spPr>
          <a:xfrm>
            <a:off x="1154954" y="2227385"/>
            <a:ext cx="9618553" cy="4407877"/>
          </a:xfrm>
        </p:spPr>
        <p:txBody>
          <a:bodyPr>
            <a:normAutofit/>
          </a:bodyPr>
          <a:lstStyle/>
          <a:p>
            <a:r>
              <a:rPr lang="en-US" dirty="0" smtClean="0"/>
              <a:t>Card adjustment requests need to be requested via email to a Financial Officer or approving authority.  If approved, the request can be forwarded to the Card Administrator stating if the change is permanent or temporary.</a:t>
            </a:r>
          </a:p>
          <a:p>
            <a:r>
              <a:rPr lang="en-US" dirty="0" smtClean="0"/>
              <a:t>Changes include:</a:t>
            </a:r>
          </a:p>
          <a:p>
            <a:pPr lvl="1"/>
            <a:r>
              <a:rPr lang="en-US" dirty="0" smtClean="0"/>
              <a:t>Spending Limits</a:t>
            </a:r>
            <a:r>
              <a:rPr lang="en-US" b="1" dirty="0" smtClean="0"/>
              <a:t>:</a:t>
            </a:r>
            <a:r>
              <a:rPr lang="en-US" dirty="0" smtClean="0"/>
              <a:t>  </a:t>
            </a:r>
            <a:r>
              <a:rPr lang="en-US" dirty="0"/>
              <a:t>Increases above $25,000 monthly or $5,000 single without a PO or Contract must be granted with </a:t>
            </a:r>
            <a:r>
              <a:rPr lang="en-US" dirty="0" smtClean="0"/>
              <a:t>approval from the Vice President of Business and Finance. A </a:t>
            </a:r>
            <a:r>
              <a:rPr lang="en-US" dirty="0"/>
              <a:t>description of what/why the purchase is for must be sent to </a:t>
            </a:r>
            <a:r>
              <a:rPr lang="en-US" dirty="0" smtClean="0"/>
              <a:t>Card Administrator in order to obtain approval.</a:t>
            </a:r>
          </a:p>
          <a:p>
            <a:pPr lvl="2"/>
            <a:r>
              <a:rPr lang="en-US" dirty="0" smtClean="0"/>
              <a:t>Monthly is the amount available for the complete card cycle</a:t>
            </a:r>
          </a:p>
          <a:p>
            <a:pPr lvl="2"/>
            <a:r>
              <a:rPr lang="en-US" dirty="0" smtClean="0"/>
              <a:t>Single is the amount available per transaction</a:t>
            </a:r>
          </a:p>
          <a:p>
            <a:pPr lvl="3"/>
            <a:r>
              <a:rPr lang="en-US" dirty="0" smtClean="0"/>
              <a:t>If your single amount is less than a transaction, a request to increase for that purchase is required.  </a:t>
            </a:r>
            <a:r>
              <a:rPr lang="en-US" b="1" dirty="0" smtClean="0">
                <a:solidFill>
                  <a:srgbClr val="FF0000"/>
                </a:solidFill>
              </a:rPr>
              <a:t>SPLITTING A TRANSACTION SO THAT IT IS UNDER YOUR SINGLE LIMIT IS NOT ALLOWED, IS CONSIDERED ABUSE, AND IS SUBJECT TO CARD CANCELLATION.</a:t>
            </a:r>
          </a:p>
          <a:p>
            <a:pPr lvl="1"/>
            <a:r>
              <a:rPr lang="en-US" dirty="0" smtClean="0"/>
              <a:t>Card capability:  Changes in card profile- travel only, purchase only, travel and purchase</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val="617527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Adjusting Card Profiles</a:t>
            </a:r>
            <a:endParaRPr lang="en-US" dirty="0"/>
          </a:p>
        </p:txBody>
      </p:sp>
      <p:sp>
        <p:nvSpPr>
          <p:cNvPr id="3" name="Content Placeholder 2"/>
          <p:cNvSpPr>
            <a:spLocks noGrp="1"/>
          </p:cNvSpPr>
          <p:nvPr>
            <p:ph idx="1"/>
          </p:nvPr>
        </p:nvSpPr>
        <p:spPr/>
        <p:txBody>
          <a:bodyPr/>
          <a:lstStyle/>
          <a:p>
            <a:pPr lvl="1"/>
            <a:r>
              <a:rPr lang="en-US" dirty="0" smtClean="0"/>
              <a:t>Swipe count: This is the number of times you can actually use your card.  There is monthly count and daily count.  This can be increased at the discretion of the Card Administrator.  </a:t>
            </a:r>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36897302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 xmlns:thm15="http://schemas.microsoft.com/office/thememl/2012/main" name="Ion Boardroom" id="{FC33163D-4339-46B1-8EED-24C834239D99}" vid="{A3AB87EF-B655-4FFF-8D05-F333AD7F278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1548</TotalTime>
  <Words>2351</Words>
  <Application>Microsoft Office PowerPoint</Application>
  <PresentationFormat>Custom</PresentationFormat>
  <Paragraphs>208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Ion Boardroom</vt:lpstr>
      <vt:lpstr>SMU Card</vt:lpstr>
      <vt:lpstr>Purpose </vt:lpstr>
      <vt:lpstr>Overview </vt:lpstr>
      <vt:lpstr>Card Profiles </vt:lpstr>
      <vt:lpstr>Applying for a SMU Card </vt:lpstr>
      <vt:lpstr>Card test</vt:lpstr>
      <vt:lpstr>Activation of Card</vt:lpstr>
      <vt:lpstr>Adjusting Card Profiles</vt:lpstr>
      <vt:lpstr>Adjusting Card Profiles</vt:lpstr>
      <vt:lpstr>Canceling Card</vt:lpstr>
      <vt:lpstr>Card Cycle</vt:lpstr>
      <vt:lpstr>Data Transfer </vt:lpstr>
      <vt:lpstr>Receipts </vt:lpstr>
      <vt:lpstr>Fraudulent Charges </vt:lpstr>
      <vt:lpstr>PaymentNet</vt:lpstr>
      <vt:lpstr>Concur Training</vt:lpstr>
      <vt:lpstr>Concur Reporting</vt:lpstr>
      <vt:lpstr>Compliance</vt:lpstr>
      <vt:lpstr>Compliance</vt:lpstr>
      <vt:lpstr>Compliance  </vt:lpstr>
      <vt:lpstr>Consequences</vt:lpstr>
      <vt:lpstr>Consequences</vt:lpstr>
      <vt:lpstr>Contacts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SMU Card</dc:title>
  <dc:creator>Monica Corte</dc:creator>
  <cp:lastModifiedBy>SMU</cp:lastModifiedBy>
  <cp:revision>78</cp:revision>
  <cp:lastPrinted>2015-10-09T16:15:09Z</cp:lastPrinted>
  <dcterms:created xsi:type="dcterms:W3CDTF">2015-08-19T20:43:06Z</dcterms:created>
  <dcterms:modified xsi:type="dcterms:W3CDTF">2016-11-03T14:16:17Z</dcterms:modified>
</cp:coreProperties>
</file>