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61" r:id="rId3"/>
    <p:sldId id="258" r:id="rId4"/>
    <p:sldId id="260" r:id="rId5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D2D1E3-B1E4-47F7-815F-3061A7308AFE}">
  <a:tblStyle styleId="{A4D2D1E3-B1E4-47F7-815F-3061A7308AF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00B0EA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1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9e56f86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9e56f86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29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9e56f86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9e56f86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9e56f86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9e56f86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28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96200" y="4765280"/>
            <a:ext cx="40899000" cy="131367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6160" y="18138400"/>
            <a:ext cx="40899000" cy="5072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496160" y="7079200"/>
            <a:ext cx="40899000" cy="125664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496160" y="20174240"/>
            <a:ext cx="40899000" cy="83250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 algn="ctr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 algn="ctr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96160" y="13765440"/>
            <a:ext cx="40899000" cy="5387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319552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96160" y="3555840"/>
            <a:ext cx="13478400" cy="4836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96160" y="8893440"/>
            <a:ext cx="13478400" cy="20348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53200" y="2880960"/>
            <a:ext cx="30565500" cy="261810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1pPr>
            <a:lvl2pPr lvl="1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2pPr>
            <a:lvl3pPr lvl="2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3pPr>
            <a:lvl4pPr lvl="3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4pPr>
            <a:lvl5pPr lvl="4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5pPr>
            <a:lvl6pPr lvl="5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6pPr>
            <a:lvl7pPr lvl="6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7pPr>
            <a:lvl8pPr lvl="7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8pPr>
            <a:lvl9pPr lvl="8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80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74400" y="7892320"/>
            <a:ext cx="19416900" cy="9486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274400" y="17939680"/>
            <a:ext cx="19416900" cy="7904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3709600" y="4634080"/>
            <a:ext cx="18417600" cy="23648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496160" y="27075680"/>
            <a:ext cx="28794300" cy="3872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Char char="●"/>
              <a:defRPr sz="9600">
                <a:solidFill>
                  <a:schemeClr val="dk2"/>
                </a:solidFill>
              </a:defRPr>
            </a:lvl1pPr>
            <a:lvl2pPr marL="914400" lvl="1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2pPr>
            <a:lvl3pPr marL="1371600" lvl="2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3pPr>
            <a:lvl4pPr marL="1828800" lvl="3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4pPr>
            <a:lvl5pPr marL="2286000" lvl="4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5pPr>
            <a:lvl6pPr marL="2743200" lvl="5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6pPr>
            <a:lvl7pPr marL="3200400" lvl="6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7pPr>
            <a:lvl8pPr marL="3657600" lvl="7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8pPr>
            <a:lvl9pPr marL="4114800" lvl="8" indent="-704850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r">
              <a:buNone/>
              <a:defRPr sz="5300">
                <a:solidFill>
                  <a:schemeClr val="dk2"/>
                </a:solidFill>
              </a:defRPr>
            </a:lvl1pPr>
            <a:lvl2pPr lvl="1" algn="r">
              <a:buNone/>
              <a:defRPr sz="5300">
                <a:solidFill>
                  <a:schemeClr val="dk2"/>
                </a:solidFill>
              </a:defRPr>
            </a:lvl2pPr>
            <a:lvl3pPr lvl="2" algn="r">
              <a:buNone/>
              <a:defRPr sz="5300">
                <a:solidFill>
                  <a:schemeClr val="dk2"/>
                </a:solidFill>
              </a:defRPr>
            </a:lvl3pPr>
            <a:lvl4pPr lvl="3" algn="r">
              <a:buNone/>
              <a:defRPr sz="5300">
                <a:solidFill>
                  <a:schemeClr val="dk2"/>
                </a:solidFill>
              </a:defRPr>
            </a:lvl4pPr>
            <a:lvl5pPr lvl="4" algn="r">
              <a:buNone/>
              <a:defRPr sz="5300">
                <a:solidFill>
                  <a:schemeClr val="dk2"/>
                </a:solidFill>
              </a:defRPr>
            </a:lvl5pPr>
            <a:lvl6pPr lvl="5" algn="r">
              <a:buNone/>
              <a:defRPr sz="5300">
                <a:solidFill>
                  <a:schemeClr val="dk2"/>
                </a:solidFill>
              </a:defRPr>
            </a:lvl6pPr>
            <a:lvl7pPr lvl="6" algn="r">
              <a:buNone/>
              <a:defRPr sz="5300">
                <a:solidFill>
                  <a:schemeClr val="dk2"/>
                </a:solidFill>
              </a:defRPr>
            </a:lvl7pPr>
            <a:lvl8pPr lvl="7" algn="r">
              <a:buNone/>
              <a:defRPr sz="5300">
                <a:solidFill>
                  <a:schemeClr val="dk2"/>
                </a:solidFill>
              </a:defRPr>
            </a:lvl8pPr>
            <a:lvl9pPr lvl="8" algn="r">
              <a:buNone/>
              <a:defRPr sz="5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43815000" cy="3766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142990" y="685860"/>
            <a:ext cx="30175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>
                <a:solidFill>
                  <a:srgbClr val="FFFFFF"/>
                </a:solidFill>
              </a:rPr>
              <a:t>Science Project Title</a:t>
            </a:r>
            <a:endParaRPr sz="1150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14400" y="5669274"/>
            <a:ext cx="9132900" cy="11784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</a:rPr>
              <a:t>Problem / Question</a:t>
            </a:r>
            <a:endParaRPr sz="5400"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914400" y="7113600"/>
            <a:ext cx="9132900" cy="26298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82875" tIns="45700" rIns="36575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</a:rPr>
              <a:t>Enter your question here (statement of the problem)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14400" y="10418203"/>
            <a:ext cx="9132900" cy="11784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</a:rPr>
              <a:t>Hypothesis</a:t>
            </a:r>
            <a:endParaRPr sz="5400">
              <a:solidFill>
                <a:srgbClr val="FFFFFF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914400" y="11817400"/>
            <a:ext cx="9132900" cy="36426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82875" tIns="182875" rIns="91425" bIns="45700" anchor="t" anchorCtr="0">
            <a:noAutofit/>
          </a:bodyPr>
          <a:lstStyle/>
          <a:p>
            <a:pPr marL="438912" lvl="0" indent="-459232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>
                <a:solidFill>
                  <a:srgbClr val="000000"/>
                </a:solidFill>
              </a:rPr>
              <a:t>Write hypothesis before you begin the experiment</a:t>
            </a:r>
            <a:endParaRPr sz="3200">
              <a:solidFill>
                <a:srgbClr val="000000"/>
              </a:solidFill>
            </a:endParaRPr>
          </a:p>
          <a:p>
            <a:pPr marL="365760" lvl="0" indent="-38608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>
                <a:solidFill>
                  <a:srgbClr val="000000"/>
                </a:solidFill>
              </a:rPr>
              <a:t>This should be your best educated guess based on your research</a:t>
            </a:r>
            <a:endParaRPr sz="3200">
              <a:solidFill>
                <a:srgbClr val="000000"/>
              </a:solidFill>
            </a:endParaRPr>
          </a:p>
          <a:p>
            <a:pPr marL="365760" lvl="0" indent="-38608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/>
              <a:t>If you are doing an engineering project, this section should be your Engineering Goal</a:t>
            </a:r>
            <a:endParaRPr sz="3200"/>
          </a:p>
        </p:txBody>
      </p:sp>
      <p:sp>
        <p:nvSpPr>
          <p:cNvPr id="60" name="Google Shape;60;p13"/>
          <p:cNvSpPr txBox="1"/>
          <p:nvPr/>
        </p:nvSpPr>
        <p:spPr>
          <a:xfrm>
            <a:off x="914400" y="24347039"/>
            <a:ext cx="9132900" cy="1122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</a:rPr>
              <a:t>Background Research</a:t>
            </a:r>
            <a:endParaRPr sz="5400">
              <a:solidFill>
                <a:srgbClr val="FFFFFF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914400" y="25719000"/>
            <a:ext cx="9132900" cy="62919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</a:rPr>
              <a:t>Add a brief overview of the background research for your project. 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914400" y="16184316"/>
            <a:ext cx="9132900" cy="1122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FF"/>
                </a:solidFill>
              </a:rPr>
              <a:t>Materials &amp; Methods</a:t>
            </a:r>
            <a:endParaRPr sz="5400" dirty="0">
              <a:solidFill>
                <a:srgbClr val="FFFFFF"/>
              </a:solidFill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2051050" y="5715624"/>
            <a:ext cx="9132900" cy="10857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FF"/>
                </a:solidFill>
              </a:rPr>
              <a:t>Data</a:t>
            </a:r>
            <a:endParaRPr sz="5400" dirty="0">
              <a:solidFill>
                <a:srgbClr val="FFFFFF"/>
              </a:solidFill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2071750" y="23720705"/>
            <a:ext cx="9091500" cy="10857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FF"/>
                </a:solidFill>
              </a:rPr>
              <a:t>Observations</a:t>
            </a:r>
            <a:endParaRPr sz="5400" dirty="0">
              <a:solidFill>
                <a:srgbClr val="FFFFFF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2071750" y="25264025"/>
            <a:ext cx="9091500" cy="6747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>
                <a:solidFill>
                  <a:srgbClr val="000000"/>
                </a:solidFill>
              </a:rPr>
              <a:t>Observation 1</a:t>
            </a:r>
            <a:endParaRPr sz="3200">
              <a:solidFill>
                <a:srgbClr val="000000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>
                <a:solidFill>
                  <a:srgbClr val="000000"/>
                </a:solidFill>
              </a:rPr>
              <a:t>Observation 2</a:t>
            </a:r>
            <a:endParaRPr sz="3200">
              <a:solidFill>
                <a:srgbClr val="000000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>
                <a:solidFill>
                  <a:srgbClr val="000000"/>
                </a:solidFill>
              </a:rPr>
              <a:t>Observation 3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33926276" y="5669275"/>
            <a:ext cx="9094200" cy="12192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FF"/>
                </a:solidFill>
              </a:rPr>
              <a:t>Data Analysis/Statistics</a:t>
            </a:r>
            <a:endParaRPr sz="5400" dirty="0">
              <a:solidFill>
                <a:srgbClr val="FFFFFF"/>
              </a:solidFill>
            </a:endParaRPr>
          </a:p>
        </p:txBody>
      </p:sp>
      <p:pic>
        <p:nvPicPr>
          <p:cNvPr id="82" name="Google Shape;82;p13" descr="Clustered column chart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4738" y="25023525"/>
            <a:ext cx="9094200" cy="69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33926275" y="7166420"/>
            <a:ext cx="9094200" cy="3667559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>
                <a:solidFill>
                  <a:srgbClr val="000000"/>
                </a:solidFill>
              </a:rPr>
              <a:t>Include results based on your experiments</a:t>
            </a:r>
            <a:endParaRPr sz="3200">
              <a:solidFill>
                <a:srgbClr val="000000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>
                <a:solidFill>
                  <a:srgbClr val="000000"/>
                </a:solidFill>
              </a:rPr>
              <a:t>Result 2</a:t>
            </a:r>
            <a:endParaRPr sz="3200">
              <a:solidFill>
                <a:srgbClr val="000000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>
                <a:solidFill>
                  <a:srgbClr val="000000"/>
                </a:solidFill>
              </a:rPr>
              <a:t>Result 3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33926276" y="11640824"/>
            <a:ext cx="9094200" cy="12192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FF"/>
                </a:solidFill>
              </a:rPr>
              <a:t>Conclusion</a:t>
            </a:r>
            <a:endParaRPr sz="5400" dirty="0">
              <a:solidFill>
                <a:srgbClr val="FFFFFF"/>
              </a:solidFill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3926275" y="13132190"/>
            <a:ext cx="9094200" cy="362197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 dirty="0">
                <a:solidFill>
                  <a:srgbClr val="000000"/>
                </a:solidFill>
              </a:rPr>
              <a:t>Brief summary of what you discovered based on results</a:t>
            </a:r>
            <a:endParaRPr sz="3200" dirty="0">
              <a:solidFill>
                <a:srgbClr val="000000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 dirty="0">
                <a:solidFill>
                  <a:srgbClr val="000000"/>
                </a:solidFill>
              </a:rPr>
              <a:t>Indicate and explain whether or not the data supports your hypothesis</a:t>
            </a: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 dirty="0"/>
              <a:t>Use builleted talking points</a:t>
            </a:r>
            <a:endParaRPr sz="3200" dirty="0">
              <a:solidFill>
                <a:srgbClr val="000000"/>
              </a:solidFill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3926276" y="21607271"/>
            <a:ext cx="9094200" cy="12192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FF"/>
                </a:solidFill>
              </a:rPr>
              <a:t>Future Research</a:t>
            </a:r>
            <a:endParaRPr sz="5400" dirty="0">
              <a:solidFill>
                <a:srgbClr val="FFFFFF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3926275" y="23204425"/>
            <a:ext cx="9094200" cy="50421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82875" tIns="182875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000000"/>
                </a:solidFill>
              </a:rPr>
              <a:t>Indicate future areas of research or new directions you might be interested in continuing your research.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" sz="3200" dirty="0"/>
              <a:t>Use builleted talking points</a:t>
            </a:r>
            <a:endParaRPr sz="3200" dirty="0">
              <a:solidFill>
                <a:srgbClr val="000000"/>
              </a:solidFill>
            </a:endParaRPr>
          </a:p>
        </p:txBody>
      </p:sp>
      <p:pic>
        <p:nvPicPr>
          <p:cNvPr id="88" name="Google Shape;88;p13" descr="Closeup of glass beakers" title="Sample Pic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70700" y="0"/>
            <a:ext cx="11620500" cy="384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33961526" y="30347916"/>
            <a:ext cx="9091500" cy="1744573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All photos, images, and graphics were done by the researcher or parent unless otherwise stated.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</a:rPr>
              <a:t>IF YOU TOOK IMAGES FROM A WEBSITE, GIVE THEM CREDIT ON YOUR BOARD.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2874700" y="14300927"/>
            <a:ext cx="9132900" cy="1122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</a:rPr>
              <a:t>Charts</a:t>
            </a:r>
            <a:endParaRPr sz="5400">
              <a:solidFill>
                <a:srgbClr val="FFFFFF"/>
              </a:solidFill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2895400" y="23901216"/>
            <a:ext cx="9132900" cy="1122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</a:rPr>
              <a:t>Graphs</a:t>
            </a:r>
            <a:endParaRPr sz="5400">
              <a:solidFill>
                <a:srgbClr val="FFFFFF"/>
              </a:solidFill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2874700" y="5716566"/>
            <a:ext cx="9132900" cy="1122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FF"/>
                </a:solidFill>
              </a:rPr>
              <a:t>Photos</a:t>
            </a:r>
            <a:endParaRPr sz="5400" dirty="0">
              <a:solidFill>
                <a:srgbClr val="FFFFFF"/>
              </a:solidFill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3960176" y="28864950"/>
            <a:ext cx="9094200" cy="12192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FF"/>
                </a:solidFill>
              </a:rPr>
              <a:t>Photo Credit</a:t>
            </a:r>
            <a:endParaRPr sz="5400" dirty="0">
              <a:solidFill>
                <a:srgbClr val="FFFFFF"/>
              </a:solidFill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3187700" y="7371136"/>
            <a:ext cx="8304966" cy="584956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12477500" y="17030907"/>
            <a:ext cx="8355662" cy="599187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6" name="Google Shape;96;p13" descr="Sample table with 2 columns, 8 rows" title="Table"/>
          <p:cNvGraphicFramePr/>
          <p:nvPr>
            <p:extLst>
              <p:ext uri="{D42A27DB-BD31-4B8C-83A1-F6EECF244321}">
                <p14:modId xmlns:p14="http://schemas.microsoft.com/office/powerpoint/2010/main" val="2628132560"/>
              </p:ext>
            </p:extLst>
          </p:nvPr>
        </p:nvGraphicFramePr>
        <p:xfrm>
          <a:off x="22932138" y="15829431"/>
          <a:ext cx="8952600" cy="7374992"/>
        </p:xfrm>
        <a:graphic>
          <a:graphicData uri="http://schemas.openxmlformats.org/drawingml/2006/table">
            <a:tbl>
              <a:tblPr firstRow="1" bandRow="1">
                <a:noFill/>
                <a:tableStyleId>{A4D2D1E3-B1E4-47F7-815F-3061A7308AFE}</a:tableStyleId>
              </a:tblPr>
              <a:tblGrid>
                <a:gridCol w="149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2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18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8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8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8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8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18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18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18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7" name="Google Shape;97;p13"/>
          <p:cNvSpPr txBox="1"/>
          <p:nvPr/>
        </p:nvSpPr>
        <p:spPr>
          <a:xfrm>
            <a:off x="12051050" y="7249029"/>
            <a:ext cx="9132900" cy="7190871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82875" tIns="182875" rIns="91425" bIns="45700" anchor="t" anchorCtr="0">
            <a:noAutofit/>
          </a:bodyPr>
          <a:lstStyle/>
          <a:p>
            <a:pPr marL="436880" lvl="0" indent="-45720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Processed data of your findings. This should not be the raw data</a:t>
            </a:r>
            <a:endParaRPr sz="3200" dirty="0">
              <a:solidFill>
                <a:srgbClr val="000000"/>
              </a:solidFill>
            </a:endParaRPr>
          </a:p>
        </p:txBody>
      </p:sp>
      <p:sp>
        <p:nvSpPr>
          <p:cNvPr id="98" name="Google Shape;98;p13"/>
          <p:cNvSpPr txBox="1"/>
          <p:nvPr/>
        </p:nvSpPr>
        <p:spPr>
          <a:xfrm rot="10800000" flipH="1">
            <a:off x="0" y="3733889"/>
            <a:ext cx="43891200" cy="1206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192325" y="3977125"/>
            <a:ext cx="14390700" cy="9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lt1"/>
                </a:solidFill>
              </a:rPr>
              <a:t>Scienteer Project #</a:t>
            </a:r>
            <a:endParaRPr sz="5400">
              <a:solidFill>
                <a:schemeClr val="lt1"/>
              </a:solidFill>
            </a:endParaRPr>
          </a:p>
        </p:txBody>
      </p:sp>
      <p:sp>
        <p:nvSpPr>
          <p:cNvPr id="48" name="Google Shape;84;p13"/>
          <p:cNvSpPr txBox="1"/>
          <p:nvPr/>
        </p:nvSpPr>
        <p:spPr>
          <a:xfrm>
            <a:off x="33926276" y="16981126"/>
            <a:ext cx="9094200" cy="12192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FF"/>
                </a:solidFill>
              </a:rPr>
              <a:t>Applications</a:t>
            </a:r>
            <a:endParaRPr sz="5400" dirty="0">
              <a:solidFill>
                <a:srgbClr val="FFFFFF"/>
              </a:solidFill>
            </a:endParaRPr>
          </a:p>
        </p:txBody>
      </p:sp>
      <p:sp>
        <p:nvSpPr>
          <p:cNvPr id="49" name="Google Shape;85;p13"/>
          <p:cNvSpPr txBox="1"/>
          <p:nvPr/>
        </p:nvSpPr>
        <p:spPr>
          <a:xfrm>
            <a:off x="33926275" y="18460991"/>
            <a:ext cx="9094200" cy="2874114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How can your discovery be applied to the real world.</a:t>
            </a:r>
          </a:p>
          <a:p>
            <a:pPr marL="457200" lvl="0" indent="-457200">
              <a:buClr>
                <a:srgbClr val="A5A5A5"/>
              </a:buClr>
              <a:buSzPts val="3200"/>
              <a:buChar char="•"/>
            </a:pPr>
            <a:r>
              <a:rPr lang="en" sz="3200" dirty="0"/>
              <a:t>Use builleted talking points</a:t>
            </a:r>
            <a:endParaRPr sz="3200" dirty="0">
              <a:solidFill>
                <a:srgbClr val="000000"/>
              </a:solidFill>
            </a:endParaRPr>
          </a:p>
        </p:txBody>
      </p:sp>
      <p:sp>
        <p:nvSpPr>
          <p:cNvPr id="50" name="Google Shape;61;p13"/>
          <p:cNvSpPr txBox="1"/>
          <p:nvPr/>
        </p:nvSpPr>
        <p:spPr>
          <a:xfrm>
            <a:off x="914400" y="17609316"/>
            <a:ext cx="9132900" cy="62919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0000"/>
                </a:solidFill>
              </a:rPr>
              <a:t>Should be in a flow chart format with pictures and captions. Stay clear of using numberd systematic lists if possible.</a:t>
            </a:r>
            <a:endParaRPr sz="3200" dirty="0">
              <a:solidFill>
                <a:srgbClr val="000000"/>
              </a:solidFill>
            </a:endParaRPr>
          </a:p>
        </p:txBody>
      </p:sp>
      <p:sp>
        <p:nvSpPr>
          <p:cNvPr id="51" name="Google Shape;92;p13"/>
          <p:cNvSpPr txBox="1"/>
          <p:nvPr/>
        </p:nvSpPr>
        <p:spPr>
          <a:xfrm>
            <a:off x="12071750" y="15317111"/>
            <a:ext cx="9132900" cy="1122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FF"/>
                </a:solidFill>
              </a:rPr>
              <a:t>Photos</a:t>
            </a:r>
            <a:endParaRPr sz="5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0" y="0"/>
            <a:ext cx="43815000" cy="3766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1142990" y="685860"/>
            <a:ext cx="30175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>
                <a:solidFill>
                  <a:srgbClr val="FFFFFF"/>
                </a:solidFill>
              </a:rPr>
              <a:t>Extra Slide</a:t>
            </a:r>
            <a:endParaRPr sz="11500" dirty="0">
              <a:solidFill>
                <a:srgbClr val="FFFFFF"/>
              </a:solidFill>
            </a:endParaRPr>
          </a:p>
        </p:txBody>
      </p:sp>
      <p:pic>
        <p:nvPicPr>
          <p:cNvPr id="114" name="Google Shape;114;p15" descr="Closeup of glass beakers" title="Sample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0700" y="0"/>
            <a:ext cx="11620500" cy="384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 rot="10800000" flipH="1">
            <a:off x="0" y="3733889"/>
            <a:ext cx="43891200" cy="1206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</a:endParaRPr>
          </a:p>
        </p:txBody>
      </p:sp>
      <p:sp>
        <p:nvSpPr>
          <p:cNvPr id="22" name="Google Shape;105;p14"/>
          <p:cNvSpPr txBox="1">
            <a:spLocks noGrp="1"/>
          </p:cNvSpPr>
          <p:nvPr>
            <p:ph type="body" idx="1"/>
          </p:nvPr>
        </p:nvSpPr>
        <p:spPr>
          <a:xfrm>
            <a:off x="6501150" y="6512843"/>
            <a:ext cx="30888900" cy="5090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500"/>
              </a:spcAft>
              <a:buNone/>
            </a:pPr>
            <a:r>
              <a:rPr lang="en" dirty="0"/>
              <a:t>You are allowed one extra slide for any additional data relevant to your project. Make sure to credit any sources of information that are not yours.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928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0" y="0"/>
            <a:ext cx="43815000" cy="3766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1142990" y="685860"/>
            <a:ext cx="30175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>
                <a:solidFill>
                  <a:srgbClr val="FFFFFF"/>
                </a:solidFill>
              </a:rPr>
              <a:t>Project Forms</a:t>
            </a:r>
            <a:endParaRPr sz="11500">
              <a:solidFill>
                <a:srgbClr val="FFFFFF"/>
              </a:solidFill>
            </a:endParaRPr>
          </a:p>
        </p:txBody>
      </p:sp>
      <p:pic>
        <p:nvPicPr>
          <p:cNvPr id="114" name="Google Shape;114;p15" descr="Closeup of glass beakers" title="Sample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0700" y="0"/>
            <a:ext cx="11620500" cy="384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 rot="10800000" flipH="1">
            <a:off x="0" y="3733889"/>
            <a:ext cx="43891200" cy="1206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914400" y="5669274"/>
            <a:ext cx="9132900" cy="11784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FF"/>
                </a:solidFill>
              </a:rPr>
              <a:t>Instructions</a:t>
            </a:r>
            <a:endParaRPr sz="5400" dirty="0">
              <a:solidFill>
                <a:srgbClr val="FFFFFF"/>
              </a:solidFill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914400" y="7113600"/>
            <a:ext cx="9132900" cy="88956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82875" tIns="45700" rIns="365750" bIns="45700" anchor="t" anchorCtr="0">
            <a:noAutofit/>
          </a:bodyPr>
          <a:lstStyle/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>
                <a:solidFill>
                  <a:schemeClr val="dk1"/>
                </a:solidFill>
              </a:rPr>
              <a:t>ALL Projects must display the Official SRC Approved Abstract from Scienteer as well as Form 1C (Regulated Research Institutional/ Industrial Setting Form) and/or Form 7 (Continuation/ Research Progression Projects Form) if required for your project.</a:t>
            </a:r>
            <a:endParaRPr sz="320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>
                <a:solidFill>
                  <a:schemeClr val="dk1"/>
                </a:solidFill>
              </a:rPr>
              <a:t>These forms can be found on Scienteer on the Dashboard (left side of the screen).</a:t>
            </a:r>
            <a:endParaRPr sz="320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>
                <a:solidFill>
                  <a:schemeClr val="dk1"/>
                </a:solidFill>
              </a:rPr>
              <a:t>The documents can be downloaded as pdfs.</a:t>
            </a:r>
            <a:endParaRPr sz="320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>
                <a:solidFill>
                  <a:schemeClr val="dk1"/>
                </a:solidFill>
              </a:rPr>
              <a:t>In order to insert the documents on this slide, you will have to convert them to jpgs. You can use Adobe Acrobat, the Snip Tool, or any online conversion tool.</a:t>
            </a:r>
            <a:endParaRPr sz="320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" sz="3200">
                <a:solidFill>
                  <a:schemeClr val="dk1"/>
                </a:solidFill>
              </a:rPr>
              <a:t>After inserting the documents on this slide, make sure that the forms are still clear enough to be read by the judges. 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11982100" y="5679075"/>
            <a:ext cx="9091500" cy="10857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</a:rPr>
              <a:t>Abstract</a:t>
            </a:r>
            <a:endParaRPr sz="5400">
              <a:solidFill>
                <a:srgbClr val="FFFFFF"/>
              </a:solidFill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33926276" y="5669275"/>
            <a:ext cx="9094200" cy="12192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</a:rPr>
              <a:t>Form 7 (If Required)</a:t>
            </a:r>
            <a:endParaRPr sz="5400">
              <a:solidFill>
                <a:srgbClr val="FFFFFF"/>
              </a:solidFill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22874700" y="5716566"/>
            <a:ext cx="9132900" cy="1122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</a:rPr>
              <a:t>Form 1C (If Required)</a:t>
            </a:r>
            <a:endParaRPr sz="5400">
              <a:solidFill>
                <a:srgbClr val="FFFFFF"/>
              </a:solidFill>
            </a:endParaRPr>
          </a:p>
        </p:txBody>
      </p:sp>
      <p:grpSp>
        <p:nvGrpSpPr>
          <p:cNvPr id="121" name="Google Shape;121;p15"/>
          <p:cNvGrpSpPr/>
          <p:nvPr/>
        </p:nvGrpSpPr>
        <p:grpSpPr>
          <a:xfrm>
            <a:off x="22483667" y="5277295"/>
            <a:ext cx="9363000" cy="23959488"/>
            <a:chOff x="22483667" y="5277295"/>
            <a:chExt cx="9363000" cy="23959488"/>
          </a:xfrm>
        </p:grpSpPr>
        <p:pic>
          <p:nvPicPr>
            <p:cNvPr id="122" name="Google Shape;122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564925" y="7113575"/>
              <a:ext cx="7752451" cy="10032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564925" y="17936400"/>
              <a:ext cx="7752450" cy="100325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5"/>
            <p:cNvSpPr txBox="1"/>
            <p:nvPr/>
          </p:nvSpPr>
          <p:spPr>
            <a:xfrm rot="-3384258">
              <a:off x="20344634" y="10471907"/>
              <a:ext cx="13641067" cy="2178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0000"/>
                  </a:solidFill>
                </a:rPr>
                <a:t>Example</a:t>
              </a:r>
              <a:endParaRPr sz="3600" b="1">
                <a:solidFill>
                  <a:srgbClr val="FF0000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0000"/>
                  </a:solidFill>
                </a:rPr>
                <a:t>Replace with Your Form 1C </a:t>
              </a:r>
              <a:endParaRPr sz="3600" b="1">
                <a:solidFill>
                  <a:srgbClr val="FF0000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0000"/>
                  </a:solidFill>
                </a:rPr>
                <a:t>from Scienteer (If Required)</a:t>
              </a:r>
              <a:endParaRPr sz="3600" b="1">
                <a:solidFill>
                  <a:srgbClr val="FF0000"/>
                </a:solidFill>
              </a:endParaRPr>
            </a:p>
          </p:txBody>
        </p:sp>
        <p:sp>
          <p:nvSpPr>
            <p:cNvPr id="125" name="Google Shape;125;p15"/>
            <p:cNvSpPr txBox="1"/>
            <p:nvPr/>
          </p:nvSpPr>
          <p:spPr>
            <a:xfrm rot="-3384258">
              <a:off x="20344634" y="21863194"/>
              <a:ext cx="13641067" cy="2178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0000"/>
                  </a:solidFill>
                </a:rPr>
                <a:t>Example</a:t>
              </a:r>
              <a:endParaRPr sz="3600" b="1">
                <a:solidFill>
                  <a:srgbClr val="FF0000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0000"/>
                  </a:solidFill>
                </a:rPr>
                <a:t>Replace with Your Form 1C </a:t>
              </a:r>
              <a:endParaRPr sz="3600" b="1">
                <a:solidFill>
                  <a:srgbClr val="FF0000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0000"/>
                  </a:solidFill>
                </a:rPr>
                <a:t>from Scienteer (If Required)</a:t>
              </a:r>
              <a:endParaRPr sz="3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26" name="Google Shape;126;p15"/>
          <p:cNvGrpSpPr/>
          <p:nvPr/>
        </p:nvGrpSpPr>
        <p:grpSpPr>
          <a:xfrm>
            <a:off x="33926267" y="5845757"/>
            <a:ext cx="9363000" cy="12568200"/>
            <a:chOff x="33926267" y="5845757"/>
            <a:chExt cx="9363000" cy="12568200"/>
          </a:xfrm>
        </p:grpSpPr>
        <p:pic>
          <p:nvPicPr>
            <p:cNvPr id="127" name="Google Shape;127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597150" y="7113575"/>
              <a:ext cx="7752451" cy="100325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5"/>
            <p:cNvSpPr txBox="1"/>
            <p:nvPr/>
          </p:nvSpPr>
          <p:spPr>
            <a:xfrm rot="-3384258">
              <a:off x="31787234" y="11040369"/>
              <a:ext cx="13641067" cy="2178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0000"/>
                  </a:solidFill>
                </a:rPr>
                <a:t>Example</a:t>
              </a:r>
              <a:endParaRPr sz="3600" b="1">
                <a:solidFill>
                  <a:srgbClr val="FF0000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0000"/>
                  </a:solidFill>
                </a:rPr>
                <a:t>Replace with Your Form 7 </a:t>
              </a:r>
              <a:endParaRPr sz="3600" b="1">
                <a:solidFill>
                  <a:srgbClr val="FF0000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0000"/>
                  </a:solidFill>
                </a:rPr>
                <a:t>from Scienteer (If Required)</a:t>
              </a:r>
              <a:endParaRPr sz="3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11779492" y="5845770"/>
            <a:ext cx="9363000" cy="12568200"/>
            <a:chOff x="11779492" y="5845770"/>
            <a:chExt cx="9363000" cy="12568200"/>
          </a:xfrm>
        </p:grpSpPr>
        <p:pic>
          <p:nvPicPr>
            <p:cNvPr id="130" name="Google Shape;130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2591150" y="7320825"/>
              <a:ext cx="7739700" cy="10016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15"/>
            <p:cNvSpPr txBox="1"/>
            <p:nvPr/>
          </p:nvSpPr>
          <p:spPr>
            <a:xfrm rot="-3384258">
              <a:off x="9640459" y="11040382"/>
              <a:ext cx="13641067" cy="2178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0000"/>
                  </a:solidFill>
                </a:rPr>
                <a:t>Example</a:t>
              </a:r>
              <a:endParaRPr sz="3600" b="1">
                <a:solidFill>
                  <a:srgbClr val="FF0000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0000"/>
                  </a:solidFill>
                </a:rPr>
                <a:t>Replace with Your Abstract from Scienteer</a:t>
              </a:r>
              <a:endParaRPr sz="3600" b="1">
                <a:solidFill>
                  <a:srgbClr val="FF0000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0000"/>
                  </a:solidFill>
                </a:rPr>
                <a:t>with the Official Seal</a:t>
              </a:r>
              <a:endParaRPr sz="36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0" y="0"/>
            <a:ext cx="43815000" cy="3766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1142990" y="685860"/>
            <a:ext cx="30175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>
                <a:solidFill>
                  <a:srgbClr val="FFFFFF"/>
                </a:solidFill>
              </a:rPr>
              <a:t>Project Board Rules</a:t>
            </a:r>
            <a:endParaRPr sz="11500" dirty="0">
              <a:solidFill>
                <a:srgbClr val="FFFFFF"/>
              </a:solidFill>
            </a:endParaRPr>
          </a:p>
        </p:txBody>
      </p:sp>
      <p:pic>
        <p:nvPicPr>
          <p:cNvPr id="114" name="Google Shape;114;p15" descr="Closeup of glass beakers" title="Sample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0700" y="0"/>
            <a:ext cx="11620500" cy="384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 rot="10800000" flipH="1">
            <a:off x="0" y="3733889"/>
            <a:ext cx="43891200" cy="1206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172" y="5602922"/>
            <a:ext cx="42426856" cy="1163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lnSpc>
                <a:spcPct val="150000"/>
              </a:lnSpc>
              <a:spcBef>
                <a:spcPts val="1200"/>
              </a:spcBef>
              <a:buClr>
                <a:srgbClr val="A5A5A5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4400" dirty="0"/>
              <a:t>A virtual project board must be uploaded prior to the deadline set for the fair.</a:t>
            </a:r>
          </a:p>
          <a:p>
            <a:pPr marL="685800" lvl="0" indent="-685800">
              <a:lnSpc>
                <a:spcPct val="150000"/>
              </a:lnSpc>
              <a:spcBef>
                <a:spcPts val="1200"/>
              </a:spcBef>
              <a:buClr>
                <a:srgbClr val="A5A5A5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4400" dirty="0"/>
              <a:t>All </a:t>
            </a:r>
            <a:r>
              <a:rPr lang="en-US" sz="4400" u="sng" dirty="0">
                <a:solidFill>
                  <a:schemeClr val="hlink"/>
                </a:solidFill>
              </a:rPr>
              <a:t>ISEF Display and Safety Rules</a:t>
            </a:r>
            <a:r>
              <a:rPr lang="en-US" sz="4400" dirty="0"/>
              <a:t> must be followed as well as any additional rules below.</a:t>
            </a:r>
          </a:p>
          <a:p>
            <a:pPr marL="685800" lvl="0" indent="-685800">
              <a:lnSpc>
                <a:spcPct val="150000"/>
              </a:lnSpc>
              <a:spcBef>
                <a:spcPts val="1200"/>
              </a:spcBef>
              <a:buClr>
                <a:srgbClr val="A5A5A5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4400" dirty="0"/>
              <a:t>Students are allowed </a:t>
            </a:r>
            <a:r>
              <a:rPr lang="en-US" sz="4400" b="1" dirty="0"/>
              <a:t>three</a:t>
            </a:r>
            <a:r>
              <a:rPr lang="en-US" sz="4400" dirty="0"/>
              <a:t> 48” x 36” slides.</a:t>
            </a:r>
          </a:p>
          <a:p>
            <a:pPr marL="685800" lvl="0" indent="-685800">
              <a:lnSpc>
                <a:spcPct val="150000"/>
              </a:lnSpc>
              <a:spcBef>
                <a:spcPts val="1200"/>
              </a:spcBef>
              <a:buClr>
                <a:srgbClr val="A5A5A5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4400" dirty="0"/>
              <a:t>Font on the boards must be 16pt or larger.</a:t>
            </a:r>
          </a:p>
          <a:p>
            <a:pPr marL="685800" lvl="0" indent="-685800">
              <a:lnSpc>
                <a:spcPct val="150000"/>
              </a:lnSpc>
              <a:spcBef>
                <a:spcPts val="1200"/>
              </a:spcBef>
              <a:buClr>
                <a:srgbClr val="A5A5A5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dk1"/>
                </a:solidFill>
              </a:rPr>
              <a:t>If slides contain photographs with people other than the researcher, the researcher must have photo releases available upon request.</a:t>
            </a:r>
          </a:p>
          <a:p>
            <a:pPr marL="685800" lvl="0" indent="-685800">
              <a:lnSpc>
                <a:spcPct val="150000"/>
              </a:lnSpc>
              <a:spcBef>
                <a:spcPts val="1200"/>
              </a:spcBef>
              <a:buClr>
                <a:srgbClr val="A5A5A5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4400" dirty="0"/>
              <a:t>The first two slides may NOT include an abstract. Only your official abstract from </a:t>
            </a:r>
            <a:r>
              <a:rPr lang="en-US" sz="4400" dirty="0" err="1"/>
              <a:t>Scienteer</a:t>
            </a:r>
            <a:r>
              <a:rPr lang="en-US" sz="4400" dirty="0"/>
              <a:t> should be included on slide 3.</a:t>
            </a:r>
          </a:p>
          <a:p>
            <a:pPr marL="685800" lvl="0" indent="-685800">
              <a:lnSpc>
                <a:spcPct val="150000"/>
              </a:lnSpc>
              <a:spcBef>
                <a:spcPts val="1200"/>
              </a:spcBef>
              <a:buClr>
                <a:srgbClr val="A5A5A5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4400" dirty="0"/>
              <a:t>The slides may NOT include any animations, videos, links, or demonstrations. </a:t>
            </a:r>
          </a:p>
          <a:p>
            <a:pPr marL="685800" lvl="0" indent="-685800">
              <a:lnSpc>
                <a:spcPct val="150000"/>
              </a:lnSpc>
              <a:spcBef>
                <a:spcPts val="1200"/>
              </a:spcBef>
              <a:buClr>
                <a:srgbClr val="A5A5A5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4400" dirty="0"/>
              <a:t>The slides may NOT include any offensive or inappropriate images or photographs.</a:t>
            </a:r>
          </a:p>
          <a:p>
            <a:pPr marL="685800" lvl="0" indent="-685800">
              <a:lnSpc>
                <a:spcPct val="150000"/>
              </a:lnSpc>
              <a:spcBef>
                <a:spcPts val="1200"/>
              </a:spcBef>
              <a:buClr>
                <a:srgbClr val="A5A5A5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4400" dirty="0"/>
              <a:t>The slides may NOT include any reference to an institution, mentor that supported the work, or any patents pending other than what is displayed on Form 1C on slide 3.</a:t>
            </a:r>
          </a:p>
          <a:p>
            <a:pPr marL="685800" lvl="0" indent="-685800">
              <a:lnSpc>
                <a:spcPct val="150000"/>
              </a:lnSpc>
              <a:spcBef>
                <a:spcPts val="1200"/>
              </a:spcBef>
              <a:buClr>
                <a:srgbClr val="A5A5A5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4400" dirty="0"/>
              <a:t>The slides may NOT include any personal information such as email address, home address, phone number, or social media contacts.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2172" y="18266203"/>
            <a:ext cx="13258800" cy="13920676"/>
            <a:chOff x="914400" y="5669274"/>
            <a:chExt cx="9132900" cy="13920676"/>
          </a:xfrm>
        </p:grpSpPr>
        <p:sp>
          <p:nvSpPr>
            <p:cNvPr id="23" name="Google Shape;116;p15"/>
            <p:cNvSpPr txBox="1"/>
            <p:nvPr/>
          </p:nvSpPr>
          <p:spPr>
            <a:xfrm>
              <a:off x="914400" y="5669274"/>
              <a:ext cx="9132900" cy="1178400"/>
            </a:xfrm>
            <a:prstGeom prst="rect">
              <a:avLst/>
            </a:prstGeom>
            <a:gradFill>
              <a:gsLst>
                <a:gs pos="0">
                  <a:srgbClr val="595959"/>
                </a:gs>
                <a:gs pos="90000">
                  <a:srgbClr val="595959"/>
                </a:gs>
                <a:gs pos="91000">
                  <a:srgbClr val="00B0EA"/>
                </a:gs>
                <a:gs pos="100000">
                  <a:srgbClr val="00B0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365750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dirty="0">
                  <a:solidFill>
                    <a:srgbClr val="FFFFFF"/>
                  </a:solidFill>
                </a:rPr>
                <a:t>Slide 1</a:t>
              </a:r>
              <a:endParaRPr sz="6000" dirty="0">
                <a:solidFill>
                  <a:srgbClr val="FFFFFF"/>
                </a:solidFill>
              </a:endParaRPr>
            </a:p>
          </p:txBody>
        </p:sp>
        <p:sp>
          <p:nvSpPr>
            <p:cNvPr id="24" name="Google Shape;117;p15"/>
            <p:cNvSpPr txBox="1"/>
            <p:nvPr/>
          </p:nvSpPr>
          <p:spPr>
            <a:xfrm>
              <a:off x="914400" y="7113599"/>
              <a:ext cx="9132900" cy="12476351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182875" tIns="45700" rIns="365750" bIns="45700" anchor="t" anchorCtr="0">
              <a:noAutofit/>
            </a:bodyPr>
            <a:lstStyle/>
            <a:p>
              <a:pPr marL="457200" lvl="0" indent="-457200">
                <a:lnSpc>
                  <a:spcPct val="150000"/>
                </a:lnSpc>
                <a:spcBef>
                  <a:spcPts val="1200"/>
                </a:spcBef>
                <a:buClr>
                  <a:srgbClr val="A5A5A5"/>
                </a:buClr>
                <a:buSzPts val="3200"/>
                <a:buFont typeface="Courier New" panose="02070309020205020404" pitchFamily="49" charset="0"/>
                <a:buChar char="o"/>
              </a:pPr>
              <a:r>
                <a:rPr lang="en-US" sz="3600" dirty="0"/>
                <a:t>The first slide should be modeled after a science fair board (see slide 1 example) and include all key </a:t>
              </a:r>
              <a:r>
                <a:rPr lang="en-US" sz="3600"/>
                <a:t>information such as </a:t>
              </a:r>
              <a:r>
                <a:rPr lang="en-US" sz="3600" dirty="0"/>
                <a:t>Problem/Question, Hypothesis or Engineering Goal, Background Research, Materials, Procedure, Data, Results, and Conclusion.</a:t>
              </a:r>
            </a:p>
            <a:p>
              <a:pPr marL="457200" lvl="0" indent="-457200">
                <a:lnSpc>
                  <a:spcPct val="150000"/>
                </a:lnSpc>
                <a:spcBef>
                  <a:spcPts val="1200"/>
                </a:spcBef>
                <a:buClr>
                  <a:srgbClr val="A5A5A5"/>
                </a:buClr>
                <a:buSzPts val="3200"/>
                <a:buFont typeface="Courier New" panose="02070309020205020404" pitchFamily="49" charset="0"/>
                <a:buChar char="o"/>
              </a:pPr>
              <a:r>
                <a:rPr lang="en-US" sz="3600" dirty="0"/>
                <a:t>The </a:t>
              </a:r>
              <a:r>
                <a:rPr lang="en-US" sz="3600" dirty="0" err="1"/>
                <a:t>Scienteer</a:t>
              </a:r>
              <a:r>
                <a:rPr lang="en-US" sz="3600" dirty="0"/>
                <a:t> Project # must be displayed under the Project Title on slide 1.</a:t>
              </a:r>
            </a:p>
            <a:p>
              <a:pPr marL="457200" lvl="0" indent="-457200">
                <a:lnSpc>
                  <a:spcPct val="150000"/>
                </a:lnSpc>
                <a:spcBef>
                  <a:spcPts val="1200"/>
                </a:spcBef>
                <a:buClr>
                  <a:srgbClr val="A5A5A5"/>
                </a:buClr>
                <a:buSzPts val="3200"/>
                <a:buFont typeface="Courier New" panose="02070309020205020404" pitchFamily="49" charset="0"/>
                <a:buChar char="o"/>
              </a:pPr>
              <a:r>
                <a:rPr lang="en-US" sz="3600" b="1" dirty="0"/>
                <a:t>The example project board on slide 1 may be used as a guide by students. Formatting to change colors, text box sizes, move panels, etc. is acceptable</a:t>
              </a:r>
              <a:r>
                <a:rPr lang="en-US" sz="3600" dirty="0"/>
                <a:t>. We want this to be your board. Just make sure to follow the rules as to what needs to be included.</a:t>
              </a:r>
            </a:p>
            <a:p>
              <a:pPr marL="457200" lvl="0" indent="-457200">
                <a:lnSpc>
                  <a:spcPct val="150000"/>
                </a:lnSpc>
                <a:spcBef>
                  <a:spcPts val="1200"/>
                </a:spcBef>
                <a:buClr>
                  <a:srgbClr val="A5A5A5"/>
                </a:buClr>
                <a:buSzPts val="3200"/>
                <a:buFont typeface="Courier New" panose="02070309020205020404" pitchFamily="49" charset="0"/>
                <a:buChar char="o"/>
              </a:pPr>
              <a:r>
                <a:rPr lang="en-US" sz="3600" dirty="0">
                  <a:solidFill>
                    <a:schemeClr val="dk1"/>
                  </a:solidFill>
                </a:rPr>
                <a:t>The first slide must include a Photo Credit that gives credit for all photos, images, and graphics on the slides.</a:t>
              </a:r>
              <a:endParaRPr sz="3600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316200" y="18266203"/>
            <a:ext cx="13258800" cy="13920676"/>
            <a:chOff x="12621491" y="5651639"/>
            <a:chExt cx="9132900" cy="13920676"/>
          </a:xfrm>
        </p:grpSpPr>
        <p:sp>
          <p:nvSpPr>
            <p:cNvPr id="25" name="Google Shape;116;p15"/>
            <p:cNvSpPr txBox="1"/>
            <p:nvPr/>
          </p:nvSpPr>
          <p:spPr>
            <a:xfrm>
              <a:off x="12621491" y="5651639"/>
              <a:ext cx="9132900" cy="1178400"/>
            </a:xfrm>
            <a:prstGeom prst="rect">
              <a:avLst/>
            </a:prstGeom>
            <a:gradFill>
              <a:gsLst>
                <a:gs pos="0">
                  <a:srgbClr val="595959"/>
                </a:gs>
                <a:gs pos="90000">
                  <a:srgbClr val="595959"/>
                </a:gs>
                <a:gs pos="91000">
                  <a:srgbClr val="00B0EA"/>
                </a:gs>
                <a:gs pos="100000">
                  <a:srgbClr val="00B0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365750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dirty="0">
                  <a:solidFill>
                    <a:srgbClr val="FFFFFF"/>
                  </a:solidFill>
                </a:rPr>
                <a:t>Slide 2</a:t>
              </a:r>
              <a:endParaRPr sz="6000" dirty="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117;p15"/>
            <p:cNvSpPr txBox="1"/>
            <p:nvPr/>
          </p:nvSpPr>
          <p:spPr>
            <a:xfrm>
              <a:off x="12621491" y="7095965"/>
              <a:ext cx="9132900" cy="1247635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182875" tIns="45700" rIns="365750" bIns="45700" anchor="t" anchorCtr="0">
              <a:noAutofit/>
            </a:bodyPr>
            <a:lstStyle/>
            <a:p>
              <a:pPr marL="457200" lvl="0" indent="-457200">
                <a:lnSpc>
                  <a:spcPct val="150000"/>
                </a:lnSpc>
                <a:spcBef>
                  <a:spcPts val="1200"/>
                </a:spcBef>
                <a:buClr>
                  <a:srgbClr val="A5A5A5"/>
                </a:buClr>
                <a:buSzPts val="3200"/>
                <a:buFont typeface="Courier New" panose="02070309020205020404" pitchFamily="49" charset="0"/>
                <a:buChar char="o"/>
              </a:pPr>
              <a:r>
                <a:rPr lang="en-US" sz="3600" dirty="0"/>
                <a:t>The second slide may include any supporting information for the project such as additional photos, charts, and graphs. Make sure to use image citations as needed.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00228" y="18266203"/>
            <a:ext cx="13258800" cy="13920676"/>
            <a:chOff x="31823891" y="5751132"/>
            <a:chExt cx="13258800" cy="13920676"/>
          </a:xfrm>
        </p:grpSpPr>
        <p:sp>
          <p:nvSpPr>
            <p:cNvPr id="27" name="Google Shape;116;p15"/>
            <p:cNvSpPr txBox="1"/>
            <p:nvPr/>
          </p:nvSpPr>
          <p:spPr>
            <a:xfrm>
              <a:off x="31823891" y="5751132"/>
              <a:ext cx="13258800" cy="1178400"/>
            </a:xfrm>
            <a:prstGeom prst="rect">
              <a:avLst/>
            </a:prstGeom>
            <a:gradFill>
              <a:gsLst>
                <a:gs pos="0">
                  <a:srgbClr val="595959"/>
                </a:gs>
                <a:gs pos="90000">
                  <a:srgbClr val="595959"/>
                </a:gs>
                <a:gs pos="91000">
                  <a:srgbClr val="00B0EA"/>
                </a:gs>
                <a:gs pos="100000">
                  <a:srgbClr val="00B0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365750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dirty="0">
                  <a:solidFill>
                    <a:srgbClr val="FFFFFF"/>
                  </a:solidFill>
                </a:rPr>
                <a:t>S</a:t>
              </a:r>
              <a:r>
                <a:rPr lang="en-US" sz="6000" dirty="0">
                  <a:solidFill>
                    <a:srgbClr val="FFFFFF"/>
                  </a:solidFill>
                </a:rPr>
                <a:t>l</a:t>
              </a:r>
              <a:r>
                <a:rPr lang="en" sz="6000" dirty="0">
                  <a:solidFill>
                    <a:srgbClr val="FFFFFF"/>
                  </a:solidFill>
                </a:rPr>
                <a:t>ide 3</a:t>
              </a:r>
              <a:endParaRPr sz="6000" dirty="0">
                <a:solidFill>
                  <a:srgbClr val="FFFFFF"/>
                </a:solidFill>
              </a:endParaRPr>
            </a:p>
          </p:txBody>
        </p:sp>
        <p:sp>
          <p:nvSpPr>
            <p:cNvPr id="28" name="Google Shape;117;p15"/>
            <p:cNvSpPr txBox="1"/>
            <p:nvPr/>
          </p:nvSpPr>
          <p:spPr>
            <a:xfrm>
              <a:off x="31823891" y="7195458"/>
              <a:ext cx="13258800" cy="1247635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182875" tIns="45700" rIns="365750" bIns="45700" anchor="t" anchorCtr="0">
              <a:noAutofit/>
            </a:bodyPr>
            <a:lstStyle/>
            <a:p>
              <a:pPr marL="457200" lvl="0" indent="-457200">
                <a:lnSpc>
                  <a:spcPct val="150000"/>
                </a:lnSpc>
                <a:spcBef>
                  <a:spcPts val="1200"/>
                </a:spcBef>
                <a:buClr>
                  <a:srgbClr val="A5A5A5"/>
                </a:buClr>
                <a:buSzPts val="3200"/>
                <a:buFont typeface="Courier New" panose="02070309020205020404" pitchFamily="49" charset="0"/>
                <a:buChar char="o"/>
              </a:pPr>
              <a:r>
                <a:rPr lang="en-US" sz="3600" dirty="0"/>
                <a:t>The third slide must include the Official SRC Approved Abstract from </a:t>
              </a:r>
              <a:r>
                <a:rPr lang="en-US" sz="3600" dirty="0" err="1"/>
                <a:t>Scienteer</a:t>
              </a:r>
              <a:r>
                <a:rPr lang="en-US" sz="3600" dirty="0"/>
                <a:t> as well as Form 1C (Regulated Research Institutional/ Industrial Setting Form) and Form 7 (Continuation/ Research Progression Projects Form) if required for your </a:t>
              </a:r>
              <a:r>
                <a:rPr lang="en-US" sz="3600"/>
                <a:t>project.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11280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859</Words>
  <Application>Microsoft Office PowerPoint</Application>
  <PresentationFormat>Custom</PresentationFormat>
  <Paragraphs>83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Courier New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Reiley, Kristine</dc:creator>
  <cp:lastModifiedBy>Reiley, Kristine</cp:lastModifiedBy>
  <cp:revision>12</cp:revision>
  <dcterms:modified xsi:type="dcterms:W3CDTF">2020-10-20T14:54:21Z</dcterms:modified>
</cp:coreProperties>
</file>