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3" r:id="rId3"/>
    <p:sldId id="257" r:id="rId4"/>
    <p:sldId id="269" r:id="rId5"/>
    <p:sldId id="270" r:id="rId6"/>
    <p:sldId id="273" r:id="rId7"/>
    <p:sldId id="274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417E"/>
    <a:srgbClr val="815356"/>
    <a:srgbClr val="C3891B"/>
    <a:srgbClr val="000105"/>
    <a:srgbClr val="F0E9D8"/>
    <a:srgbClr val="BED3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45"/>
    <p:restoredTop sz="94709"/>
  </p:normalViewPr>
  <p:slideViewPr>
    <p:cSldViewPr snapToGrid="0" snapToObjects="1">
      <p:cViewPr varScale="1">
        <p:scale>
          <a:sx n="92" d="100"/>
          <a:sy n="92" d="100"/>
        </p:scale>
        <p:origin x="109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1E9029-69E9-8348-8A6F-0815E51AA85D}" type="doc">
      <dgm:prSet loTypeId="urn:microsoft.com/office/officeart/2005/8/layout/hProcess9" loCatId="" qsTypeId="urn:microsoft.com/office/officeart/2005/8/quickstyle/simple1" qsCatId="simple" csTypeId="urn:microsoft.com/office/officeart/2005/8/colors/colorful2" csCatId="colorful" phldr="1"/>
      <dgm:spPr/>
    </dgm:pt>
    <dgm:pt modelId="{C0ED2175-E745-1E4F-9EBF-E879076376D8}">
      <dgm:prSet phldrT="[Text]"/>
      <dgm:spPr/>
      <dgm:t>
        <a:bodyPr/>
        <a:lstStyle/>
        <a:p>
          <a:r>
            <a:rPr lang="en-US" dirty="0" smtClean="0"/>
            <a:t>Getting Started</a:t>
          </a:r>
          <a:endParaRPr lang="en-US" dirty="0"/>
        </a:p>
      </dgm:t>
    </dgm:pt>
    <dgm:pt modelId="{CB5E546C-0851-5A49-AA13-B776E0B8823C}" type="parTrans" cxnId="{0870509F-2707-8D4C-B4EF-9FABE4C34B1F}">
      <dgm:prSet/>
      <dgm:spPr/>
      <dgm:t>
        <a:bodyPr/>
        <a:lstStyle/>
        <a:p>
          <a:endParaRPr lang="en-US"/>
        </a:p>
      </dgm:t>
    </dgm:pt>
    <dgm:pt modelId="{015AC698-F1FE-A94F-9DDB-BD8DA18CB150}" type="sibTrans" cxnId="{0870509F-2707-8D4C-B4EF-9FABE4C34B1F}">
      <dgm:prSet/>
      <dgm:spPr/>
      <dgm:t>
        <a:bodyPr/>
        <a:lstStyle/>
        <a:p>
          <a:endParaRPr lang="en-US"/>
        </a:p>
      </dgm:t>
    </dgm:pt>
    <dgm:pt modelId="{047978E9-5233-1D48-95C8-61F149333D76}">
      <dgm:prSet phldrT="[Text]"/>
      <dgm:spPr/>
      <dgm:t>
        <a:bodyPr/>
        <a:lstStyle/>
        <a:p>
          <a:r>
            <a:rPr lang="en-US" dirty="0" smtClean="0"/>
            <a:t>Preparing</a:t>
          </a:r>
          <a:r>
            <a:rPr lang="en-US" baseline="0" dirty="0" smtClean="0"/>
            <a:t> Data</a:t>
          </a:r>
          <a:endParaRPr lang="en-US" dirty="0"/>
        </a:p>
      </dgm:t>
    </dgm:pt>
    <dgm:pt modelId="{30E4148F-69EA-AC42-93F3-17A07C1855B0}" type="parTrans" cxnId="{372176A6-289C-D547-99F4-533B7F2E8E94}">
      <dgm:prSet/>
      <dgm:spPr/>
      <dgm:t>
        <a:bodyPr/>
        <a:lstStyle/>
        <a:p>
          <a:endParaRPr lang="en-US"/>
        </a:p>
      </dgm:t>
    </dgm:pt>
    <dgm:pt modelId="{6F15DE03-5E19-2C44-90AB-31AD09D240AB}" type="sibTrans" cxnId="{372176A6-289C-D547-99F4-533B7F2E8E94}">
      <dgm:prSet/>
      <dgm:spPr/>
      <dgm:t>
        <a:bodyPr/>
        <a:lstStyle/>
        <a:p>
          <a:endParaRPr lang="en-US"/>
        </a:p>
      </dgm:t>
    </dgm:pt>
    <dgm:pt modelId="{F08722C6-49F8-B948-86B9-17D189780112}">
      <dgm:prSet phldrT="[Text]"/>
      <dgm:spPr/>
      <dgm:t>
        <a:bodyPr/>
        <a:lstStyle/>
        <a:p>
          <a:r>
            <a:rPr lang="en-US" dirty="0" smtClean="0"/>
            <a:t>Create Basic Visualizations</a:t>
          </a:r>
          <a:endParaRPr lang="en-US" dirty="0"/>
        </a:p>
      </dgm:t>
    </dgm:pt>
    <dgm:pt modelId="{A9E34DF5-A1B0-DE4A-84E4-50B0B7DCEC53}" type="parTrans" cxnId="{A6B47BE4-703A-524F-9B88-52C7014B2664}">
      <dgm:prSet/>
      <dgm:spPr/>
      <dgm:t>
        <a:bodyPr/>
        <a:lstStyle/>
        <a:p>
          <a:endParaRPr lang="en-US"/>
        </a:p>
      </dgm:t>
    </dgm:pt>
    <dgm:pt modelId="{1E4ED118-9192-6146-BB90-CCB51553C7ED}" type="sibTrans" cxnId="{A6B47BE4-703A-524F-9B88-52C7014B2664}">
      <dgm:prSet/>
      <dgm:spPr/>
      <dgm:t>
        <a:bodyPr/>
        <a:lstStyle/>
        <a:p>
          <a:endParaRPr lang="en-US"/>
        </a:p>
      </dgm:t>
    </dgm:pt>
    <dgm:pt modelId="{BA8F6E47-30F8-8F4F-B1AD-926644C57FC5}">
      <dgm:prSet phldrT="[Text]"/>
      <dgm:spPr/>
      <dgm:t>
        <a:bodyPr/>
        <a:lstStyle/>
        <a:p>
          <a:r>
            <a:rPr lang="en-US" dirty="0" smtClean="0"/>
            <a:t>Using Added Functionality</a:t>
          </a:r>
          <a:endParaRPr lang="en-US" dirty="0"/>
        </a:p>
      </dgm:t>
    </dgm:pt>
    <dgm:pt modelId="{5EB2ABB3-76C5-0C46-8C14-EA15322E548A}" type="parTrans" cxnId="{3612560D-27F9-894D-B933-13129129FA75}">
      <dgm:prSet/>
      <dgm:spPr/>
      <dgm:t>
        <a:bodyPr/>
        <a:lstStyle/>
        <a:p>
          <a:endParaRPr lang="en-US"/>
        </a:p>
      </dgm:t>
    </dgm:pt>
    <dgm:pt modelId="{5A6E6AD9-1A77-484E-BABE-69C02D26607C}" type="sibTrans" cxnId="{3612560D-27F9-894D-B933-13129129FA75}">
      <dgm:prSet/>
      <dgm:spPr/>
      <dgm:t>
        <a:bodyPr/>
        <a:lstStyle/>
        <a:p>
          <a:endParaRPr lang="en-US"/>
        </a:p>
      </dgm:t>
    </dgm:pt>
    <dgm:pt modelId="{CD26ABD2-71DF-2440-AB8D-F9293CF3BEE9}">
      <dgm:prSet phldrT="[Text]"/>
      <dgm:spPr/>
      <dgm:t>
        <a:bodyPr/>
        <a:lstStyle/>
        <a:p>
          <a:r>
            <a:rPr lang="en-US" dirty="0" smtClean="0"/>
            <a:t>Building Interactive Dashboard</a:t>
          </a:r>
          <a:endParaRPr lang="en-US" dirty="0"/>
        </a:p>
      </dgm:t>
    </dgm:pt>
    <dgm:pt modelId="{7211B0FC-A365-B340-A4E2-B05C8418279E}" type="parTrans" cxnId="{307FE762-F810-2248-BAC9-2596FE8BFD83}">
      <dgm:prSet/>
      <dgm:spPr/>
      <dgm:t>
        <a:bodyPr/>
        <a:lstStyle/>
        <a:p>
          <a:endParaRPr lang="en-US"/>
        </a:p>
      </dgm:t>
    </dgm:pt>
    <dgm:pt modelId="{9366FDD4-6302-3D46-B70F-9919C7055901}" type="sibTrans" cxnId="{307FE762-F810-2248-BAC9-2596FE8BFD83}">
      <dgm:prSet/>
      <dgm:spPr/>
      <dgm:t>
        <a:bodyPr/>
        <a:lstStyle/>
        <a:p>
          <a:endParaRPr lang="en-US"/>
        </a:p>
      </dgm:t>
    </dgm:pt>
    <dgm:pt modelId="{8A85BC48-C679-A740-8537-41536E2219A9}" type="pres">
      <dgm:prSet presAssocID="{EC1E9029-69E9-8348-8A6F-0815E51AA85D}" presName="CompostProcess" presStyleCnt="0">
        <dgm:presLayoutVars>
          <dgm:dir/>
          <dgm:resizeHandles val="exact"/>
        </dgm:presLayoutVars>
      </dgm:prSet>
      <dgm:spPr/>
    </dgm:pt>
    <dgm:pt modelId="{94D77D96-C7DE-5B41-B892-9F49141D6A0F}" type="pres">
      <dgm:prSet presAssocID="{EC1E9029-69E9-8348-8A6F-0815E51AA85D}" presName="arrow" presStyleLbl="bgShp" presStyleIdx="0" presStyleCnt="1"/>
      <dgm:spPr/>
    </dgm:pt>
    <dgm:pt modelId="{38C3999E-6250-BE41-AFE6-38D71747772A}" type="pres">
      <dgm:prSet presAssocID="{EC1E9029-69E9-8348-8A6F-0815E51AA85D}" presName="linearProcess" presStyleCnt="0"/>
      <dgm:spPr/>
    </dgm:pt>
    <dgm:pt modelId="{2EC2B8AD-7E25-0344-A865-CF6CF512A75B}" type="pres">
      <dgm:prSet presAssocID="{C0ED2175-E745-1E4F-9EBF-E879076376D8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180259-C1CD-B64B-9817-CA617ACF8818}" type="pres">
      <dgm:prSet presAssocID="{015AC698-F1FE-A94F-9DDB-BD8DA18CB150}" presName="sibTrans" presStyleCnt="0"/>
      <dgm:spPr/>
    </dgm:pt>
    <dgm:pt modelId="{C1081A75-2B55-8B41-8A13-EB0CB2220DC1}" type="pres">
      <dgm:prSet presAssocID="{047978E9-5233-1D48-95C8-61F149333D76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4D2640-C76F-A747-92C6-F56D6005E765}" type="pres">
      <dgm:prSet presAssocID="{6F15DE03-5E19-2C44-90AB-31AD09D240AB}" presName="sibTrans" presStyleCnt="0"/>
      <dgm:spPr/>
    </dgm:pt>
    <dgm:pt modelId="{69C3CDE0-A67F-9044-8F19-B9BF10553DA7}" type="pres">
      <dgm:prSet presAssocID="{F08722C6-49F8-B948-86B9-17D189780112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12BECD-0A1E-8D4E-97E7-9DCC6DF756B5}" type="pres">
      <dgm:prSet presAssocID="{1E4ED118-9192-6146-BB90-CCB51553C7ED}" presName="sibTrans" presStyleCnt="0"/>
      <dgm:spPr/>
    </dgm:pt>
    <dgm:pt modelId="{F47F6F40-0AEF-8241-AD61-8FF65E8B57FB}" type="pres">
      <dgm:prSet presAssocID="{BA8F6E47-30F8-8F4F-B1AD-926644C57FC5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D6E6E4-B69E-584F-86EE-F220143B76E2}" type="pres">
      <dgm:prSet presAssocID="{5A6E6AD9-1A77-484E-BABE-69C02D26607C}" presName="sibTrans" presStyleCnt="0"/>
      <dgm:spPr/>
    </dgm:pt>
    <dgm:pt modelId="{B8DDBF91-D3A3-4C45-B6FC-5336643555FE}" type="pres">
      <dgm:prSet presAssocID="{CD26ABD2-71DF-2440-AB8D-F9293CF3BEE9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F3C532C-F94E-D54E-9608-DA9CC18E6996}" type="presOf" srcId="{BA8F6E47-30F8-8F4F-B1AD-926644C57FC5}" destId="{F47F6F40-0AEF-8241-AD61-8FF65E8B57FB}" srcOrd="0" destOrd="0" presId="urn:microsoft.com/office/officeart/2005/8/layout/hProcess9"/>
    <dgm:cxn modelId="{F9816503-BB41-0040-A088-998E4818F767}" type="presOf" srcId="{CD26ABD2-71DF-2440-AB8D-F9293CF3BEE9}" destId="{B8DDBF91-D3A3-4C45-B6FC-5336643555FE}" srcOrd="0" destOrd="0" presId="urn:microsoft.com/office/officeart/2005/8/layout/hProcess9"/>
    <dgm:cxn modelId="{372176A6-289C-D547-99F4-533B7F2E8E94}" srcId="{EC1E9029-69E9-8348-8A6F-0815E51AA85D}" destId="{047978E9-5233-1D48-95C8-61F149333D76}" srcOrd="1" destOrd="0" parTransId="{30E4148F-69EA-AC42-93F3-17A07C1855B0}" sibTransId="{6F15DE03-5E19-2C44-90AB-31AD09D240AB}"/>
    <dgm:cxn modelId="{2AC10EF8-863C-F54B-BAFD-1F4CCB38AB61}" type="presOf" srcId="{F08722C6-49F8-B948-86B9-17D189780112}" destId="{69C3CDE0-A67F-9044-8F19-B9BF10553DA7}" srcOrd="0" destOrd="0" presId="urn:microsoft.com/office/officeart/2005/8/layout/hProcess9"/>
    <dgm:cxn modelId="{08B5EB56-C68B-1149-9A29-0C1B7EE77A4E}" type="presOf" srcId="{C0ED2175-E745-1E4F-9EBF-E879076376D8}" destId="{2EC2B8AD-7E25-0344-A865-CF6CF512A75B}" srcOrd="0" destOrd="0" presId="urn:microsoft.com/office/officeart/2005/8/layout/hProcess9"/>
    <dgm:cxn modelId="{307FE762-F810-2248-BAC9-2596FE8BFD83}" srcId="{EC1E9029-69E9-8348-8A6F-0815E51AA85D}" destId="{CD26ABD2-71DF-2440-AB8D-F9293CF3BEE9}" srcOrd="4" destOrd="0" parTransId="{7211B0FC-A365-B340-A4E2-B05C8418279E}" sibTransId="{9366FDD4-6302-3D46-B70F-9919C7055901}"/>
    <dgm:cxn modelId="{A6B47BE4-703A-524F-9B88-52C7014B2664}" srcId="{EC1E9029-69E9-8348-8A6F-0815E51AA85D}" destId="{F08722C6-49F8-B948-86B9-17D189780112}" srcOrd="2" destOrd="0" parTransId="{A9E34DF5-A1B0-DE4A-84E4-50B0B7DCEC53}" sibTransId="{1E4ED118-9192-6146-BB90-CCB51553C7ED}"/>
    <dgm:cxn modelId="{F4424053-1003-A94B-BE17-3890B9DFBD28}" type="presOf" srcId="{EC1E9029-69E9-8348-8A6F-0815E51AA85D}" destId="{8A85BC48-C679-A740-8537-41536E2219A9}" srcOrd="0" destOrd="0" presId="urn:microsoft.com/office/officeart/2005/8/layout/hProcess9"/>
    <dgm:cxn modelId="{0870509F-2707-8D4C-B4EF-9FABE4C34B1F}" srcId="{EC1E9029-69E9-8348-8A6F-0815E51AA85D}" destId="{C0ED2175-E745-1E4F-9EBF-E879076376D8}" srcOrd="0" destOrd="0" parTransId="{CB5E546C-0851-5A49-AA13-B776E0B8823C}" sibTransId="{015AC698-F1FE-A94F-9DDB-BD8DA18CB150}"/>
    <dgm:cxn modelId="{3612560D-27F9-894D-B933-13129129FA75}" srcId="{EC1E9029-69E9-8348-8A6F-0815E51AA85D}" destId="{BA8F6E47-30F8-8F4F-B1AD-926644C57FC5}" srcOrd="3" destOrd="0" parTransId="{5EB2ABB3-76C5-0C46-8C14-EA15322E548A}" sibTransId="{5A6E6AD9-1A77-484E-BABE-69C02D26607C}"/>
    <dgm:cxn modelId="{1F762A73-1FCF-9C46-B898-E2B5072F076B}" type="presOf" srcId="{047978E9-5233-1D48-95C8-61F149333D76}" destId="{C1081A75-2B55-8B41-8A13-EB0CB2220DC1}" srcOrd="0" destOrd="0" presId="urn:microsoft.com/office/officeart/2005/8/layout/hProcess9"/>
    <dgm:cxn modelId="{19FB8C89-E5BE-1442-898D-A5C64C5CD21B}" type="presParOf" srcId="{8A85BC48-C679-A740-8537-41536E2219A9}" destId="{94D77D96-C7DE-5B41-B892-9F49141D6A0F}" srcOrd="0" destOrd="0" presId="urn:microsoft.com/office/officeart/2005/8/layout/hProcess9"/>
    <dgm:cxn modelId="{A84ADBD9-5A2D-6444-86F4-84561118DFAA}" type="presParOf" srcId="{8A85BC48-C679-A740-8537-41536E2219A9}" destId="{38C3999E-6250-BE41-AFE6-38D71747772A}" srcOrd="1" destOrd="0" presId="urn:microsoft.com/office/officeart/2005/8/layout/hProcess9"/>
    <dgm:cxn modelId="{2762401B-F174-1F48-A635-9AE6FEB3236B}" type="presParOf" srcId="{38C3999E-6250-BE41-AFE6-38D71747772A}" destId="{2EC2B8AD-7E25-0344-A865-CF6CF512A75B}" srcOrd="0" destOrd="0" presId="urn:microsoft.com/office/officeart/2005/8/layout/hProcess9"/>
    <dgm:cxn modelId="{D968F8EA-151D-BD46-8765-AF1194BB3DBE}" type="presParOf" srcId="{38C3999E-6250-BE41-AFE6-38D71747772A}" destId="{71180259-C1CD-B64B-9817-CA617ACF8818}" srcOrd="1" destOrd="0" presId="urn:microsoft.com/office/officeart/2005/8/layout/hProcess9"/>
    <dgm:cxn modelId="{7AE7F78F-B0EA-4B4B-A877-42DF38C75ADF}" type="presParOf" srcId="{38C3999E-6250-BE41-AFE6-38D71747772A}" destId="{C1081A75-2B55-8B41-8A13-EB0CB2220DC1}" srcOrd="2" destOrd="0" presId="urn:microsoft.com/office/officeart/2005/8/layout/hProcess9"/>
    <dgm:cxn modelId="{D798BD1F-C530-914F-8C19-E00048E0F77D}" type="presParOf" srcId="{38C3999E-6250-BE41-AFE6-38D71747772A}" destId="{DF4D2640-C76F-A747-92C6-F56D6005E765}" srcOrd="3" destOrd="0" presId="urn:microsoft.com/office/officeart/2005/8/layout/hProcess9"/>
    <dgm:cxn modelId="{ABFC7796-A708-4640-B534-E94F2F83B6CC}" type="presParOf" srcId="{38C3999E-6250-BE41-AFE6-38D71747772A}" destId="{69C3CDE0-A67F-9044-8F19-B9BF10553DA7}" srcOrd="4" destOrd="0" presId="urn:microsoft.com/office/officeart/2005/8/layout/hProcess9"/>
    <dgm:cxn modelId="{80C1469C-D4C4-634A-9646-623426F795E3}" type="presParOf" srcId="{38C3999E-6250-BE41-AFE6-38D71747772A}" destId="{E412BECD-0A1E-8D4E-97E7-9DCC6DF756B5}" srcOrd="5" destOrd="0" presId="urn:microsoft.com/office/officeart/2005/8/layout/hProcess9"/>
    <dgm:cxn modelId="{80F4588C-5003-D440-8D2C-B2D9805914A5}" type="presParOf" srcId="{38C3999E-6250-BE41-AFE6-38D71747772A}" destId="{F47F6F40-0AEF-8241-AD61-8FF65E8B57FB}" srcOrd="6" destOrd="0" presId="urn:microsoft.com/office/officeart/2005/8/layout/hProcess9"/>
    <dgm:cxn modelId="{C7C42ECC-6A11-F743-90B0-69BA9C8903E1}" type="presParOf" srcId="{38C3999E-6250-BE41-AFE6-38D71747772A}" destId="{15D6E6E4-B69E-584F-86EE-F220143B76E2}" srcOrd="7" destOrd="0" presId="urn:microsoft.com/office/officeart/2005/8/layout/hProcess9"/>
    <dgm:cxn modelId="{9DA43D2A-7642-E84F-BD42-A4F3ACAB3EB8}" type="presParOf" srcId="{38C3999E-6250-BE41-AFE6-38D71747772A}" destId="{B8DDBF91-D3A3-4C45-B6FC-5336643555FE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D77D96-C7DE-5B41-B892-9F49141D6A0F}">
      <dsp:nvSpPr>
        <dsp:cNvPr id="0" name=""/>
        <dsp:cNvSpPr/>
      </dsp:nvSpPr>
      <dsp:spPr>
        <a:xfrm>
          <a:off x="599122" y="0"/>
          <a:ext cx="6790055" cy="4557357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C2B8AD-7E25-0344-A865-CF6CF512A75B}">
      <dsp:nvSpPr>
        <dsp:cNvPr id="0" name=""/>
        <dsp:cNvSpPr/>
      </dsp:nvSpPr>
      <dsp:spPr>
        <a:xfrm>
          <a:off x="3510" y="1367207"/>
          <a:ext cx="1534861" cy="182294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Getting Started</a:t>
          </a:r>
          <a:endParaRPr lang="en-US" sz="1700" kern="1200" dirty="0"/>
        </a:p>
      </dsp:txBody>
      <dsp:txXfrm>
        <a:off x="78436" y="1442133"/>
        <a:ext cx="1385009" cy="1673090"/>
      </dsp:txXfrm>
    </dsp:sp>
    <dsp:sp modelId="{C1081A75-2B55-8B41-8A13-EB0CB2220DC1}">
      <dsp:nvSpPr>
        <dsp:cNvPr id="0" name=""/>
        <dsp:cNvSpPr/>
      </dsp:nvSpPr>
      <dsp:spPr>
        <a:xfrm>
          <a:off x="1615114" y="1367207"/>
          <a:ext cx="1534861" cy="1822942"/>
        </a:xfrm>
        <a:prstGeom prst="roundRect">
          <a:avLst/>
        </a:prstGeom>
        <a:solidFill>
          <a:schemeClr val="accent2">
            <a:hueOff val="-562567"/>
            <a:satOff val="-5085"/>
            <a:lumOff val="75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Preparing</a:t>
          </a:r>
          <a:r>
            <a:rPr lang="en-US" sz="1700" kern="1200" baseline="0" dirty="0" smtClean="0"/>
            <a:t> Data</a:t>
          </a:r>
          <a:endParaRPr lang="en-US" sz="1700" kern="1200" dirty="0"/>
        </a:p>
      </dsp:txBody>
      <dsp:txXfrm>
        <a:off x="1690040" y="1442133"/>
        <a:ext cx="1385009" cy="1673090"/>
      </dsp:txXfrm>
    </dsp:sp>
    <dsp:sp modelId="{69C3CDE0-A67F-9044-8F19-B9BF10553DA7}">
      <dsp:nvSpPr>
        <dsp:cNvPr id="0" name=""/>
        <dsp:cNvSpPr/>
      </dsp:nvSpPr>
      <dsp:spPr>
        <a:xfrm>
          <a:off x="3226719" y="1367207"/>
          <a:ext cx="1534861" cy="1822942"/>
        </a:xfrm>
        <a:prstGeom prst="roundRect">
          <a:avLst/>
        </a:prstGeom>
        <a:solidFill>
          <a:schemeClr val="accent2">
            <a:hueOff val="-1125135"/>
            <a:satOff val="-10170"/>
            <a:lumOff val="1500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Create Basic Visualizations</a:t>
          </a:r>
          <a:endParaRPr lang="en-US" sz="1700" kern="1200" dirty="0"/>
        </a:p>
      </dsp:txBody>
      <dsp:txXfrm>
        <a:off x="3301645" y="1442133"/>
        <a:ext cx="1385009" cy="1673090"/>
      </dsp:txXfrm>
    </dsp:sp>
    <dsp:sp modelId="{F47F6F40-0AEF-8241-AD61-8FF65E8B57FB}">
      <dsp:nvSpPr>
        <dsp:cNvPr id="0" name=""/>
        <dsp:cNvSpPr/>
      </dsp:nvSpPr>
      <dsp:spPr>
        <a:xfrm>
          <a:off x="4838323" y="1367207"/>
          <a:ext cx="1534861" cy="1822942"/>
        </a:xfrm>
        <a:prstGeom prst="roundRect">
          <a:avLst/>
        </a:prstGeom>
        <a:solidFill>
          <a:schemeClr val="accent2">
            <a:hueOff val="-1687702"/>
            <a:satOff val="-15254"/>
            <a:lumOff val="225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Using Added Functionality</a:t>
          </a:r>
          <a:endParaRPr lang="en-US" sz="1700" kern="1200" dirty="0"/>
        </a:p>
      </dsp:txBody>
      <dsp:txXfrm>
        <a:off x="4913249" y="1442133"/>
        <a:ext cx="1385009" cy="1673090"/>
      </dsp:txXfrm>
    </dsp:sp>
    <dsp:sp modelId="{B8DDBF91-D3A3-4C45-B6FC-5336643555FE}">
      <dsp:nvSpPr>
        <dsp:cNvPr id="0" name=""/>
        <dsp:cNvSpPr/>
      </dsp:nvSpPr>
      <dsp:spPr>
        <a:xfrm>
          <a:off x="6449928" y="1367207"/>
          <a:ext cx="1534861" cy="1822942"/>
        </a:xfrm>
        <a:prstGeom prst="roundRect">
          <a:avLst/>
        </a:prstGeom>
        <a:solidFill>
          <a:schemeClr val="accent2">
            <a:hueOff val="-2250269"/>
            <a:satOff val="-20339"/>
            <a:lumOff val="3000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Building Interactive Dashboard</a:t>
          </a:r>
          <a:endParaRPr lang="en-US" sz="1700" kern="1200" dirty="0"/>
        </a:p>
      </dsp:txBody>
      <dsp:txXfrm>
        <a:off x="6524854" y="1442133"/>
        <a:ext cx="1385009" cy="16730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98C6B-9028-5D4C-A1BF-E5D06CA95316}" type="datetimeFigureOut">
              <a:rPr lang="en-US" smtClean="0"/>
              <a:pPr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6C12-C201-8643-B149-4006596B91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98C6B-9028-5D4C-A1BF-E5D06CA95316}" type="datetimeFigureOut">
              <a:rPr lang="en-US" smtClean="0"/>
              <a:pPr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6C12-C201-8643-B149-4006596B91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98C6B-9028-5D4C-A1BF-E5D06CA95316}" type="datetimeFigureOut">
              <a:rPr lang="en-US" smtClean="0"/>
              <a:pPr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6C12-C201-8643-B149-4006596B91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98C6B-9028-5D4C-A1BF-E5D06CA95316}" type="datetimeFigureOut">
              <a:rPr lang="en-US" smtClean="0"/>
              <a:pPr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6C12-C201-8643-B149-4006596B91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98C6B-9028-5D4C-A1BF-E5D06CA95316}" type="datetimeFigureOut">
              <a:rPr lang="en-US" smtClean="0"/>
              <a:pPr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6C12-C201-8643-B149-4006596B91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98C6B-9028-5D4C-A1BF-E5D06CA95316}" type="datetimeFigureOut">
              <a:rPr lang="en-US" smtClean="0"/>
              <a:pPr/>
              <a:t>4/25/18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6C12-C201-8643-B149-4006596B91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98C6B-9028-5D4C-A1BF-E5D06CA95316}" type="datetimeFigureOut">
              <a:rPr lang="en-US" smtClean="0"/>
              <a:pPr/>
              <a:t>4/25/18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6C12-C201-8643-B149-4006596B91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98C6B-9028-5D4C-A1BF-E5D06CA95316}" type="datetimeFigureOut">
              <a:rPr lang="en-US" smtClean="0"/>
              <a:pPr/>
              <a:t>4/25/18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6C12-C201-8643-B149-4006596B91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98C6B-9028-5D4C-A1BF-E5D06CA95316}" type="datetimeFigureOut">
              <a:rPr lang="en-US" smtClean="0"/>
              <a:pPr/>
              <a:t>4/25/18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6C12-C201-8643-B149-4006596B91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98C6B-9028-5D4C-A1BF-E5D06CA95316}" type="datetimeFigureOut">
              <a:rPr lang="en-US" smtClean="0"/>
              <a:pPr/>
              <a:t>4/25/18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6C12-C201-8643-B149-4006596B91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98C6B-9028-5D4C-A1BF-E5D06CA95316}" type="datetimeFigureOut">
              <a:rPr lang="en-US" smtClean="0"/>
              <a:pPr/>
              <a:t>4/25/18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236C12-C201-8643-B149-4006596B91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98C6B-9028-5D4C-A1BF-E5D06CA95316}" type="datetimeFigureOut">
              <a:rPr lang="en-US" smtClean="0"/>
              <a:pPr/>
              <a:t>4/25/18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36C12-C201-8643-B149-4006596B91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hluna@smu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300" y="2138156"/>
            <a:ext cx="2235200" cy="29518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683000" y="2400300"/>
            <a:ext cx="47117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Arial Hebrew"/>
                <a:cs typeface="Arial Hebrew"/>
              </a:rPr>
              <a:t>HEADLINE </a:t>
            </a:r>
            <a:br>
              <a:rPr lang="en-US" sz="4800" dirty="0" smtClean="0">
                <a:latin typeface="Arial Hebrew"/>
                <a:cs typeface="Arial Hebrew"/>
              </a:rPr>
            </a:br>
            <a:r>
              <a:rPr lang="en-US" sz="4800" dirty="0" smtClean="0">
                <a:latin typeface="Arial Hebrew"/>
                <a:cs typeface="Arial Hebrew"/>
              </a:rPr>
              <a:t>GOES HERE</a:t>
            </a:r>
          </a:p>
          <a:p>
            <a:r>
              <a:rPr lang="en-US" sz="4800" dirty="0" smtClean="0">
                <a:latin typeface="Arial Hebrew"/>
                <a:cs typeface="Arial Hebrew"/>
              </a:rPr>
              <a:t>AND HERE</a:t>
            </a:r>
            <a:endParaRPr lang="en-US" sz="4800" dirty="0">
              <a:latin typeface="Arial Hebrew"/>
              <a:cs typeface="Arial Hebrew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57202" y="2763666"/>
            <a:ext cx="876299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14417E"/>
                </a:solidFill>
                <a:latin typeface="Arial Black" panose="020B0A04020102020204" pitchFamily="34" charset="0"/>
                <a:cs typeface="Arial"/>
              </a:rPr>
              <a:t>Tableau Data Visualization Software </a:t>
            </a:r>
          </a:p>
          <a:p>
            <a:endParaRPr lang="en-US" sz="3600" b="1" dirty="0" smtClean="0">
              <a:solidFill>
                <a:srgbClr val="14417E"/>
              </a:solidFill>
              <a:latin typeface="Arial Black" panose="020B0A04020102020204" pitchFamily="34" charset="0"/>
              <a:cs typeface="Arial"/>
            </a:endParaRPr>
          </a:p>
          <a:p>
            <a:r>
              <a:rPr lang="en-US" sz="20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Arial"/>
              </a:rPr>
              <a:t>Spring 2018, Workshop </a:t>
            </a:r>
            <a:r>
              <a:rPr lang="en-US" sz="20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Arial"/>
              </a:rPr>
              <a:t>#</a:t>
            </a:r>
            <a:r>
              <a:rPr lang="en-US" sz="2000" b="1" dirty="0" smtClean="0">
                <a:solidFill>
                  <a:srgbClr val="C00000"/>
                </a:solidFill>
                <a:latin typeface="Arial Black" panose="020B0A04020102020204" pitchFamily="34" charset="0"/>
                <a:cs typeface="Arial"/>
              </a:rPr>
              <a:t>1-2</a:t>
            </a:r>
            <a:endParaRPr lang="en-US" sz="2000" b="1" dirty="0" smtClean="0">
              <a:solidFill>
                <a:srgbClr val="C00000"/>
              </a:solidFill>
              <a:latin typeface="Arial Black" panose="020B0A04020102020204" pitchFamily="34" charset="0"/>
              <a:cs typeface="Arial"/>
            </a:endParaRPr>
          </a:p>
          <a:p>
            <a:endParaRPr lang="en-US" sz="2800" dirty="0">
              <a:solidFill>
                <a:srgbClr val="14417E"/>
              </a:solidFill>
              <a:latin typeface="Arial"/>
              <a:cs typeface="Arial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785091"/>
          </a:xfrm>
          <a:prstGeom prst="rect">
            <a:avLst/>
          </a:prstGeom>
          <a:solidFill>
            <a:srgbClr val="1441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0" y="785091"/>
            <a:ext cx="9144000" cy="2309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7202" y="212050"/>
            <a:ext cx="62968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 Black"/>
                <a:cs typeface="Arial Black"/>
              </a:rPr>
              <a:t>Center on Research and Evaluation (CORE)</a:t>
            </a:r>
            <a:endParaRPr lang="en-US" sz="2000" dirty="0">
              <a:solidFill>
                <a:schemeClr val="bg1"/>
              </a:solidFill>
              <a:latin typeface="Arial Black"/>
              <a:cs typeface="Arial Black"/>
            </a:endParaRPr>
          </a:p>
        </p:txBody>
      </p:sp>
      <p:pic>
        <p:nvPicPr>
          <p:cNvPr id="2" name="Picture 1" descr="ResearchAndEvaluation RB 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5806323"/>
            <a:ext cx="4008582" cy="618146"/>
          </a:xfrm>
          <a:prstGeom prst="rect">
            <a:avLst/>
          </a:prstGeom>
        </p:spPr>
      </p:pic>
      <p:pic>
        <p:nvPicPr>
          <p:cNvPr id="1026" name="Picture 2" descr="C:\Users\SantosN\Desktop\headshot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150" y="4071794"/>
            <a:ext cx="175260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dirty="0" smtClean="0">
                <a:solidFill>
                  <a:srgbClr val="DD0018"/>
                </a:solidFill>
                <a:latin typeface="Arial Black"/>
                <a:cs typeface="Arial Black"/>
              </a:rPr>
              <a:t>Headline</a:t>
            </a:r>
            <a:endParaRPr lang="en-US" sz="3800" dirty="0">
              <a:solidFill>
                <a:srgbClr val="DD0018"/>
              </a:solidFill>
              <a:latin typeface="Arial Black"/>
              <a:cs typeface="Arial Black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577850" y="1181647"/>
            <a:ext cx="7988300" cy="0"/>
          </a:xfrm>
          <a:prstGeom prst="line">
            <a:avLst/>
          </a:prstGeom>
          <a:ln w="38100" cmpd="dbl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730675514"/>
              </p:ext>
            </p:extLst>
          </p:nvPr>
        </p:nvGraphicFramePr>
        <p:xfrm>
          <a:off x="577850" y="1352375"/>
          <a:ext cx="7988300" cy="45573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0" y="0"/>
            <a:ext cx="9153022" cy="6870700"/>
            <a:chOff x="0" y="0"/>
            <a:chExt cx="9153022" cy="6870700"/>
          </a:xfrm>
        </p:grpSpPr>
        <p:sp>
          <p:nvSpPr>
            <p:cNvPr id="15" name="Rectangle 14"/>
            <p:cNvSpPr/>
            <p:nvPr/>
          </p:nvSpPr>
          <p:spPr>
            <a:xfrm rot="5400000">
              <a:off x="-3323328" y="3323328"/>
              <a:ext cx="6858000" cy="211344"/>
            </a:xfrm>
            <a:prstGeom prst="rect">
              <a:avLst/>
            </a:prstGeom>
            <a:solidFill>
              <a:srgbClr val="14417E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0" y="0"/>
              <a:ext cx="9144000" cy="211344"/>
            </a:xfrm>
            <a:prstGeom prst="rect">
              <a:avLst/>
            </a:prstGeom>
            <a:solidFill>
              <a:srgbClr val="14417E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9022" y="6659356"/>
              <a:ext cx="9144000" cy="211344"/>
            </a:xfrm>
            <a:prstGeom prst="rect">
              <a:avLst/>
            </a:prstGeom>
            <a:solidFill>
              <a:srgbClr val="14417E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 rot="5400000">
              <a:off x="5618350" y="3323328"/>
              <a:ext cx="6858000" cy="211344"/>
            </a:xfrm>
            <a:prstGeom prst="rect">
              <a:avLst/>
            </a:prstGeom>
            <a:solidFill>
              <a:srgbClr val="14417E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872179" y="6467061"/>
              <a:ext cx="4164169" cy="338554"/>
            </a:xfrm>
            <a:prstGeom prst="rect">
              <a:avLst/>
            </a:prstGeom>
            <a:solidFill>
              <a:srgbClr val="14417E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dirty="0" smtClean="0">
                  <a:solidFill>
                    <a:schemeClr val="bg1"/>
                  </a:solidFill>
                  <a:latin typeface="Arial Black"/>
                  <a:cs typeface="Arial Black"/>
                </a:rPr>
                <a:t>Center on Research and Evaluation</a:t>
              </a:r>
              <a:endParaRPr lang="en-US" sz="1600" b="1" dirty="0">
                <a:solidFill>
                  <a:schemeClr val="bg1"/>
                </a:solidFill>
                <a:latin typeface="Arial Black"/>
                <a:cs typeface="Arial Black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336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77850" y="1609933"/>
            <a:ext cx="581544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Downloading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Tableau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Understanding User Interface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6"/>
              </a:solidFill>
              <a:latin typeface="Arial"/>
              <a:cs typeface="Arial"/>
            </a:endParaRPr>
          </a:p>
          <a:p>
            <a:pPr algn="ctr"/>
            <a:endParaRPr lang="en-US" dirty="0">
              <a:solidFill>
                <a:schemeClr val="accent6"/>
              </a:solidFill>
              <a:latin typeface="Arial"/>
              <a:cs typeface="Arial"/>
            </a:endParaRPr>
          </a:p>
          <a:p>
            <a:pPr algn="ctr"/>
            <a:endParaRPr lang="en-US" dirty="0" smtClean="0">
              <a:solidFill>
                <a:schemeClr val="accent6"/>
              </a:solidFill>
              <a:latin typeface="Arial"/>
              <a:cs typeface="Arial"/>
            </a:endParaRPr>
          </a:p>
          <a:p>
            <a:pPr algn="ctr"/>
            <a:endParaRPr lang="en-US" dirty="0">
              <a:solidFill>
                <a:schemeClr val="accent6"/>
              </a:solidFill>
              <a:latin typeface="Arial"/>
              <a:cs typeface="Arial"/>
            </a:endParaRPr>
          </a:p>
          <a:p>
            <a:pPr algn="ctr"/>
            <a:endParaRPr lang="en-US" dirty="0">
              <a:solidFill>
                <a:schemeClr val="accent6"/>
              </a:solidFill>
              <a:latin typeface="Arial"/>
              <a:cs typeface="Arial"/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800" dirty="0" smtClean="0">
                <a:solidFill>
                  <a:srgbClr val="DD0018"/>
                </a:solidFill>
                <a:latin typeface="Arial Black"/>
                <a:cs typeface="Arial Black"/>
              </a:rPr>
              <a:t>Getting Started</a:t>
            </a:r>
            <a:endParaRPr lang="en-US" sz="3800" dirty="0">
              <a:solidFill>
                <a:srgbClr val="DD0018"/>
              </a:solidFill>
              <a:latin typeface="Arial Black"/>
              <a:cs typeface="Arial Black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577850" y="1181647"/>
            <a:ext cx="7988300" cy="0"/>
          </a:xfrm>
          <a:prstGeom prst="line">
            <a:avLst/>
          </a:prstGeom>
          <a:ln w="38100" cmpd="dbl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0" y="0"/>
            <a:ext cx="9153022" cy="6870700"/>
            <a:chOff x="0" y="0"/>
            <a:chExt cx="9153022" cy="6870700"/>
          </a:xfrm>
        </p:grpSpPr>
        <p:sp>
          <p:nvSpPr>
            <p:cNvPr id="21" name="Rectangle 20"/>
            <p:cNvSpPr/>
            <p:nvPr/>
          </p:nvSpPr>
          <p:spPr>
            <a:xfrm rot="5400000">
              <a:off x="-3323328" y="3323328"/>
              <a:ext cx="6858000" cy="211344"/>
            </a:xfrm>
            <a:prstGeom prst="rect">
              <a:avLst/>
            </a:prstGeom>
            <a:solidFill>
              <a:srgbClr val="14417E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0" y="0"/>
              <a:ext cx="9144000" cy="211344"/>
            </a:xfrm>
            <a:prstGeom prst="rect">
              <a:avLst/>
            </a:prstGeom>
            <a:solidFill>
              <a:srgbClr val="14417E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9022" y="6659356"/>
              <a:ext cx="9144000" cy="211344"/>
            </a:xfrm>
            <a:prstGeom prst="rect">
              <a:avLst/>
            </a:prstGeom>
            <a:solidFill>
              <a:srgbClr val="14417E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 rot="5400000">
              <a:off x="5618350" y="3323328"/>
              <a:ext cx="6858000" cy="211344"/>
            </a:xfrm>
            <a:prstGeom prst="rect">
              <a:avLst/>
            </a:prstGeom>
            <a:solidFill>
              <a:srgbClr val="14417E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872179" y="6467061"/>
              <a:ext cx="4164169" cy="338554"/>
            </a:xfrm>
            <a:prstGeom prst="rect">
              <a:avLst/>
            </a:prstGeom>
            <a:solidFill>
              <a:srgbClr val="14417E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dirty="0" smtClean="0">
                  <a:solidFill>
                    <a:schemeClr val="bg1"/>
                  </a:solidFill>
                  <a:latin typeface="Arial Black"/>
                  <a:cs typeface="Arial Black"/>
                </a:rPr>
                <a:t>Center on Research and Evaluation</a:t>
              </a:r>
              <a:endParaRPr lang="en-US" sz="1600" b="1" dirty="0">
                <a:solidFill>
                  <a:schemeClr val="bg1"/>
                </a:solidFill>
                <a:latin typeface="Arial Black"/>
                <a:cs typeface="Arial Black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800" dirty="0" smtClean="0">
                <a:solidFill>
                  <a:srgbClr val="DD0018"/>
                </a:solidFill>
                <a:latin typeface="Arial Black"/>
                <a:cs typeface="Arial Black"/>
              </a:rPr>
              <a:t>Preparing Data</a:t>
            </a:r>
            <a:endParaRPr lang="en-US" sz="3800" dirty="0">
              <a:solidFill>
                <a:srgbClr val="DD0018"/>
              </a:solidFill>
              <a:latin typeface="Arial Black"/>
              <a:cs typeface="Arial Black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577850" y="1181647"/>
            <a:ext cx="7988300" cy="0"/>
          </a:xfrm>
          <a:prstGeom prst="line">
            <a:avLst/>
          </a:prstGeom>
          <a:ln w="38100" cmpd="dbl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0" y="0"/>
            <a:ext cx="9153022" cy="6870700"/>
            <a:chOff x="0" y="0"/>
            <a:chExt cx="9153022" cy="6870700"/>
          </a:xfrm>
        </p:grpSpPr>
        <p:sp>
          <p:nvSpPr>
            <p:cNvPr id="21" name="Rectangle 20"/>
            <p:cNvSpPr/>
            <p:nvPr/>
          </p:nvSpPr>
          <p:spPr>
            <a:xfrm rot="5400000">
              <a:off x="-3323328" y="3323328"/>
              <a:ext cx="6858000" cy="211344"/>
            </a:xfrm>
            <a:prstGeom prst="rect">
              <a:avLst/>
            </a:prstGeom>
            <a:solidFill>
              <a:srgbClr val="14417E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0" y="0"/>
              <a:ext cx="9144000" cy="211344"/>
            </a:xfrm>
            <a:prstGeom prst="rect">
              <a:avLst/>
            </a:prstGeom>
            <a:solidFill>
              <a:srgbClr val="14417E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9022" y="6659356"/>
              <a:ext cx="9144000" cy="211344"/>
            </a:xfrm>
            <a:prstGeom prst="rect">
              <a:avLst/>
            </a:prstGeom>
            <a:solidFill>
              <a:srgbClr val="14417E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 rot="5400000">
              <a:off x="5618350" y="3323328"/>
              <a:ext cx="6858000" cy="211344"/>
            </a:xfrm>
            <a:prstGeom prst="rect">
              <a:avLst/>
            </a:prstGeom>
            <a:solidFill>
              <a:srgbClr val="14417E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872179" y="6467061"/>
              <a:ext cx="4164169" cy="338554"/>
            </a:xfrm>
            <a:prstGeom prst="rect">
              <a:avLst/>
            </a:prstGeom>
            <a:solidFill>
              <a:srgbClr val="14417E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dirty="0" smtClean="0">
                  <a:solidFill>
                    <a:schemeClr val="bg1"/>
                  </a:solidFill>
                  <a:latin typeface="Arial Black"/>
                  <a:cs typeface="Arial Black"/>
                </a:rPr>
                <a:t>Center on Research and Evaluation</a:t>
              </a:r>
              <a:endParaRPr lang="en-US" sz="1600" b="1" dirty="0">
                <a:solidFill>
                  <a:schemeClr val="bg1"/>
                </a:solidFill>
                <a:latin typeface="Arial Black"/>
                <a:cs typeface="Arial Black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77850" y="1609933"/>
            <a:ext cx="58154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Linking data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Verifying variable type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Pivots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6"/>
              </a:solidFill>
              <a:latin typeface="Arial"/>
              <a:cs typeface="Arial"/>
            </a:endParaRPr>
          </a:p>
          <a:p>
            <a:pPr algn="ctr"/>
            <a:endParaRPr lang="en-US" dirty="0">
              <a:solidFill>
                <a:schemeClr val="accent6"/>
              </a:solidFill>
              <a:latin typeface="Arial"/>
              <a:cs typeface="Arial"/>
            </a:endParaRPr>
          </a:p>
          <a:p>
            <a:pPr algn="ctr"/>
            <a:endParaRPr lang="en-US" dirty="0" smtClean="0">
              <a:solidFill>
                <a:schemeClr val="accent6"/>
              </a:solidFill>
              <a:latin typeface="Arial"/>
              <a:cs typeface="Arial"/>
            </a:endParaRPr>
          </a:p>
          <a:p>
            <a:pPr algn="ctr"/>
            <a:endParaRPr lang="en-US" dirty="0">
              <a:solidFill>
                <a:schemeClr val="accent6"/>
              </a:solidFill>
              <a:latin typeface="Arial"/>
              <a:cs typeface="Arial"/>
            </a:endParaRPr>
          </a:p>
          <a:p>
            <a:pPr algn="ctr"/>
            <a:endParaRPr lang="en-US" dirty="0">
              <a:solidFill>
                <a:schemeClr val="accent6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6802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800" dirty="0" smtClean="0">
                <a:solidFill>
                  <a:srgbClr val="DD0018"/>
                </a:solidFill>
                <a:latin typeface="Arial Black"/>
                <a:cs typeface="Arial Black"/>
              </a:rPr>
              <a:t>Creating Basic Visualizations</a:t>
            </a:r>
            <a:endParaRPr lang="en-US" sz="3800" dirty="0">
              <a:solidFill>
                <a:srgbClr val="DD0018"/>
              </a:solidFill>
              <a:latin typeface="Arial Black"/>
              <a:cs typeface="Arial Black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577850" y="1181647"/>
            <a:ext cx="7988300" cy="0"/>
          </a:xfrm>
          <a:prstGeom prst="line">
            <a:avLst/>
          </a:prstGeom>
          <a:ln w="38100" cmpd="dbl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0" y="0"/>
            <a:ext cx="9153022" cy="6870700"/>
            <a:chOff x="0" y="0"/>
            <a:chExt cx="9153022" cy="6870700"/>
          </a:xfrm>
        </p:grpSpPr>
        <p:sp>
          <p:nvSpPr>
            <p:cNvPr id="21" name="Rectangle 20"/>
            <p:cNvSpPr/>
            <p:nvPr/>
          </p:nvSpPr>
          <p:spPr>
            <a:xfrm rot="5400000">
              <a:off x="-3323328" y="3323328"/>
              <a:ext cx="6858000" cy="211344"/>
            </a:xfrm>
            <a:prstGeom prst="rect">
              <a:avLst/>
            </a:prstGeom>
            <a:solidFill>
              <a:srgbClr val="14417E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0" y="0"/>
              <a:ext cx="9144000" cy="211344"/>
            </a:xfrm>
            <a:prstGeom prst="rect">
              <a:avLst/>
            </a:prstGeom>
            <a:solidFill>
              <a:srgbClr val="14417E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9022" y="6659356"/>
              <a:ext cx="9144000" cy="211344"/>
            </a:xfrm>
            <a:prstGeom prst="rect">
              <a:avLst/>
            </a:prstGeom>
            <a:solidFill>
              <a:srgbClr val="14417E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 rot="5400000">
              <a:off x="5618350" y="3323328"/>
              <a:ext cx="6858000" cy="211344"/>
            </a:xfrm>
            <a:prstGeom prst="rect">
              <a:avLst/>
            </a:prstGeom>
            <a:solidFill>
              <a:srgbClr val="14417E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872179" y="6467061"/>
              <a:ext cx="4164169" cy="338554"/>
            </a:xfrm>
            <a:prstGeom prst="rect">
              <a:avLst/>
            </a:prstGeom>
            <a:solidFill>
              <a:srgbClr val="14417E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dirty="0" smtClean="0">
                  <a:solidFill>
                    <a:schemeClr val="bg1"/>
                  </a:solidFill>
                  <a:latin typeface="Arial Black"/>
                  <a:cs typeface="Arial Black"/>
                </a:rPr>
                <a:t>Center on Research and Evaluation</a:t>
              </a:r>
              <a:endParaRPr lang="en-US" sz="1600" b="1" dirty="0">
                <a:solidFill>
                  <a:schemeClr val="bg1"/>
                </a:solidFill>
                <a:latin typeface="Arial Black"/>
                <a:cs typeface="Arial Black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77850" y="1609933"/>
            <a:ext cx="581544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Bar charts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Pie charts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Line graphs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Area graphs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Text Tables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Highlight Tables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Treemaps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Geomaps</a:t>
            </a:r>
            <a:endParaRPr lang="en-US" dirty="0" smtClean="0"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6"/>
              </a:solidFill>
              <a:latin typeface="Arial"/>
              <a:cs typeface="Arial"/>
            </a:endParaRPr>
          </a:p>
          <a:p>
            <a:pPr algn="ctr"/>
            <a:endParaRPr lang="en-US" dirty="0">
              <a:solidFill>
                <a:schemeClr val="accent6"/>
              </a:solidFill>
              <a:latin typeface="Arial"/>
              <a:cs typeface="Arial"/>
            </a:endParaRPr>
          </a:p>
          <a:p>
            <a:pPr algn="ctr"/>
            <a:endParaRPr lang="en-US" dirty="0" smtClean="0">
              <a:solidFill>
                <a:schemeClr val="accent6"/>
              </a:solidFill>
              <a:latin typeface="Arial"/>
              <a:cs typeface="Arial"/>
            </a:endParaRPr>
          </a:p>
          <a:p>
            <a:pPr algn="ctr"/>
            <a:endParaRPr lang="en-US" dirty="0">
              <a:solidFill>
                <a:schemeClr val="accent6"/>
              </a:solidFill>
              <a:latin typeface="Arial"/>
              <a:cs typeface="Arial"/>
            </a:endParaRPr>
          </a:p>
          <a:p>
            <a:pPr algn="ctr"/>
            <a:endParaRPr lang="en-US" dirty="0">
              <a:solidFill>
                <a:schemeClr val="accent6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189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800" dirty="0" smtClean="0">
                <a:solidFill>
                  <a:srgbClr val="DD0018"/>
                </a:solidFill>
                <a:latin typeface="Arial Black"/>
                <a:cs typeface="Arial Black"/>
              </a:rPr>
              <a:t>Using Added Functionality</a:t>
            </a:r>
            <a:endParaRPr lang="en-US" sz="3800" dirty="0">
              <a:solidFill>
                <a:srgbClr val="DD0018"/>
              </a:solidFill>
              <a:latin typeface="Arial Black"/>
              <a:cs typeface="Arial Black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577850" y="1181647"/>
            <a:ext cx="7988300" cy="0"/>
          </a:xfrm>
          <a:prstGeom prst="line">
            <a:avLst/>
          </a:prstGeom>
          <a:ln w="38100" cmpd="dbl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0" y="0"/>
            <a:ext cx="9153022" cy="6870700"/>
            <a:chOff x="0" y="0"/>
            <a:chExt cx="9153022" cy="6870700"/>
          </a:xfrm>
        </p:grpSpPr>
        <p:sp>
          <p:nvSpPr>
            <p:cNvPr id="21" name="Rectangle 20"/>
            <p:cNvSpPr/>
            <p:nvPr/>
          </p:nvSpPr>
          <p:spPr>
            <a:xfrm rot="5400000">
              <a:off x="-3323328" y="3323328"/>
              <a:ext cx="6858000" cy="211344"/>
            </a:xfrm>
            <a:prstGeom prst="rect">
              <a:avLst/>
            </a:prstGeom>
            <a:solidFill>
              <a:srgbClr val="14417E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0" y="0"/>
              <a:ext cx="9144000" cy="211344"/>
            </a:xfrm>
            <a:prstGeom prst="rect">
              <a:avLst/>
            </a:prstGeom>
            <a:solidFill>
              <a:srgbClr val="14417E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9022" y="6659356"/>
              <a:ext cx="9144000" cy="211344"/>
            </a:xfrm>
            <a:prstGeom prst="rect">
              <a:avLst/>
            </a:prstGeom>
            <a:solidFill>
              <a:srgbClr val="14417E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 rot="5400000">
              <a:off x="5618350" y="3323328"/>
              <a:ext cx="6858000" cy="211344"/>
            </a:xfrm>
            <a:prstGeom prst="rect">
              <a:avLst/>
            </a:prstGeom>
            <a:solidFill>
              <a:srgbClr val="14417E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872179" y="6467061"/>
              <a:ext cx="4164169" cy="338554"/>
            </a:xfrm>
            <a:prstGeom prst="rect">
              <a:avLst/>
            </a:prstGeom>
            <a:solidFill>
              <a:srgbClr val="14417E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dirty="0" smtClean="0">
                  <a:solidFill>
                    <a:schemeClr val="bg1"/>
                  </a:solidFill>
                  <a:latin typeface="Arial Black"/>
                  <a:cs typeface="Arial Black"/>
                </a:rPr>
                <a:t>Center on Research and Evaluation</a:t>
              </a:r>
              <a:endParaRPr lang="en-US" sz="1600" b="1" dirty="0">
                <a:solidFill>
                  <a:schemeClr val="bg1"/>
                </a:solidFill>
                <a:latin typeface="Arial Black"/>
                <a:cs typeface="Arial Black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77850" y="1609933"/>
            <a:ext cx="58154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Defining Aliases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Defining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Using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calculations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Creating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parameters</a:t>
            </a:r>
            <a:endParaRPr lang="en-US" dirty="0" smtClean="0">
              <a:solidFill>
                <a:schemeClr val="accent6"/>
              </a:solidFill>
              <a:latin typeface="Arial"/>
              <a:cs typeface="Arial"/>
            </a:endParaRPr>
          </a:p>
          <a:p>
            <a:pPr algn="ctr"/>
            <a:endParaRPr lang="en-US" dirty="0">
              <a:solidFill>
                <a:schemeClr val="accent6"/>
              </a:solidFill>
              <a:latin typeface="Arial"/>
              <a:cs typeface="Arial"/>
            </a:endParaRPr>
          </a:p>
          <a:p>
            <a:pPr algn="ctr"/>
            <a:endParaRPr lang="en-US" dirty="0" smtClean="0">
              <a:solidFill>
                <a:schemeClr val="accent6"/>
              </a:solidFill>
              <a:latin typeface="Arial"/>
              <a:cs typeface="Arial"/>
            </a:endParaRPr>
          </a:p>
          <a:p>
            <a:pPr algn="ctr"/>
            <a:endParaRPr lang="en-US" dirty="0">
              <a:solidFill>
                <a:schemeClr val="accent6"/>
              </a:solidFill>
              <a:latin typeface="Arial"/>
              <a:cs typeface="Arial"/>
            </a:endParaRPr>
          </a:p>
          <a:p>
            <a:pPr algn="ctr"/>
            <a:endParaRPr lang="en-US" dirty="0">
              <a:solidFill>
                <a:schemeClr val="accent6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847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800" dirty="0" smtClean="0">
                <a:solidFill>
                  <a:srgbClr val="DD0018"/>
                </a:solidFill>
                <a:latin typeface="Arial Black"/>
                <a:cs typeface="Arial Black"/>
              </a:rPr>
              <a:t>Building Interactive Dashboard</a:t>
            </a:r>
            <a:endParaRPr lang="en-US" sz="3800" dirty="0">
              <a:solidFill>
                <a:srgbClr val="DD0018"/>
              </a:solidFill>
              <a:latin typeface="Arial Black"/>
              <a:cs typeface="Arial Black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577850" y="1181647"/>
            <a:ext cx="7988300" cy="0"/>
          </a:xfrm>
          <a:prstGeom prst="line">
            <a:avLst/>
          </a:prstGeom>
          <a:ln w="38100" cmpd="dbl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0" y="0"/>
            <a:ext cx="9153022" cy="6870700"/>
            <a:chOff x="0" y="0"/>
            <a:chExt cx="9153022" cy="6870700"/>
          </a:xfrm>
        </p:grpSpPr>
        <p:sp>
          <p:nvSpPr>
            <p:cNvPr id="21" name="Rectangle 20"/>
            <p:cNvSpPr/>
            <p:nvPr/>
          </p:nvSpPr>
          <p:spPr>
            <a:xfrm rot="5400000">
              <a:off x="-3323328" y="3323328"/>
              <a:ext cx="6858000" cy="211344"/>
            </a:xfrm>
            <a:prstGeom prst="rect">
              <a:avLst/>
            </a:prstGeom>
            <a:solidFill>
              <a:srgbClr val="14417E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0" y="0"/>
              <a:ext cx="9144000" cy="211344"/>
            </a:xfrm>
            <a:prstGeom prst="rect">
              <a:avLst/>
            </a:prstGeom>
            <a:solidFill>
              <a:srgbClr val="14417E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9022" y="6659356"/>
              <a:ext cx="9144000" cy="211344"/>
            </a:xfrm>
            <a:prstGeom prst="rect">
              <a:avLst/>
            </a:prstGeom>
            <a:solidFill>
              <a:srgbClr val="14417E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 rot="5400000">
              <a:off x="5618350" y="3323328"/>
              <a:ext cx="6858000" cy="211344"/>
            </a:xfrm>
            <a:prstGeom prst="rect">
              <a:avLst/>
            </a:prstGeom>
            <a:solidFill>
              <a:srgbClr val="14417E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872179" y="6467061"/>
              <a:ext cx="4164169" cy="338554"/>
            </a:xfrm>
            <a:prstGeom prst="rect">
              <a:avLst/>
            </a:prstGeom>
            <a:solidFill>
              <a:srgbClr val="14417E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dirty="0" smtClean="0">
                  <a:solidFill>
                    <a:schemeClr val="bg1"/>
                  </a:solidFill>
                  <a:latin typeface="Arial Black"/>
                  <a:cs typeface="Arial Black"/>
                </a:rPr>
                <a:t>Center on Research and Evaluation</a:t>
              </a:r>
              <a:endParaRPr lang="en-US" sz="1600" b="1" dirty="0">
                <a:solidFill>
                  <a:schemeClr val="bg1"/>
                </a:solidFill>
                <a:latin typeface="Arial Black"/>
                <a:cs typeface="Arial Black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577850" y="1609933"/>
            <a:ext cx="581544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Linking worksheets to dashboard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Inserting object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Applying filters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Adjusting formatting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accent6">
                  <a:lumMod val="50000"/>
                </a:schemeClr>
              </a:solidFill>
              <a:latin typeface="Arial"/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accent6"/>
              </a:solidFill>
              <a:latin typeface="Arial"/>
              <a:cs typeface="Arial"/>
            </a:endParaRPr>
          </a:p>
          <a:p>
            <a:pPr algn="ctr"/>
            <a:endParaRPr lang="en-US" dirty="0">
              <a:solidFill>
                <a:schemeClr val="accent6"/>
              </a:solidFill>
              <a:latin typeface="Arial"/>
              <a:cs typeface="Arial"/>
            </a:endParaRPr>
          </a:p>
          <a:p>
            <a:pPr algn="ctr"/>
            <a:endParaRPr lang="en-US" dirty="0" smtClean="0">
              <a:solidFill>
                <a:schemeClr val="accent6"/>
              </a:solidFill>
              <a:latin typeface="Arial"/>
              <a:cs typeface="Arial"/>
            </a:endParaRPr>
          </a:p>
          <a:p>
            <a:pPr algn="ctr"/>
            <a:endParaRPr lang="en-US" dirty="0">
              <a:solidFill>
                <a:schemeClr val="accent6"/>
              </a:solidFill>
              <a:latin typeface="Arial"/>
              <a:cs typeface="Arial"/>
            </a:endParaRPr>
          </a:p>
          <a:p>
            <a:pPr algn="ctr"/>
            <a:endParaRPr lang="en-US" dirty="0">
              <a:solidFill>
                <a:schemeClr val="accent6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417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430866" y="2106857"/>
            <a:ext cx="657013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14417E"/>
                </a:solidFill>
                <a:latin typeface="Arial Black"/>
                <a:cs typeface="Arial Black"/>
              </a:rPr>
              <a:t>Harvey Luna</a:t>
            </a:r>
          </a:p>
          <a:p>
            <a:pPr algn="ctr"/>
            <a:endParaRPr lang="en-US" sz="2400" dirty="0" smtClean="0">
              <a:solidFill>
                <a:schemeClr val="accent6"/>
              </a:solidFill>
              <a:latin typeface="Avenir Book"/>
              <a:cs typeface="Avenir Book"/>
            </a:endParaRPr>
          </a:p>
          <a:p>
            <a:pPr algn="ctr"/>
            <a:r>
              <a:rPr lang="en-US" sz="2400" dirty="0" smtClean="0">
                <a:solidFill>
                  <a:schemeClr val="accent6"/>
                </a:solidFill>
                <a:latin typeface="Avenir Book"/>
                <a:cs typeface="Avenir Book"/>
              </a:rPr>
              <a:t>Project Manager</a:t>
            </a:r>
          </a:p>
          <a:p>
            <a:pPr algn="ctr"/>
            <a:r>
              <a:rPr lang="en-US" sz="2400" dirty="0" smtClean="0">
                <a:solidFill>
                  <a:schemeClr val="accent6"/>
                </a:solidFill>
                <a:latin typeface="Avenir Book"/>
                <a:cs typeface="Avenir Book"/>
              </a:rPr>
              <a:t>Center on Research &amp; Evaluation</a:t>
            </a:r>
          </a:p>
          <a:p>
            <a:pPr algn="ctr"/>
            <a:r>
              <a:rPr lang="en-US" sz="2400" dirty="0" smtClean="0">
                <a:solidFill>
                  <a:schemeClr val="accent6"/>
                </a:solidFill>
                <a:latin typeface="Avenir Book"/>
                <a:cs typeface="Avenir Book"/>
              </a:rPr>
              <a:t>Southern Methodist University</a:t>
            </a:r>
          </a:p>
          <a:p>
            <a:pPr algn="ctr"/>
            <a:r>
              <a:rPr lang="en-US" sz="2400" dirty="0" smtClean="0">
                <a:solidFill>
                  <a:schemeClr val="accent6"/>
                </a:solidFill>
                <a:latin typeface="Avenir Book"/>
                <a:cs typeface="Avenir Book"/>
                <a:hlinkClick r:id="rId2"/>
              </a:rPr>
              <a:t>hluna@smu.edu</a:t>
            </a:r>
            <a:r>
              <a:rPr lang="en-US" sz="2400" dirty="0">
                <a:solidFill>
                  <a:schemeClr val="accent6"/>
                </a:solidFill>
                <a:latin typeface="Avenir Book"/>
                <a:cs typeface="Avenir Book"/>
              </a:rPr>
              <a:t> </a:t>
            </a:r>
            <a:r>
              <a:rPr lang="en-US" sz="2400" dirty="0" smtClean="0">
                <a:solidFill>
                  <a:schemeClr val="accent6"/>
                </a:solidFill>
                <a:latin typeface="Avenir Book"/>
                <a:cs typeface="Avenir Book"/>
              </a:rPr>
              <a:t>| 214-768-7720</a:t>
            </a:r>
            <a:endParaRPr lang="en-US" sz="2400" dirty="0">
              <a:solidFill>
                <a:schemeClr val="accent6"/>
              </a:solidFill>
              <a:latin typeface="Avenir Book"/>
              <a:cs typeface="Avenir Book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800" dirty="0" smtClean="0">
                <a:solidFill>
                  <a:srgbClr val="DD0018"/>
                </a:solidFill>
                <a:latin typeface="Arial Black"/>
                <a:cs typeface="Arial Black"/>
              </a:rPr>
              <a:t>Contact</a:t>
            </a:r>
            <a:endParaRPr lang="en-US" sz="3800" dirty="0">
              <a:solidFill>
                <a:srgbClr val="DD0018"/>
              </a:solidFill>
              <a:latin typeface="Arial Black"/>
              <a:cs typeface="Arial Black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577850" y="1181647"/>
            <a:ext cx="7988300" cy="0"/>
          </a:xfrm>
          <a:prstGeom prst="line">
            <a:avLst/>
          </a:prstGeom>
          <a:ln w="38100" cmpd="dbl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/>
          <p:cNvGrpSpPr/>
          <p:nvPr/>
        </p:nvGrpSpPr>
        <p:grpSpPr>
          <a:xfrm>
            <a:off x="0" y="0"/>
            <a:ext cx="9153022" cy="6870700"/>
            <a:chOff x="0" y="0"/>
            <a:chExt cx="9153022" cy="6870700"/>
          </a:xfrm>
        </p:grpSpPr>
        <p:sp>
          <p:nvSpPr>
            <p:cNvPr id="14" name="Rectangle 13"/>
            <p:cNvSpPr/>
            <p:nvPr/>
          </p:nvSpPr>
          <p:spPr>
            <a:xfrm rot="5400000">
              <a:off x="-3323328" y="3323328"/>
              <a:ext cx="6858000" cy="211344"/>
            </a:xfrm>
            <a:prstGeom prst="rect">
              <a:avLst/>
            </a:prstGeom>
            <a:solidFill>
              <a:srgbClr val="14417E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0"/>
              <a:ext cx="9144000" cy="211344"/>
            </a:xfrm>
            <a:prstGeom prst="rect">
              <a:avLst/>
            </a:prstGeom>
            <a:solidFill>
              <a:srgbClr val="14417E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9022" y="6659356"/>
              <a:ext cx="9144000" cy="211344"/>
            </a:xfrm>
            <a:prstGeom prst="rect">
              <a:avLst/>
            </a:prstGeom>
            <a:solidFill>
              <a:srgbClr val="14417E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 rot="5400000">
              <a:off x="5618350" y="3323328"/>
              <a:ext cx="6858000" cy="211344"/>
            </a:xfrm>
            <a:prstGeom prst="rect">
              <a:avLst/>
            </a:prstGeom>
            <a:solidFill>
              <a:srgbClr val="14417E"/>
            </a:solidFill>
            <a:ln>
              <a:noFill/>
            </a:ln>
            <a:effectLst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872179" y="6467061"/>
              <a:ext cx="4164169" cy="338554"/>
            </a:xfrm>
            <a:prstGeom prst="rect">
              <a:avLst/>
            </a:prstGeom>
            <a:solidFill>
              <a:srgbClr val="14417E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600" b="1" dirty="0" smtClean="0">
                  <a:solidFill>
                    <a:schemeClr val="bg1"/>
                  </a:solidFill>
                  <a:latin typeface="Arial Black"/>
                  <a:cs typeface="Arial Black"/>
                </a:rPr>
                <a:t>Center on Research and Evaluation</a:t>
              </a:r>
              <a:endParaRPr lang="en-US" sz="1600" b="1" dirty="0">
                <a:solidFill>
                  <a:schemeClr val="bg1"/>
                </a:solidFill>
                <a:latin typeface="Arial Black"/>
                <a:cs typeface="Arial Black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496560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F0E9D8"/>
      </a:dk1>
      <a:lt1>
        <a:sysClr val="window" lastClr="FFFFFF"/>
      </a:lt1>
      <a:dk2>
        <a:srgbClr val="1F497D"/>
      </a:dk2>
      <a:lt2>
        <a:srgbClr val="EEECE1"/>
      </a:lt2>
      <a:accent1>
        <a:srgbClr val="DD0018"/>
      </a:accent1>
      <a:accent2>
        <a:srgbClr val="130079"/>
      </a:accent2>
      <a:accent3>
        <a:srgbClr val="2B83E7"/>
      </a:accent3>
      <a:accent4>
        <a:srgbClr val="E3B86A"/>
      </a:accent4>
      <a:accent5>
        <a:srgbClr val="90BAE6"/>
      </a:accent5>
      <a:accent6>
        <a:srgbClr val="808080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11253</TotalTime>
  <Words>141</Words>
  <Application>Microsoft Macintosh PowerPoint</Application>
  <PresentationFormat>On-screen Show (4:3)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Arial Hebrew</vt:lpstr>
      <vt:lpstr>Avenir Book</vt:lpstr>
      <vt:lpstr>Calibri</vt:lpstr>
      <vt:lpstr>Office Theme</vt:lpstr>
      <vt:lpstr>PowerPoint Presentation</vt:lpstr>
      <vt:lpstr>PowerPoint Presentation</vt:lpstr>
      <vt:lpstr>Getting Started</vt:lpstr>
      <vt:lpstr>Preparing Data</vt:lpstr>
      <vt:lpstr>Creating Basic Visualizations</vt:lpstr>
      <vt:lpstr>Using Added Functionality</vt:lpstr>
      <vt:lpstr>Building Interactive Dashboard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Nicole Santos</dc:creator>
  <cp:lastModifiedBy>Microsoft Office User</cp:lastModifiedBy>
  <cp:revision>51</cp:revision>
  <dcterms:created xsi:type="dcterms:W3CDTF">2015-04-06T22:44:44Z</dcterms:created>
  <dcterms:modified xsi:type="dcterms:W3CDTF">2018-04-25T19:04:01Z</dcterms:modified>
</cp:coreProperties>
</file>