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97" r:id="rId2"/>
    <p:sldId id="259" r:id="rId3"/>
    <p:sldId id="256" r:id="rId4"/>
    <p:sldId id="294" r:id="rId5"/>
    <p:sldId id="313" r:id="rId6"/>
    <p:sldId id="280" r:id="rId7"/>
    <p:sldId id="265" r:id="rId8"/>
    <p:sldId id="268" r:id="rId9"/>
    <p:sldId id="306" r:id="rId10"/>
    <p:sldId id="363" r:id="rId11"/>
    <p:sldId id="364" r:id="rId12"/>
    <p:sldId id="365" r:id="rId13"/>
    <p:sldId id="305" r:id="rId14"/>
    <p:sldId id="311" r:id="rId15"/>
    <p:sldId id="30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71" autoAdjust="0"/>
    <p:restoredTop sz="94660"/>
  </p:normalViewPr>
  <p:slideViewPr>
    <p:cSldViewPr snapToGrid="0">
      <p:cViewPr varScale="1">
        <p:scale>
          <a:sx n="86" d="100"/>
          <a:sy n="86" d="100"/>
        </p:scale>
        <p:origin x="1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.jpeg"/><Relationship Id="rId5" Type="http://schemas.microsoft.com/office/2007/relationships/hdphoto" Target="../media/hdphoto1.wdp"/><Relationship Id="rId4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FD844D-1D9A-4D10-93FD-CD66C1EEFD39}" type="doc">
      <dgm:prSet loTypeId="urn:microsoft.com/office/officeart/2005/8/layout/default" loCatId="list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967BADC-32D8-467A-9CF5-350DC2FB6125}">
      <dgm:prSet/>
      <dgm:spPr/>
      <dgm:t>
        <a:bodyPr/>
        <a:lstStyle/>
        <a:p>
          <a:r>
            <a:rPr lang="en-US"/>
            <a:t>Leadership and Communications </a:t>
          </a:r>
        </a:p>
      </dgm:t>
    </dgm:pt>
    <dgm:pt modelId="{0EE8B88D-D1CA-4256-B74A-99BCF7B7D064}" type="parTrans" cxnId="{D391A2AE-E82C-4B33-BEAF-FDCFD75B7BFF}">
      <dgm:prSet/>
      <dgm:spPr/>
      <dgm:t>
        <a:bodyPr/>
        <a:lstStyle/>
        <a:p>
          <a:endParaRPr lang="en-US"/>
        </a:p>
      </dgm:t>
    </dgm:pt>
    <dgm:pt modelId="{D6652557-4811-4979-9DA8-01454621A29C}" type="sibTrans" cxnId="{D391A2AE-E82C-4B33-BEAF-FDCFD75B7BFF}">
      <dgm:prSet/>
      <dgm:spPr/>
      <dgm:t>
        <a:bodyPr/>
        <a:lstStyle/>
        <a:p>
          <a:endParaRPr lang="en-US"/>
        </a:p>
      </dgm:t>
    </dgm:pt>
    <dgm:pt modelId="{7F38EB12-2F44-49E6-BCF1-A7B06601DFA7}">
      <dgm:prSet/>
      <dgm:spPr/>
      <dgm:t>
        <a:bodyPr/>
        <a:lstStyle/>
        <a:p>
          <a:r>
            <a:rPr lang="en-US"/>
            <a:t>Equitable Delivery of Services </a:t>
          </a:r>
        </a:p>
      </dgm:t>
    </dgm:pt>
    <dgm:pt modelId="{53872934-9947-44B9-9657-F4B7D12A8352}" type="parTrans" cxnId="{A99023FD-8AD3-4F23-B540-E523DEB802C9}">
      <dgm:prSet/>
      <dgm:spPr/>
      <dgm:t>
        <a:bodyPr/>
        <a:lstStyle/>
        <a:p>
          <a:endParaRPr lang="en-US"/>
        </a:p>
      </dgm:t>
    </dgm:pt>
    <dgm:pt modelId="{075BF542-8963-4CAE-900E-303D4B9D5CA3}" type="sibTrans" cxnId="{A99023FD-8AD3-4F23-B540-E523DEB802C9}">
      <dgm:prSet/>
      <dgm:spPr/>
      <dgm:t>
        <a:bodyPr/>
        <a:lstStyle/>
        <a:p>
          <a:endParaRPr lang="en-US"/>
        </a:p>
      </dgm:t>
    </dgm:pt>
    <dgm:pt modelId="{E3105040-42DE-4D88-A438-CD12C41D1B57}">
      <dgm:prSet/>
      <dgm:spPr/>
      <dgm:t>
        <a:bodyPr/>
        <a:lstStyle/>
        <a:p>
          <a:r>
            <a:rPr lang="en-US"/>
            <a:t>Civic Engagement </a:t>
          </a:r>
        </a:p>
      </dgm:t>
    </dgm:pt>
    <dgm:pt modelId="{9AE81CD1-6812-4356-9F65-A152E7E1B03D}" type="parTrans" cxnId="{7BAE7974-0D10-48A4-A755-26FFF0B914A5}">
      <dgm:prSet/>
      <dgm:spPr/>
      <dgm:t>
        <a:bodyPr/>
        <a:lstStyle/>
        <a:p>
          <a:endParaRPr lang="en-US"/>
        </a:p>
      </dgm:t>
    </dgm:pt>
    <dgm:pt modelId="{E3DD056C-6C93-4A36-8A7F-BB99973DD697}" type="sibTrans" cxnId="{7BAE7974-0D10-48A4-A755-26FFF0B914A5}">
      <dgm:prSet/>
      <dgm:spPr/>
      <dgm:t>
        <a:bodyPr/>
        <a:lstStyle/>
        <a:p>
          <a:endParaRPr lang="en-US"/>
        </a:p>
      </dgm:t>
    </dgm:pt>
    <dgm:pt modelId="{18FAD454-6B86-44CC-AEE9-7A8E08C595D5}">
      <dgm:prSet/>
      <dgm:spPr/>
      <dgm:t>
        <a:bodyPr/>
        <a:lstStyle/>
        <a:p>
          <a:r>
            <a:rPr lang="en-US"/>
            <a:t>Economic &amp; Educational Opportunity </a:t>
          </a:r>
        </a:p>
      </dgm:t>
    </dgm:pt>
    <dgm:pt modelId="{393FB25A-11AB-4E8E-9C01-6419400E6E7A}" type="parTrans" cxnId="{2F9A5F88-BDC9-4425-82B6-F2F4131989B5}">
      <dgm:prSet/>
      <dgm:spPr/>
      <dgm:t>
        <a:bodyPr/>
        <a:lstStyle/>
        <a:p>
          <a:endParaRPr lang="en-US"/>
        </a:p>
      </dgm:t>
    </dgm:pt>
    <dgm:pt modelId="{DDB487BE-93AA-4DBA-8C76-B7B1C0786D7C}" type="sibTrans" cxnId="{2F9A5F88-BDC9-4425-82B6-F2F4131989B5}">
      <dgm:prSet/>
      <dgm:spPr/>
      <dgm:t>
        <a:bodyPr/>
        <a:lstStyle/>
        <a:p>
          <a:endParaRPr lang="en-US"/>
        </a:p>
      </dgm:t>
    </dgm:pt>
    <dgm:pt modelId="{50254BA3-25A5-4340-9FEB-2CBB66DD39C0}">
      <dgm:prSet/>
      <dgm:spPr/>
      <dgm:t>
        <a:bodyPr/>
        <a:lstStyle/>
        <a:p>
          <a:r>
            <a:rPr lang="en-US"/>
            <a:t>Safe, Healthy and Connected Communities </a:t>
          </a:r>
        </a:p>
      </dgm:t>
    </dgm:pt>
    <dgm:pt modelId="{E72AEFF5-233B-47A1-A099-B57A4E4C3510}" type="parTrans" cxnId="{B610B86D-72A2-4551-8BB3-39092CE8E907}">
      <dgm:prSet/>
      <dgm:spPr/>
      <dgm:t>
        <a:bodyPr/>
        <a:lstStyle/>
        <a:p>
          <a:endParaRPr lang="en-US"/>
        </a:p>
      </dgm:t>
    </dgm:pt>
    <dgm:pt modelId="{A4069568-172B-48A9-B8A4-F392A6B36263}" type="sibTrans" cxnId="{B610B86D-72A2-4551-8BB3-39092CE8E907}">
      <dgm:prSet/>
      <dgm:spPr/>
      <dgm:t>
        <a:bodyPr/>
        <a:lstStyle/>
        <a:p>
          <a:endParaRPr lang="en-US"/>
        </a:p>
      </dgm:t>
    </dgm:pt>
    <dgm:pt modelId="{B2EA473C-56CD-4CE8-B95A-9DA6931CC583}" type="pres">
      <dgm:prSet presAssocID="{FEFD844D-1D9A-4D10-93FD-CD66C1EEFD39}" presName="diagram" presStyleCnt="0">
        <dgm:presLayoutVars>
          <dgm:dir/>
          <dgm:resizeHandles val="exact"/>
        </dgm:presLayoutVars>
      </dgm:prSet>
      <dgm:spPr/>
    </dgm:pt>
    <dgm:pt modelId="{6884800D-FC48-45FA-B8AA-B8FCA0D1F751}" type="pres">
      <dgm:prSet presAssocID="{D967BADC-32D8-467A-9CF5-350DC2FB6125}" presName="node" presStyleLbl="node1" presStyleIdx="0" presStyleCnt="5">
        <dgm:presLayoutVars>
          <dgm:bulletEnabled val="1"/>
        </dgm:presLayoutVars>
      </dgm:prSet>
      <dgm:spPr/>
    </dgm:pt>
    <dgm:pt modelId="{2C0256C6-1C5C-44BB-9EC0-669D9051EC3A}" type="pres">
      <dgm:prSet presAssocID="{D6652557-4811-4979-9DA8-01454621A29C}" presName="sibTrans" presStyleCnt="0"/>
      <dgm:spPr/>
    </dgm:pt>
    <dgm:pt modelId="{BD135667-99FE-4641-B75C-F7D8736C3E09}" type="pres">
      <dgm:prSet presAssocID="{7F38EB12-2F44-49E6-BCF1-A7B06601DFA7}" presName="node" presStyleLbl="node1" presStyleIdx="1" presStyleCnt="5">
        <dgm:presLayoutVars>
          <dgm:bulletEnabled val="1"/>
        </dgm:presLayoutVars>
      </dgm:prSet>
      <dgm:spPr/>
    </dgm:pt>
    <dgm:pt modelId="{9F8D779B-2405-4EE1-9BF3-B18F9C3C1DED}" type="pres">
      <dgm:prSet presAssocID="{075BF542-8963-4CAE-900E-303D4B9D5CA3}" presName="sibTrans" presStyleCnt="0"/>
      <dgm:spPr/>
    </dgm:pt>
    <dgm:pt modelId="{DFA23F2C-E489-451B-B642-65162986FA4D}" type="pres">
      <dgm:prSet presAssocID="{E3105040-42DE-4D88-A438-CD12C41D1B57}" presName="node" presStyleLbl="node1" presStyleIdx="2" presStyleCnt="5">
        <dgm:presLayoutVars>
          <dgm:bulletEnabled val="1"/>
        </dgm:presLayoutVars>
      </dgm:prSet>
      <dgm:spPr/>
    </dgm:pt>
    <dgm:pt modelId="{425CE4A1-C697-402C-95AE-0399D4A0E0C3}" type="pres">
      <dgm:prSet presAssocID="{E3DD056C-6C93-4A36-8A7F-BB99973DD697}" presName="sibTrans" presStyleCnt="0"/>
      <dgm:spPr/>
    </dgm:pt>
    <dgm:pt modelId="{108B2674-113C-4FE6-8EAC-CA338AA9EE01}" type="pres">
      <dgm:prSet presAssocID="{18FAD454-6B86-44CC-AEE9-7A8E08C595D5}" presName="node" presStyleLbl="node1" presStyleIdx="3" presStyleCnt="5">
        <dgm:presLayoutVars>
          <dgm:bulletEnabled val="1"/>
        </dgm:presLayoutVars>
      </dgm:prSet>
      <dgm:spPr/>
    </dgm:pt>
    <dgm:pt modelId="{BC377D96-B111-4389-AD02-5B54A2C43D75}" type="pres">
      <dgm:prSet presAssocID="{DDB487BE-93AA-4DBA-8C76-B7B1C0786D7C}" presName="sibTrans" presStyleCnt="0"/>
      <dgm:spPr/>
    </dgm:pt>
    <dgm:pt modelId="{87692086-3B59-4652-87FF-13A266990E5B}" type="pres">
      <dgm:prSet presAssocID="{50254BA3-25A5-4340-9FEB-2CBB66DD39C0}" presName="node" presStyleLbl="node1" presStyleIdx="4" presStyleCnt="5">
        <dgm:presLayoutVars>
          <dgm:bulletEnabled val="1"/>
        </dgm:presLayoutVars>
      </dgm:prSet>
      <dgm:spPr/>
    </dgm:pt>
  </dgm:ptLst>
  <dgm:cxnLst>
    <dgm:cxn modelId="{13C05302-EC2F-4149-B705-116234B28C2F}" type="presOf" srcId="{50254BA3-25A5-4340-9FEB-2CBB66DD39C0}" destId="{87692086-3B59-4652-87FF-13A266990E5B}" srcOrd="0" destOrd="0" presId="urn:microsoft.com/office/officeart/2005/8/layout/default"/>
    <dgm:cxn modelId="{6D40DA5B-4052-47E6-8EC1-F1FE58B7D4BF}" type="presOf" srcId="{D967BADC-32D8-467A-9CF5-350DC2FB6125}" destId="{6884800D-FC48-45FA-B8AA-B8FCA0D1F751}" srcOrd="0" destOrd="0" presId="urn:microsoft.com/office/officeart/2005/8/layout/default"/>
    <dgm:cxn modelId="{B610B86D-72A2-4551-8BB3-39092CE8E907}" srcId="{FEFD844D-1D9A-4D10-93FD-CD66C1EEFD39}" destId="{50254BA3-25A5-4340-9FEB-2CBB66DD39C0}" srcOrd="4" destOrd="0" parTransId="{E72AEFF5-233B-47A1-A099-B57A4E4C3510}" sibTransId="{A4069568-172B-48A9-B8A4-F392A6B36263}"/>
    <dgm:cxn modelId="{7BAE7974-0D10-48A4-A755-26FFF0B914A5}" srcId="{FEFD844D-1D9A-4D10-93FD-CD66C1EEFD39}" destId="{E3105040-42DE-4D88-A438-CD12C41D1B57}" srcOrd="2" destOrd="0" parTransId="{9AE81CD1-6812-4356-9F65-A152E7E1B03D}" sibTransId="{E3DD056C-6C93-4A36-8A7F-BB99973DD697}"/>
    <dgm:cxn modelId="{DDF08F85-DEC1-4729-A499-B0C69F4F0D3A}" type="presOf" srcId="{E3105040-42DE-4D88-A438-CD12C41D1B57}" destId="{DFA23F2C-E489-451B-B642-65162986FA4D}" srcOrd="0" destOrd="0" presId="urn:microsoft.com/office/officeart/2005/8/layout/default"/>
    <dgm:cxn modelId="{2F9A5F88-BDC9-4425-82B6-F2F4131989B5}" srcId="{FEFD844D-1D9A-4D10-93FD-CD66C1EEFD39}" destId="{18FAD454-6B86-44CC-AEE9-7A8E08C595D5}" srcOrd="3" destOrd="0" parTransId="{393FB25A-11AB-4E8E-9C01-6419400E6E7A}" sibTransId="{DDB487BE-93AA-4DBA-8C76-B7B1C0786D7C}"/>
    <dgm:cxn modelId="{539EC6A1-7203-4EED-B22E-DE8E7B87B388}" type="presOf" srcId="{FEFD844D-1D9A-4D10-93FD-CD66C1EEFD39}" destId="{B2EA473C-56CD-4CE8-B95A-9DA6931CC583}" srcOrd="0" destOrd="0" presId="urn:microsoft.com/office/officeart/2005/8/layout/default"/>
    <dgm:cxn modelId="{C76C96A5-75B8-4BFB-A3F9-628BAA249147}" type="presOf" srcId="{7F38EB12-2F44-49E6-BCF1-A7B06601DFA7}" destId="{BD135667-99FE-4641-B75C-F7D8736C3E09}" srcOrd="0" destOrd="0" presId="urn:microsoft.com/office/officeart/2005/8/layout/default"/>
    <dgm:cxn modelId="{D391A2AE-E82C-4B33-BEAF-FDCFD75B7BFF}" srcId="{FEFD844D-1D9A-4D10-93FD-CD66C1EEFD39}" destId="{D967BADC-32D8-467A-9CF5-350DC2FB6125}" srcOrd="0" destOrd="0" parTransId="{0EE8B88D-D1CA-4256-B74A-99BCF7B7D064}" sibTransId="{D6652557-4811-4979-9DA8-01454621A29C}"/>
    <dgm:cxn modelId="{2C1BACED-CE86-4B7A-A0DC-0BF4AC5EAD09}" type="presOf" srcId="{18FAD454-6B86-44CC-AEE9-7A8E08C595D5}" destId="{108B2674-113C-4FE6-8EAC-CA338AA9EE01}" srcOrd="0" destOrd="0" presId="urn:microsoft.com/office/officeart/2005/8/layout/default"/>
    <dgm:cxn modelId="{A99023FD-8AD3-4F23-B540-E523DEB802C9}" srcId="{FEFD844D-1D9A-4D10-93FD-CD66C1EEFD39}" destId="{7F38EB12-2F44-49E6-BCF1-A7B06601DFA7}" srcOrd="1" destOrd="0" parTransId="{53872934-9947-44B9-9657-F4B7D12A8352}" sibTransId="{075BF542-8963-4CAE-900E-303D4B9D5CA3}"/>
    <dgm:cxn modelId="{817CBE4D-33A4-4B35-85A6-AB2AA0455E3C}" type="presParOf" srcId="{B2EA473C-56CD-4CE8-B95A-9DA6931CC583}" destId="{6884800D-FC48-45FA-B8AA-B8FCA0D1F751}" srcOrd="0" destOrd="0" presId="urn:microsoft.com/office/officeart/2005/8/layout/default"/>
    <dgm:cxn modelId="{99A5770E-3054-4F92-8501-965AE8564BB9}" type="presParOf" srcId="{B2EA473C-56CD-4CE8-B95A-9DA6931CC583}" destId="{2C0256C6-1C5C-44BB-9EC0-669D9051EC3A}" srcOrd="1" destOrd="0" presId="urn:microsoft.com/office/officeart/2005/8/layout/default"/>
    <dgm:cxn modelId="{384CD7A7-A765-4737-A4F5-5F7E280353F2}" type="presParOf" srcId="{B2EA473C-56CD-4CE8-B95A-9DA6931CC583}" destId="{BD135667-99FE-4641-B75C-F7D8736C3E09}" srcOrd="2" destOrd="0" presId="urn:microsoft.com/office/officeart/2005/8/layout/default"/>
    <dgm:cxn modelId="{ACC56CED-ED63-4F6C-9E5E-5546E891D8EC}" type="presParOf" srcId="{B2EA473C-56CD-4CE8-B95A-9DA6931CC583}" destId="{9F8D779B-2405-4EE1-9BF3-B18F9C3C1DED}" srcOrd="3" destOrd="0" presId="urn:microsoft.com/office/officeart/2005/8/layout/default"/>
    <dgm:cxn modelId="{7A4E78B8-3191-4B4C-9CA0-F046D5FF6775}" type="presParOf" srcId="{B2EA473C-56CD-4CE8-B95A-9DA6931CC583}" destId="{DFA23F2C-E489-451B-B642-65162986FA4D}" srcOrd="4" destOrd="0" presId="urn:microsoft.com/office/officeart/2005/8/layout/default"/>
    <dgm:cxn modelId="{657E98D6-5D7A-4EE2-9C9E-154A93698C80}" type="presParOf" srcId="{B2EA473C-56CD-4CE8-B95A-9DA6931CC583}" destId="{425CE4A1-C697-402C-95AE-0399D4A0E0C3}" srcOrd="5" destOrd="0" presId="urn:microsoft.com/office/officeart/2005/8/layout/default"/>
    <dgm:cxn modelId="{BC1787AA-CAA7-43F3-AF84-9354B58CEAEA}" type="presParOf" srcId="{B2EA473C-56CD-4CE8-B95A-9DA6931CC583}" destId="{108B2674-113C-4FE6-8EAC-CA338AA9EE01}" srcOrd="6" destOrd="0" presId="urn:microsoft.com/office/officeart/2005/8/layout/default"/>
    <dgm:cxn modelId="{17B6BC75-5D86-40BD-B6A4-FB8343321F64}" type="presParOf" srcId="{B2EA473C-56CD-4CE8-B95A-9DA6931CC583}" destId="{BC377D96-B111-4389-AD02-5B54A2C43D75}" srcOrd="7" destOrd="0" presId="urn:microsoft.com/office/officeart/2005/8/layout/default"/>
    <dgm:cxn modelId="{05F69DFF-E990-47CB-A371-3B809D8AD2AB}" type="presParOf" srcId="{B2EA473C-56CD-4CE8-B95A-9DA6931CC583}" destId="{87692086-3B59-4652-87FF-13A266990E5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AEC996-9F89-DC4B-8746-E6C98C4451A5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074481-EB3E-0A40-8152-8347FC40599F}">
      <dgm:prSet phldrT="[Text]"/>
      <dgm:spPr/>
      <dgm:t>
        <a:bodyPr/>
        <a:lstStyle/>
        <a:p>
          <a:r>
            <a:rPr lang="en-US" dirty="0"/>
            <a:t>Creating an Immigrant Integration Office</a:t>
          </a:r>
        </a:p>
      </dgm:t>
    </dgm:pt>
    <dgm:pt modelId="{D9AB6F91-66AC-D347-B12E-3D21A63820F2}" type="parTrans" cxnId="{F1CCFB7C-5BAF-564E-88DB-DA4AEDB72554}">
      <dgm:prSet/>
      <dgm:spPr/>
      <dgm:t>
        <a:bodyPr/>
        <a:lstStyle/>
        <a:p>
          <a:endParaRPr lang="en-US"/>
        </a:p>
      </dgm:t>
    </dgm:pt>
    <dgm:pt modelId="{F8C35072-5056-C942-A939-A3B70CD04C00}" type="sibTrans" cxnId="{F1CCFB7C-5BAF-564E-88DB-DA4AEDB72554}">
      <dgm:prSet/>
      <dgm:spPr/>
      <dgm:t>
        <a:bodyPr/>
        <a:lstStyle/>
        <a:p>
          <a:endParaRPr lang="en-US"/>
        </a:p>
      </dgm:t>
    </dgm:pt>
    <dgm:pt modelId="{CD27688B-9F46-0A4D-8056-6D3D9F347B80}">
      <dgm:prSet phldrT="[Text]"/>
      <dgm:spPr/>
      <dgm:t>
        <a:bodyPr/>
        <a:lstStyle/>
        <a:p>
          <a:r>
            <a:rPr lang="en-US" dirty="0"/>
            <a:t>Implementing Change  </a:t>
          </a:r>
        </a:p>
      </dgm:t>
    </dgm:pt>
    <dgm:pt modelId="{592465B4-F130-9143-BD44-5A91969E8037}" type="parTrans" cxnId="{17EF811A-1279-8247-9F28-9B89E480A242}">
      <dgm:prSet/>
      <dgm:spPr/>
      <dgm:t>
        <a:bodyPr/>
        <a:lstStyle/>
        <a:p>
          <a:endParaRPr lang="en-US"/>
        </a:p>
      </dgm:t>
    </dgm:pt>
    <dgm:pt modelId="{02BE53B4-2B00-504F-9C0C-9DD3A9E261A4}" type="sibTrans" cxnId="{17EF811A-1279-8247-9F28-9B89E480A242}">
      <dgm:prSet/>
      <dgm:spPr/>
      <dgm:t>
        <a:bodyPr/>
        <a:lstStyle/>
        <a:p>
          <a:endParaRPr lang="en-US"/>
        </a:p>
      </dgm:t>
    </dgm:pt>
    <dgm:pt modelId="{EF5359C4-7AAE-DE40-94B0-255C3C32B63C}">
      <dgm:prSet phldrT="[Text]"/>
      <dgm:spPr/>
      <dgm:t>
        <a:bodyPr/>
        <a:lstStyle/>
        <a:p>
          <a:r>
            <a:rPr lang="en-US" dirty="0"/>
            <a:t>Creating a Strategic  Welcoming Plan</a:t>
          </a:r>
        </a:p>
      </dgm:t>
    </dgm:pt>
    <dgm:pt modelId="{001E5ED3-15EE-2B46-879B-2663EBDC504D}" type="parTrans" cxnId="{57F7AE0A-4218-C64E-8D85-6EEF8AB10EAA}">
      <dgm:prSet/>
      <dgm:spPr/>
      <dgm:t>
        <a:bodyPr/>
        <a:lstStyle/>
        <a:p>
          <a:endParaRPr lang="en-US"/>
        </a:p>
      </dgm:t>
    </dgm:pt>
    <dgm:pt modelId="{2EF84E4E-33E5-404D-87C0-1AE74A164134}" type="sibTrans" cxnId="{57F7AE0A-4218-C64E-8D85-6EEF8AB10EAA}">
      <dgm:prSet/>
      <dgm:spPr/>
      <dgm:t>
        <a:bodyPr/>
        <a:lstStyle/>
        <a:p>
          <a:endParaRPr lang="en-US"/>
        </a:p>
      </dgm:t>
    </dgm:pt>
    <dgm:pt modelId="{547979A1-87C8-FB42-9D5D-48298E9BDC54}" type="pres">
      <dgm:prSet presAssocID="{ACAEC996-9F89-DC4B-8746-E6C98C4451A5}" presName="linearFlow" presStyleCnt="0">
        <dgm:presLayoutVars>
          <dgm:dir/>
          <dgm:resizeHandles val="exact"/>
        </dgm:presLayoutVars>
      </dgm:prSet>
      <dgm:spPr/>
    </dgm:pt>
    <dgm:pt modelId="{BDB3C259-544F-2745-B002-EB5F3118A45C}" type="pres">
      <dgm:prSet presAssocID="{EF5359C4-7AAE-DE40-94B0-255C3C32B63C}" presName="composite" presStyleCnt="0"/>
      <dgm:spPr/>
    </dgm:pt>
    <dgm:pt modelId="{8CB18438-A5B7-1341-8CD2-ED92C2C46CE6}" type="pres">
      <dgm:prSet presAssocID="{EF5359C4-7AAE-DE40-94B0-255C3C32B63C}" presName="imgShp" presStyleLbl="fgImgPlace1" presStyleIdx="0" presStyleCnt="3" custScaleY="103476"/>
      <dgm:spPr>
        <a:prstGeom prst="ellipse">
          <a:avLst/>
        </a:prstGeom>
        <a:blipFill dpi="0" rotWithShape="1">
          <a:blip xmlns:r="http://schemas.openxmlformats.org/officeDocument/2006/relationships" r:embed="rId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769" t="10476" r="126" b="8192"/>
          </a:stretch>
        </a:blipFill>
        <a:ln>
          <a:solidFill>
            <a:schemeClr val="accent6">
              <a:lumMod val="40000"/>
              <a:lumOff val="60000"/>
            </a:schemeClr>
          </a:solidFill>
        </a:ln>
      </dgm:spPr>
    </dgm:pt>
    <dgm:pt modelId="{3B1B1C2C-8513-564A-900A-8DF4CD56A251}" type="pres">
      <dgm:prSet presAssocID="{EF5359C4-7AAE-DE40-94B0-255C3C32B63C}" presName="txShp" presStyleLbl="node1" presStyleIdx="0" presStyleCnt="3">
        <dgm:presLayoutVars>
          <dgm:bulletEnabled val="1"/>
        </dgm:presLayoutVars>
      </dgm:prSet>
      <dgm:spPr/>
    </dgm:pt>
    <dgm:pt modelId="{C2DDD8ED-90AD-3C45-9FB8-CFBDE664D6B7}" type="pres">
      <dgm:prSet presAssocID="{2EF84E4E-33E5-404D-87C0-1AE74A164134}" presName="spacing" presStyleCnt="0"/>
      <dgm:spPr/>
    </dgm:pt>
    <dgm:pt modelId="{015228D7-F128-4248-B11A-0FFC350B7150}" type="pres">
      <dgm:prSet presAssocID="{8D074481-EB3E-0A40-8152-8347FC40599F}" presName="composite" presStyleCnt="0"/>
      <dgm:spPr/>
    </dgm:pt>
    <dgm:pt modelId="{4A9BABFF-D47C-E44A-8FA1-7F9FC5B07028}" type="pres">
      <dgm:prSet presAssocID="{8D074481-EB3E-0A40-8152-8347FC40599F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7AA7328-8995-3A42-84CD-B533D0F6A9E8}" type="pres">
      <dgm:prSet presAssocID="{8D074481-EB3E-0A40-8152-8347FC40599F}" presName="txShp" presStyleLbl="node1" presStyleIdx="1" presStyleCnt="3">
        <dgm:presLayoutVars>
          <dgm:bulletEnabled val="1"/>
        </dgm:presLayoutVars>
      </dgm:prSet>
      <dgm:spPr/>
    </dgm:pt>
    <dgm:pt modelId="{C0C753B2-9464-B841-A6A7-8AD77AA2D677}" type="pres">
      <dgm:prSet presAssocID="{F8C35072-5056-C942-A939-A3B70CD04C00}" presName="spacing" presStyleCnt="0"/>
      <dgm:spPr/>
    </dgm:pt>
    <dgm:pt modelId="{878C3148-A05B-D248-92A7-197EC8067743}" type="pres">
      <dgm:prSet presAssocID="{CD27688B-9F46-0A4D-8056-6D3D9F347B80}" presName="composite" presStyleCnt="0"/>
      <dgm:spPr/>
    </dgm:pt>
    <dgm:pt modelId="{633A6109-4E13-6F4D-A1FB-EDBE2055EA3A}" type="pres">
      <dgm:prSet presAssocID="{CD27688B-9F46-0A4D-8056-6D3D9F347B80}" presName="imgShp" presStyleLbl="fgImgPlace1" presStyleIdx="2" presStyleCnt="3"/>
      <dgm:spPr>
        <a:blipFill>
          <a:blip xmlns:r="http://schemas.openxmlformats.org/officeDocument/2006/relationships"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49592"/>
          </a:solidFill>
        </a:ln>
      </dgm:spPr>
    </dgm:pt>
    <dgm:pt modelId="{B4D946FA-E1AC-1742-829C-4633D1089443}" type="pres">
      <dgm:prSet presAssocID="{CD27688B-9F46-0A4D-8056-6D3D9F347B80}" presName="txShp" presStyleLbl="node1" presStyleIdx="2" presStyleCnt="3">
        <dgm:presLayoutVars>
          <dgm:bulletEnabled val="1"/>
        </dgm:presLayoutVars>
      </dgm:prSet>
      <dgm:spPr/>
    </dgm:pt>
  </dgm:ptLst>
  <dgm:cxnLst>
    <dgm:cxn modelId="{779CDA06-5593-7146-9FA7-39E964782EE7}" type="presOf" srcId="{CD27688B-9F46-0A4D-8056-6D3D9F347B80}" destId="{B4D946FA-E1AC-1742-829C-4633D1089443}" srcOrd="0" destOrd="0" presId="urn:microsoft.com/office/officeart/2005/8/layout/vList3"/>
    <dgm:cxn modelId="{57F7AE0A-4218-C64E-8D85-6EEF8AB10EAA}" srcId="{ACAEC996-9F89-DC4B-8746-E6C98C4451A5}" destId="{EF5359C4-7AAE-DE40-94B0-255C3C32B63C}" srcOrd="0" destOrd="0" parTransId="{001E5ED3-15EE-2B46-879B-2663EBDC504D}" sibTransId="{2EF84E4E-33E5-404D-87C0-1AE74A164134}"/>
    <dgm:cxn modelId="{17EF811A-1279-8247-9F28-9B89E480A242}" srcId="{ACAEC996-9F89-DC4B-8746-E6C98C4451A5}" destId="{CD27688B-9F46-0A4D-8056-6D3D9F347B80}" srcOrd="2" destOrd="0" parTransId="{592465B4-F130-9143-BD44-5A91969E8037}" sibTransId="{02BE53B4-2B00-504F-9C0C-9DD3A9E261A4}"/>
    <dgm:cxn modelId="{FE7B241D-CBC8-3E41-BFFB-623EFB19826A}" type="presOf" srcId="{EF5359C4-7AAE-DE40-94B0-255C3C32B63C}" destId="{3B1B1C2C-8513-564A-900A-8DF4CD56A251}" srcOrd="0" destOrd="0" presId="urn:microsoft.com/office/officeart/2005/8/layout/vList3"/>
    <dgm:cxn modelId="{1A831963-58A4-6347-9D20-40C2B8CA9D5D}" type="presOf" srcId="{8D074481-EB3E-0A40-8152-8347FC40599F}" destId="{77AA7328-8995-3A42-84CD-B533D0F6A9E8}" srcOrd="0" destOrd="0" presId="urn:microsoft.com/office/officeart/2005/8/layout/vList3"/>
    <dgm:cxn modelId="{F1CCFB7C-5BAF-564E-88DB-DA4AEDB72554}" srcId="{ACAEC996-9F89-DC4B-8746-E6C98C4451A5}" destId="{8D074481-EB3E-0A40-8152-8347FC40599F}" srcOrd="1" destOrd="0" parTransId="{D9AB6F91-66AC-D347-B12E-3D21A63820F2}" sibTransId="{F8C35072-5056-C942-A939-A3B70CD04C00}"/>
    <dgm:cxn modelId="{D2B9F590-98CD-4B4D-AB58-231F46B3F55A}" type="presOf" srcId="{ACAEC996-9F89-DC4B-8746-E6C98C4451A5}" destId="{547979A1-87C8-FB42-9D5D-48298E9BDC54}" srcOrd="0" destOrd="0" presId="urn:microsoft.com/office/officeart/2005/8/layout/vList3"/>
    <dgm:cxn modelId="{7E902C97-52B5-8642-88FA-122BDC377B81}" type="presParOf" srcId="{547979A1-87C8-FB42-9D5D-48298E9BDC54}" destId="{BDB3C259-544F-2745-B002-EB5F3118A45C}" srcOrd="0" destOrd="0" presId="urn:microsoft.com/office/officeart/2005/8/layout/vList3"/>
    <dgm:cxn modelId="{370E7BDD-B776-5A47-8EBC-F9765F706821}" type="presParOf" srcId="{BDB3C259-544F-2745-B002-EB5F3118A45C}" destId="{8CB18438-A5B7-1341-8CD2-ED92C2C46CE6}" srcOrd="0" destOrd="0" presId="urn:microsoft.com/office/officeart/2005/8/layout/vList3"/>
    <dgm:cxn modelId="{CE0C3831-0D61-3E4E-9C2E-A0774FC422D8}" type="presParOf" srcId="{BDB3C259-544F-2745-B002-EB5F3118A45C}" destId="{3B1B1C2C-8513-564A-900A-8DF4CD56A251}" srcOrd="1" destOrd="0" presId="urn:microsoft.com/office/officeart/2005/8/layout/vList3"/>
    <dgm:cxn modelId="{1F7BE664-902D-0D4B-8E1D-E18A955E2846}" type="presParOf" srcId="{547979A1-87C8-FB42-9D5D-48298E9BDC54}" destId="{C2DDD8ED-90AD-3C45-9FB8-CFBDE664D6B7}" srcOrd="1" destOrd="0" presId="urn:microsoft.com/office/officeart/2005/8/layout/vList3"/>
    <dgm:cxn modelId="{20450892-E814-384B-B6E1-F507EB3145D8}" type="presParOf" srcId="{547979A1-87C8-FB42-9D5D-48298E9BDC54}" destId="{015228D7-F128-4248-B11A-0FFC350B7150}" srcOrd="2" destOrd="0" presId="urn:microsoft.com/office/officeart/2005/8/layout/vList3"/>
    <dgm:cxn modelId="{827878FC-8138-6740-A51E-8D7BD26BFA87}" type="presParOf" srcId="{015228D7-F128-4248-B11A-0FFC350B7150}" destId="{4A9BABFF-D47C-E44A-8FA1-7F9FC5B07028}" srcOrd="0" destOrd="0" presId="urn:microsoft.com/office/officeart/2005/8/layout/vList3"/>
    <dgm:cxn modelId="{084D8DE9-29EB-0843-B389-F7F6032939D7}" type="presParOf" srcId="{015228D7-F128-4248-B11A-0FFC350B7150}" destId="{77AA7328-8995-3A42-84CD-B533D0F6A9E8}" srcOrd="1" destOrd="0" presId="urn:microsoft.com/office/officeart/2005/8/layout/vList3"/>
    <dgm:cxn modelId="{8412F02B-CFC3-8146-95F3-5FE081EFA3C0}" type="presParOf" srcId="{547979A1-87C8-FB42-9D5D-48298E9BDC54}" destId="{C0C753B2-9464-B841-A6A7-8AD77AA2D677}" srcOrd="3" destOrd="0" presId="urn:microsoft.com/office/officeart/2005/8/layout/vList3"/>
    <dgm:cxn modelId="{945A483C-BE7F-5945-AD20-A45EFF3047E8}" type="presParOf" srcId="{547979A1-87C8-FB42-9D5D-48298E9BDC54}" destId="{878C3148-A05B-D248-92A7-197EC8067743}" srcOrd="4" destOrd="0" presId="urn:microsoft.com/office/officeart/2005/8/layout/vList3"/>
    <dgm:cxn modelId="{C0AB2DD0-65B1-2A4D-ABB3-1B7F2457CE3E}" type="presParOf" srcId="{878C3148-A05B-D248-92A7-197EC8067743}" destId="{633A6109-4E13-6F4D-A1FB-EDBE2055EA3A}" srcOrd="0" destOrd="0" presId="urn:microsoft.com/office/officeart/2005/8/layout/vList3"/>
    <dgm:cxn modelId="{9FBFF528-010C-F343-9B5F-61759DDD0DD0}" type="presParOf" srcId="{878C3148-A05B-D248-92A7-197EC8067743}" destId="{B4D946FA-E1AC-1742-829C-4633D108944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4800D-FC48-45FA-B8AA-B8FCA0D1F751}">
      <dsp:nvSpPr>
        <dsp:cNvPr id="0" name=""/>
        <dsp:cNvSpPr/>
      </dsp:nvSpPr>
      <dsp:spPr>
        <a:xfrm>
          <a:off x="1203781" y="723"/>
          <a:ext cx="2545667" cy="15274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80000"/>
                <a:lum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Leadership and Communications </a:t>
          </a:r>
        </a:p>
      </dsp:txBody>
      <dsp:txXfrm>
        <a:off x="1203781" y="723"/>
        <a:ext cx="2545667" cy="1527400"/>
      </dsp:txXfrm>
    </dsp:sp>
    <dsp:sp modelId="{BD135667-99FE-4641-B75C-F7D8736C3E09}">
      <dsp:nvSpPr>
        <dsp:cNvPr id="0" name=""/>
        <dsp:cNvSpPr/>
      </dsp:nvSpPr>
      <dsp:spPr>
        <a:xfrm>
          <a:off x="4004016" y="723"/>
          <a:ext cx="2545667" cy="1527400"/>
        </a:xfrm>
        <a:prstGeom prst="rect">
          <a:avLst/>
        </a:prstGeom>
        <a:gradFill rotWithShape="0">
          <a:gsLst>
            <a:gs pos="0">
              <a:schemeClr val="accent5">
                <a:hueOff val="5199046"/>
                <a:satOff val="-142"/>
                <a:lumOff val="-785"/>
                <a:alphaOff val="0"/>
                <a:tint val="80000"/>
                <a:lumMod val="105000"/>
              </a:schemeClr>
            </a:gs>
            <a:gs pos="100000">
              <a:schemeClr val="accent5">
                <a:hueOff val="5199046"/>
                <a:satOff val="-142"/>
                <a:lumOff val="-785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Equitable Delivery of Services </a:t>
          </a:r>
        </a:p>
      </dsp:txBody>
      <dsp:txXfrm>
        <a:off x="4004016" y="723"/>
        <a:ext cx="2545667" cy="1527400"/>
      </dsp:txXfrm>
    </dsp:sp>
    <dsp:sp modelId="{DFA23F2C-E489-451B-B642-65162986FA4D}">
      <dsp:nvSpPr>
        <dsp:cNvPr id="0" name=""/>
        <dsp:cNvSpPr/>
      </dsp:nvSpPr>
      <dsp:spPr>
        <a:xfrm>
          <a:off x="6804250" y="723"/>
          <a:ext cx="2545667" cy="1527400"/>
        </a:xfrm>
        <a:prstGeom prst="rect">
          <a:avLst/>
        </a:prstGeom>
        <a:gradFill rotWithShape="0">
          <a:gsLst>
            <a:gs pos="0">
              <a:schemeClr val="accent5">
                <a:hueOff val="10398092"/>
                <a:satOff val="-284"/>
                <a:lumOff val="-1569"/>
                <a:alphaOff val="0"/>
                <a:tint val="80000"/>
                <a:lumMod val="105000"/>
              </a:schemeClr>
            </a:gs>
            <a:gs pos="100000">
              <a:schemeClr val="accent5">
                <a:hueOff val="10398092"/>
                <a:satOff val="-284"/>
                <a:lumOff val="-1569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Civic Engagement </a:t>
          </a:r>
        </a:p>
      </dsp:txBody>
      <dsp:txXfrm>
        <a:off x="6804250" y="723"/>
        <a:ext cx="2545667" cy="1527400"/>
      </dsp:txXfrm>
    </dsp:sp>
    <dsp:sp modelId="{108B2674-113C-4FE6-8EAC-CA338AA9EE01}">
      <dsp:nvSpPr>
        <dsp:cNvPr id="0" name=""/>
        <dsp:cNvSpPr/>
      </dsp:nvSpPr>
      <dsp:spPr>
        <a:xfrm>
          <a:off x="2603898" y="1782691"/>
          <a:ext cx="2545667" cy="1527400"/>
        </a:xfrm>
        <a:prstGeom prst="rect">
          <a:avLst/>
        </a:prstGeom>
        <a:gradFill rotWithShape="0">
          <a:gsLst>
            <a:gs pos="0">
              <a:schemeClr val="accent5">
                <a:hueOff val="15597138"/>
                <a:satOff val="-426"/>
                <a:lumOff val="-2354"/>
                <a:alphaOff val="0"/>
                <a:tint val="80000"/>
                <a:lumMod val="105000"/>
              </a:schemeClr>
            </a:gs>
            <a:gs pos="100000">
              <a:schemeClr val="accent5">
                <a:hueOff val="15597138"/>
                <a:satOff val="-426"/>
                <a:lumOff val="-2354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Economic &amp; Educational Opportunity </a:t>
          </a:r>
        </a:p>
      </dsp:txBody>
      <dsp:txXfrm>
        <a:off x="2603898" y="1782691"/>
        <a:ext cx="2545667" cy="1527400"/>
      </dsp:txXfrm>
    </dsp:sp>
    <dsp:sp modelId="{87692086-3B59-4652-87FF-13A266990E5B}">
      <dsp:nvSpPr>
        <dsp:cNvPr id="0" name=""/>
        <dsp:cNvSpPr/>
      </dsp:nvSpPr>
      <dsp:spPr>
        <a:xfrm>
          <a:off x="5404133" y="1782691"/>
          <a:ext cx="2545667" cy="1527400"/>
        </a:xfrm>
        <a:prstGeom prst="rect">
          <a:avLst/>
        </a:prstGeom>
        <a:gradFill rotWithShape="0">
          <a:gsLst>
            <a:gs pos="0">
              <a:schemeClr val="accent5">
                <a:hueOff val="20796183"/>
                <a:satOff val="-568"/>
                <a:lumOff val="-3138"/>
                <a:alphaOff val="0"/>
                <a:tint val="80000"/>
                <a:lumMod val="105000"/>
              </a:schemeClr>
            </a:gs>
            <a:gs pos="100000">
              <a:schemeClr val="accent5">
                <a:hueOff val="20796183"/>
                <a:satOff val="-568"/>
                <a:lumOff val="-3138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Safe, Healthy and Connected Communities </a:t>
          </a:r>
        </a:p>
      </dsp:txBody>
      <dsp:txXfrm>
        <a:off x="5404133" y="1782691"/>
        <a:ext cx="2545667" cy="1527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B1C2C-8513-564A-900A-8DF4CD56A251}">
      <dsp:nvSpPr>
        <dsp:cNvPr id="0" name=""/>
        <dsp:cNvSpPr/>
      </dsp:nvSpPr>
      <dsp:spPr>
        <a:xfrm rot="10800000">
          <a:off x="847102" y="17263"/>
          <a:ext cx="2381631" cy="988872"/>
        </a:xfrm>
        <a:prstGeom prst="homePlat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065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Creating a Strategic  Welcoming Plan</a:t>
          </a:r>
        </a:p>
      </dsp:txBody>
      <dsp:txXfrm rot="10800000">
        <a:off x="1094320" y="17263"/>
        <a:ext cx="2134413" cy="988872"/>
      </dsp:txXfrm>
    </dsp:sp>
    <dsp:sp modelId="{8CB18438-A5B7-1341-8CD2-ED92C2C46CE6}">
      <dsp:nvSpPr>
        <dsp:cNvPr id="0" name=""/>
        <dsp:cNvSpPr/>
      </dsp:nvSpPr>
      <dsp:spPr>
        <a:xfrm>
          <a:off x="352666" y="77"/>
          <a:ext cx="988872" cy="1023245"/>
        </a:xfrm>
        <a:prstGeom prst="ellipse">
          <a:avLst/>
        </a:prstGeom>
        <a:blipFill dpi="0" rotWithShape="1">
          <a:blip xmlns:r="http://schemas.openxmlformats.org/officeDocument/2006/relationships"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769" t="10476" r="126" b="8192"/>
          </a:stretch>
        </a:blipFill>
        <a:ln>
          <a:solidFill>
            <a:schemeClr val="accent6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AA7328-8995-3A42-84CD-B533D0F6A9E8}">
      <dsp:nvSpPr>
        <dsp:cNvPr id="0" name=""/>
        <dsp:cNvSpPr/>
      </dsp:nvSpPr>
      <dsp:spPr>
        <a:xfrm rot="10800000">
          <a:off x="847102" y="1318508"/>
          <a:ext cx="2381631" cy="988872"/>
        </a:xfrm>
        <a:prstGeom prst="homePlat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065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Creating an Immigrant Integration Office</a:t>
          </a:r>
        </a:p>
      </dsp:txBody>
      <dsp:txXfrm rot="10800000">
        <a:off x="1094320" y="1318508"/>
        <a:ext cx="2134413" cy="988872"/>
      </dsp:txXfrm>
    </dsp:sp>
    <dsp:sp modelId="{4A9BABFF-D47C-E44A-8FA1-7F9FC5B07028}">
      <dsp:nvSpPr>
        <dsp:cNvPr id="0" name=""/>
        <dsp:cNvSpPr/>
      </dsp:nvSpPr>
      <dsp:spPr>
        <a:xfrm>
          <a:off x="352666" y="1318508"/>
          <a:ext cx="988872" cy="98887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D946FA-E1AC-1742-829C-4633D1089443}">
      <dsp:nvSpPr>
        <dsp:cNvPr id="0" name=""/>
        <dsp:cNvSpPr/>
      </dsp:nvSpPr>
      <dsp:spPr>
        <a:xfrm rot="10800000">
          <a:off x="847102" y="2602565"/>
          <a:ext cx="2381631" cy="988872"/>
        </a:xfrm>
        <a:prstGeom prst="homePlat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6065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Implementing Change  </a:t>
          </a:r>
        </a:p>
      </dsp:txBody>
      <dsp:txXfrm rot="10800000">
        <a:off x="1094320" y="2602565"/>
        <a:ext cx="2134413" cy="988872"/>
      </dsp:txXfrm>
    </dsp:sp>
    <dsp:sp modelId="{633A6109-4E13-6F4D-A1FB-EDBE2055EA3A}">
      <dsp:nvSpPr>
        <dsp:cNvPr id="0" name=""/>
        <dsp:cNvSpPr/>
      </dsp:nvSpPr>
      <dsp:spPr>
        <a:xfrm>
          <a:off x="352666" y="2602565"/>
          <a:ext cx="988872" cy="988872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4959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E8400-6DCD-4FEF-AC5F-D356D7C44E7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22237-257D-48B1-B14A-87A8713D1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4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Communication and Informed Consent </a:t>
            </a:r>
          </a:p>
          <a:p>
            <a:r>
              <a:rPr lang="en-US" dirty="0"/>
              <a:t>Providing Diligent Representation within legal bounds</a:t>
            </a:r>
          </a:p>
          <a:p>
            <a:r>
              <a:rPr lang="en-US" dirty="0"/>
              <a:t>Administration of justice </a:t>
            </a:r>
          </a:p>
          <a:p>
            <a:r>
              <a:rPr lang="en-US" dirty="0"/>
              <a:t>Competence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9F8EB-113A-4968-BD82-0420CA75E8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34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8490-19F4-CA47-B5D1-52F38B6ACC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17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DACA Renewal</a:t>
            </a:r>
            <a:r>
              <a:rPr lang="en-US" baseline="0" dirty="0"/>
              <a:t> workshop – photography can help alleviate fear through communication of events and safe spaces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C2581-5A7D-4551-ABB4-8210A9FAC52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90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426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272760"/>
            <a:ext cx="10515600" cy="53724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>
                <a:solidFill>
                  <a:srgbClr val="063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399" y="1060883"/>
            <a:ext cx="11075468" cy="3327643"/>
          </a:xfrm>
        </p:spPr>
        <p:txBody>
          <a:bodyPr/>
          <a:lstStyle>
            <a:lvl1pPr>
              <a:buClr>
                <a:srgbClr val="669900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5668" y="4941391"/>
            <a:ext cx="2743200" cy="365125"/>
          </a:xfrm>
        </p:spPr>
        <p:txBody>
          <a:bodyPr/>
          <a:lstStyle/>
          <a:p>
            <a:fld id="{854B37C7-F194-489A-ABE0-63489D6B29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306516"/>
            <a:ext cx="12192000" cy="1551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308" y="5557396"/>
            <a:ext cx="1207477" cy="103633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07211" y="6224505"/>
            <a:ext cx="9056524" cy="3597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List Key Focus Area(s)</a:t>
            </a:r>
          </a:p>
        </p:txBody>
      </p:sp>
    </p:spTree>
    <p:extLst>
      <p:ext uri="{BB962C8B-B14F-4D97-AF65-F5344CB8AC3E}">
        <p14:creationId xmlns:p14="http://schemas.microsoft.com/office/powerpoint/2010/main" val="685099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Dep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44717"/>
            <a:ext cx="9021379" cy="742649"/>
          </a:xfr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063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4254782"/>
            <a:ext cx="12193057" cy="260321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0897" y="3747650"/>
            <a:ext cx="5051987" cy="165576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rgbClr val="063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Name, Title, Department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555750"/>
            <a:ext cx="5909733" cy="1155700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063F88"/>
                </a:solidFill>
              </a:defRPr>
            </a:lvl1pPr>
          </a:lstStyle>
          <a:p>
            <a:pPr lvl="0"/>
            <a:r>
              <a:rPr lang="en-US" dirty="0"/>
              <a:t>Committee Name,          Date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259072" y="2133600"/>
            <a:ext cx="4036483" cy="29337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dirty="0"/>
              <a:t>Insert Approved Department Logo</a:t>
            </a:r>
          </a:p>
        </p:txBody>
      </p:sp>
    </p:spTree>
    <p:extLst>
      <p:ext uri="{BB962C8B-B14F-4D97-AF65-F5344CB8AC3E}">
        <p14:creationId xmlns:p14="http://schemas.microsoft.com/office/powerpoint/2010/main" val="2971968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  <p:sldLayoutId id="2147483667" r:id="rId15"/>
    <p:sldLayoutId id="214748366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U1Z9v9ca00" TargetMode="Externa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98673" y="296691"/>
            <a:ext cx="5598464" cy="328087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63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Office of Welcoming Communities and Immigrant Affairs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163024" y="5202238"/>
            <a:ext cx="378899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 baseline="0">
                <a:solidFill>
                  <a:srgbClr val="063F8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50" y="859076"/>
            <a:ext cx="1428962" cy="1306800"/>
          </a:xfrm>
          <a:prstGeom prst="rect">
            <a:avLst/>
          </a:prstGeom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2163024" y="3394924"/>
            <a:ext cx="4432300" cy="1155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rgbClr val="063F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099EF6-987C-4180-B8D0-6BCFAC057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75" y="3577563"/>
            <a:ext cx="3079435" cy="17321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CBEED9-3C3F-473C-AE53-DE9A36701E89}"/>
              </a:ext>
            </a:extLst>
          </p:cNvPr>
          <p:cNvSpPr/>
          <p:nvPr/>
        </p:nvSpPr>
        <p:spPr>
          <a:xfrm>
            <a:off x="6261642" y="127188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Simmons School of Education and Human Development at Southern Methodist University at George W. Bush Institute  </a:t>
            </a:r>
          </a:p>
          <a:p>
            <a:pPr algn="ctr"/>
            <a:endParaRPr lang="en-US" dirty="0"/>
          </a:p>
          <a:p>
            <a:pPr algn="ctr"/>
            <a:r>
              <a:rPr lang="en-US" sz="1400" dirty="0"/>
              <a:t>Liz Cedillo-Pereira, Esq., Director, </a:t>
            </a:r>
          </a:p>
          <a:p>
            <a:pPr algn="ctr"/>
            <a:r>
              <a:rPr lang="en-US" sz="1400" dirty="0"/>
              <a:t>Welcoming Communities &amp; Immigrant Affairs </a:t>
            </a:r>
          </a:p>
          <a:p>
            <a:pPr algn="ctr"/>
            <a:r>
              <a:rPr lang="en-US" sz="1400" dirty="0"/>
              <a:t>Presenting with Theresa O’Donnell, Chief </a:t>
            </a:r>
          </a:p>
          <a:p>
            <a:pPr algn="ctr"/>
            <a:r>
              <a:rPr lang="en-US" sz="1400" dirty="0"/>
              <a:t> Office of Resilience</a:t>
            </a:r>
          </a:p>
        </p:txBody>
      </p:sp>
    </p:spTree>
    <p:extLst>
      <p:ext uri="{BB962C8B-B14F-4D97-AF65-F5344CB8AC3E}">
        <p14:creationId xmlns:p14="http://schemas.microsoft.com/office/powerpoint/2010/main" val="1209327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46E0-6BB6-493C-940D-D5825C073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Immigrants in the Dallas Economy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87A2CF-136A-470F-9A7F-E9B56F23E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3730" y="2116993"/>
            <a:ext cx="7574272" cy="464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51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3DFC9-F703-48F9-8979-550801F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Immigrants in the Dallas Economy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373384-8CB1-43FF-BB05-BC4B8E42B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1310" y="2160954"/>
            <a:ext cx="6809380" cy="441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52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9D930-6DE4-495F-9C9D-AD705B50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Immigrants in the Dallas Economy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510841-1ABF-4627-B0AA-004C53712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204" y="2222500"/>
            <a:ext cx="6881687" cy="418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18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Change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1690688"/>
            <a:ext cx="3111500" cy="368141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46300" y="32385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690688"/>
            <a:ext cx="3111500" cy="73501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11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88838054"/>
              </p:ext>
            </p:extLst>
          </p:nvPr>
        </p:nvGraphicFramePr>
        <p:xfrm>
          <a:off x="355600" y="1869485"/>
          <a:ext cx="3581400" cy="3591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C19121BF-28E0-4EB5-B485-0345896F4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300" y="1874043"/>
            <a:ext cx="5600505" cy="42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64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37DEBE3-765F-42A5-B87A-759C9D304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851" y="3513652"/>
            <a:ext cx="6277349" cy="151503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BF5532-18A0-4CF0-83FE-EAFFC2A0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Moving Across the Welcoming Spectrum </a:t>
            </a:r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4F850AFB-96FF-41CB-B152-407CCDBE317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7250" y="3200400"/>
            <a:ext cx="4323533" cy="29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72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3D70CE13-8118-40F9-AF13-11D0D78DC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86" b="24310"/>
          <a:stretch/>
        </p:blipFill>
        <p:spPr>
          <a:xfrm>
            <a:off x="-2222" y="0"/>
            <a:ext cx="12192001" cy="4883281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1B049-A722-430B-93BD-1F1968D86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88" y="4895558"/>
            <a:ext cx="10572000" cy="77952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#</a:t>
            </a:r>
            <a:r>
              <a:rPr lang="en-US" dirty="0" err="1"/>
              <a:t>MyDallas</a:t>
            </a:r>
            <a:r>
              <a:rPr lang="en-US" dirty="0"/>
              <a:t> – A City Of Neighbors </a:t>
            </a:r>
            <a:br>
              <a:rPr lang="en-US" dirty="0"/>
            </a:br>
            <a:r>
              <a:rPr lang="en-US" dirty="0"/>
              <a:t>Follow us @</a:t>
            </a:r>
            <a:r>
              <a:rPr lang="en-US" dirty="0" err="1"/>
              <a:t>Dallas_WCIA</a:t>
            </a:r>
            <a:endParaRPr lang="en-US" dirty="0"/>
          </a:p>
        </p:txBody>
      </p:sp>
      <p:sp>
        <p:nvSpPr>
          <p:cNvPr id="3" name="AutoShape 2" descr="Image result for twitter">
            <a:extLst>
              <a:ext uri="{FF2B5EF4-FFF2-40B4-BE49-F238E27FC236}">
                <a16:creationId xmlns:a16="http://schemas.microsoft.com/office/drawing/2014/main" id="{7D9BDCE6-737E-4F75-8E4F-D3F7E53CB8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76863" y="2847975"/>
            <a:ext cx="14382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twitter">
            <a:extLst>
              <a:ext uri="{FF2B5EF4-FFF2-40B4-BE49-F238E27FC236}">
                <a16:creationId xmlns:a16="http://schemas.microsoft.com/office/drawing/2014/main" id="{7CA6BBAB-ABA2-4C22-B235-B5D31C5B06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29263" y="3000375"/>
            <a:ext cx="14382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icture containing ax&#10;&#10;Description generated with very high confidence">
            <a:extLst>
              <a:ext uri="{FF2B5EF4-FFF2-40B4-BE49-F238E27FC236}">
                <a16:creationId xmlns:a16="http://schemas.microsoft.com/office/drawing/2014/main" id="{576C05A6-738D-429C-9E0D-6520B2C33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707" y="5855988"/>
            <a:ext cx="422939" cy="34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31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group of people sitting and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37EA01E0-5CC3-412C-B99F-CDC243302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2" r="1885" b="-6"/>
          <a:stretch/>
        </p:blipFill>
        <p:spPr>
          <a:xfrm>
            <a:off x="3559951" y="2718614"/>
            <a:ext cx="4025456" cy="352163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004D64-3791-4B8A-94A6-737C0D992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/>
              <a:t>My Educational &amp; Professional Journey </a:t>
            </a:r>
          </a:p>
        </p:txBody>
      </p:sp>
    </p:spTree>
    <p:extLst>
      <p:ext uri="{BB962C8B-B14F-4D97-AF65-F5344CB8AC3E}">
        <p14:creationId xmlns:p14="http://schemas.microsoft.com/office/powerpoint/2010/main" val="2341601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E8DED1-24FF-4A79-873B-ECE3ABE730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A6A048-501A-4387-906B-B8A8543E7B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BEE1C-3D1F-40C8-8FB2-DBADE3DFA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559" y="1286935"/>
            <a:ext cx="9638153" cy="2668377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What is a Welcoming Community?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1997E7E-4059-4421-967B-A5258D47E0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41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Welcoming America Network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1690688"/>
            <a:ext cx="3111500" cy="368141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46300" y="32385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690688"/>
            <a:ext cx="3111500" cy="73501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500" y="2167468"/>
            <a:ext cx="3378200" cy="244951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5A59"/>
                </a:solidFill>
              </a:rPr>
              <a:t>1 in 8 </a:t>
            </a:r>
          </a:p>
          <a:p>
            <a:pPr algn="ctr"/>
            <a:endParaRPr lang="en-US" sz="1600" b="1" dirty="0">
              <a:solidFill>
                <a:srgbClr val="FF5A59"/>
              </a:solidFill>
            </a:endParaRPr>
          </a:p>
          <a:p>
            <a:pPr algn="ctr"/>
            <a:r>
              <a:rPr lang="en-US" sz="2400" dirty="0"/>
              <a:t>Americans now lives in a community in the Welcoming American network.  </a:t>
            </a:r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02" y="1435725"/>
            <a:ext cx="6498804" cy="33212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9300" y="5372100"/>
            <a:ext cx="10274300" cy="5207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4700" y="5340350"/>
            <a:ext cx="10172700" cy="3683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FF5A59"/>
                </a:solidFill>
              </a:rPr>
              <a:t>From 12 local partners in 2009 to more than 160 Welcoming Communities in 2017 </a:t>
            </a:r>
          </a:p>
        </p:txBody>
      </p:sp>
    </p:spTree>
    <p:extLst>
      <p:ext uri="{BB962C8B-B14F-4D97-AF65-F5344CB8AC3E}">
        <p14:creationId xmlns:p14="http://schemas.microsoft.com/office/powerpoint/2010/main" val="2614291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EA0C3AC-2A72-484B-B07D-F2CC519F120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986477EF-3991-4D07-9F11-9E887C340C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0" y="4672012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  <a:extLst>
            <a:ext uri="{91240B29-F687-4f45-9708-019B960494DF}">
              <a14:hiddenLine xmlns="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62B9258-873B-4B83-A53E-6694CAC7E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8261" y="1029592"/>
            <a:ext cx="3236706" cy="323670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5" name="Title 3">
            <a:extLst>
              <a:ext uri="{FF2B5EF4-FFF2-40B4-BE49-F238E27FC236}">
                <a16:creationId xmlns:a16="http://schemas.microsoft.com/office/drawing/2014/main" id="{EDA40B90-E281-4108-8CC2-959D5F95070A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000" y="5154307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23EA18-D5F1-4551-B25A-A034488E8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5154307"/>
            <a:ext cx="10571998" cy="970450"/>
          </a:xfrm>
        </p:spPr>
        <p:txBody>
          <a:bodyPr>
            <a:normAutofit/>
          </a:bodyPr>
          <a:lstStyle/>
          <a:p>
            <a:r>
              <a:rPr lang="en-US" sz="3700" dirty="0"/>
              <a:t>@</a:t>
            </a:r>
            <a:r>
              <a:rPr lang="en-US" sz="3700" dirty="0" err="1"/>
              <a:t>Dallas_WCIA</a:t>
            </a:r>
            <a:r>
              <a:rPr lang="en-US" sz="3700" dirty="0"/>
              <a:t> #</a:t>
            </a:r>
            <a:r>
              <a:rPr lang="en-US" sz="3700" dirty="0" err="1"/>
              <a:t>MyDallas</a:t>
            </a:r>
            <a:r>
              <a:rPr lang="en-US" sz="3700" dirty="0"/>
              <a:t> #</a:t>
            </a:r>
            <a:r>
              <a:rPr lang="en-US" sz="3700" dirty="0" err="1"/>
              <a:t>WelcomingDallas</a:t>
            </a:r>
            <a:r>
              <a:rPr lang="en-US" sz="37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B0F45-62E3-441D-89EF-246F637EE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192" y="905608"/>
            <a:ext cx="6968094" cy="3484674"/>
          </a:xfrm>
          <a:effectLst/>
        </p:spPr>
        <p:txBody>
          <a:bodyPr>
            <a:normAutofit/>
          </a:bodyPr>
          <a:lstStyle/>
          <a:p>
            <a:r>
              <a:rPr lang="en-US" sz="2800" dirty="0"/>
              <a:t>A community where diversity is acknowledged, celebrated and harnessed to improve social, economic and cultural opportunities for all residents of our city</a:t>
            </a:r>
          </a:p>
        </p:txBody>
      </p:sp>
    </p:spTree>
    <p:extLst>
      <p:ext uri="{BB962C8B-B14F-4D97-AF65-F5344CB8AC3E}">
        <p14:creationId xmlns:p14="http://schemas.microsoft.com/office/powerpoint/2010/main" val="1537970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4231105" cy="411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City of Dallas Office of Welcoming Communities &amp; Immigrant Affairs started in 2017.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325290" y="5054600"/>
            <a:ext cx="6513110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6340C52-60AA-40D8-BD82-697F5F525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877" y="1264018"/>
            <a:ext cx="4876810" cy="48768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6595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DACA_Workshop0577.jpg"/>
          <p:cNvPicPr>
            <a:picLocks noGrp="1" noChangeAspect="1"/>
          </p:cNvPicPr>
          <p:nvPr>
            <p:ph idx="1"/>
          </p:nvPr>
        </p:nvPicPr>
        <p:blipFill>
          <a:blip r:embed="rId3"/>
          <a:srcRect l="-61824" r="-61824"/>
          <a:stretch>
            <a:fillRect/>
          </a:stretch>
        </p:blipFill>
        <p:spPr>
          <a:xfrm>
            <a:off x="-5336477" y="0"/>
            <a:ext cx="22812800" cy="685333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8F384C-6C2F-46A1-8F29-334F1F3D7169}"/>
              </a:ext>
            </a:extLst>
          </p:cNvPr>
          <p:cNvSpPr txBox="1"/>
          <p:nvPr/>
        </p:nvSpPr>
        <p:spPr>
          <a:xfrm>
            <a:off x="0" y="6517553"/>
            <a:ext cx="582645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Photos by Kael Alford, Micro-resident with WCIA via Office of Cultural Affairs </a:t>
            </a:r>
          </a:p>
        </p:txBody>
      </p:sp>
    </p:spTree>
    <p:extLst>
      <p:ext uri="{BB962C8B-B14F-4D97-AF65-F5344CB8AC3E}">
        <p14:creationId xmlns:p14="http://schemas.microsoft.com/office/powerpoint/2010/main" val="173433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FF5A59"/>
              </a:buClr>
              <a:buSzPct val="25000"/>
              <a:buFont typeface="Questrial"/>
              <a:buNone/>
            </a:pPr>
            <a:r>
              <a:rPr lang="en-US" sz="6000" b="1" i="0" u="none" strike="noStrike" cap="none" dirty="0">
                <a:latin typeface="Century Gothic" panose="020B0502020202020204" pitchFamily="34" charset="0"/>
                <a:sym typeface="Questrial"/>
              </a:rPr>
              <a:t>Dallas Taskforce on Welcoming Communities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52C4D-C568-474A-BD15-A3F6DAE18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16" y="208445"/>
            <a:ext cx="4181230" cy="235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07470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A33B-8736-4221-8E73-2EC973263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Welcoming Plan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104424-869E-468A-AFA6-9A06E136A4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692302"/>
              </p:ext>
            </p:extLst>
          </p:nvPr>
        </p:nvGraphicFramePr>
        <p:xfrm>
          <a:off x="819150" y="2548647"/>
          <a:ext cx="10553700" cy="3310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04457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698</TotalTime>
  <Words>251</Words>
  <Application>Microsoft Office PowerPoint</Application>
  <PresentationFormat>Widescreen</PresentationFormat>
  <Paragraphs>43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Questrial</vt:lpstr>
      <vt:lpstr>Wingdings 2</vt:lpstr>
      <vt:lpstr>Quotable</vt:lpstr>
      <vt:lpstr>PowerPoint Presentation</vt:lpstr>
      <vt:lpstr>My Educational &amp; Professional Journey </vt:lpstr>
      <vt:lpstr>What is a Welcoming Community? </vt:lpstr>
      <vt:lpstr>Welcoming America Network </vt:lpstr>
      <vt:lpstr>@Dallas_WCIA #MyDallas #WelcomingDallas </vt:lpstr>
      <vt:lpstr>Who We Are </vt:lpstr>
      <vt:lpstr>PowerPoint Presentation</vt:lpstr>
      <vt:lpstr>Dallas Taskforce on Welcoming Communities </vt:lpstr>
      <vt:lpstr>Welcoming Plan </vt:lpstr>
      <vt:lpstr>Immigrants in the Dallas Economy </vt:lpstr>
      <vt:lpstr>Immigrants in the Dallas Economy </vt:lpstr>
      <vt:lpstr>Immigrants in the Dallas Economy </vt:lpstr>
      <vt:lpstr>Accelerating Change</vt:lpstr>
      <vt:lpstr>Moving Across the Welcoming Spectrum </vt:lpstr>
      <vt:lpstr>#MyDallas – A City Of Neighbors  Follow us @Dallas_WCIA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Welcoming Community?</dc:title>
  <dc:creator>Cedillo-Pereira, Mary E</dc:creator>
  <cp:lastModifiedBy>Ramirez, Yolanda</cp:lastModifiedBy>
  <cp:revision>30</cp:revision>
  <dcterms:created xsi:type="dcterms:W3CDTF">2018-04-21T15:09:48Z</dcterms:created>
  <dcterms:modified xsi:type="dcterms:W3CDTF">2018-05-03T15:20:06Z</dcterms:modified>
</cp:coreProperties>
</file>