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9" r:id="rId1"/>
  </p:sldMasterIdLst>
  <p:notesMasterIdLst>
    <p:notesMasterId r:id="rId28"/>
  </p:notesMasterIdLst>
  <p:handoutMasterIdLst>
    <p:handoutMasterId r:id="rId29"/>
  </p:handoutMasterIdLst>
  <p:sldIdLst>
    <p:sldId id="256" r:id="rId2"/>
    <p:sldId id="258" r:id="rId3"/>
    <p:sldId id="311" r:id="rId4"/>
    <p:sldId id="318" r:id="rId5"/>
    <p:sldId id="302" r:id="rId6"/>
    <p:sldId id="303" r:id="rId7"/>
    <p:sldId id="305" r:id="rId8"/>
    <p:sldId id="315" r:id="rId9"/>
    <p:sldId id="324" r:id="rId10"/>
    <p:sldId id="306" r:id="rId11"/>
    <p:sldId id="267" r:id="rId12"/>
    <p:sldId id="301" r:id="rId13"/>
    <p:sldId id="268" r:id="rId14"/>
    <p:sldId id="325" r:id="rId15"/>
    <p:sldId id="326" r:id="rId16"/>
    <p:sldId id="327" r:id="rId17"/>
    <p:sldId id="307" r:id="rId18"/>
    <p:sldId id="289" r:id="rId19"/>
    <p:sldId id="317" r:id="rId20"/>
    <p:sldId id="290" r:id="rId21"/>
    <p:sldId id="312" r:id="rId22"/>
    <p:sldId id="313" r:id="rId23"/>
    <p:sldId id="310" r:id="rId24"/>
    <p:sldId id="275" r:id="rId25"/>
    <p:sldId id="278" r:id="rId26"/>
    <p:sldId id="279" r:id="rId27"/>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2640"/>
    <p:restoredTop sz="88560" autoAdjust="0"/>
  </p:normalViewPr>
  <p:slideViewPr>
    <p:cSldViewPr snapToGrid="0" snapToObjects="1">
      <p:cViewPr varScale="1">
        <p:scale>
          <a:sx n="74" d="100"/>
          <a:sy n="74" d="100"/>
        </p:scale>
        <p:origin x="177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5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527F17-E857-8242-AF34-2832248287A4}" type="datetimeFigureOut">
              <a:rPr lang="en-US" smtClean="0"/>
              <a:pPr/>
              <a:t>5/29/2017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0F363B9-F620-AB4C-BA13-6655CE76B3B5}" type="slidenum">
              <a:rPr lang="en-US" smtClean="0"/>
              <a:pPr/>
              <a:t>‹#›</a:t>
            </a:fld>
            <a:endParaRPr lang="en-US"/>
          </a:p>
        </p:txBody>
      </p:sp>
    </p:spTree>
    <p:extLst>
      <p:ext uri="{BB962C8B-B14F-4D97-AF65-F5344CB8AC3E}">
        <p14:creationId xmlns:p14="http://schemas.microsoft.com/office/powerpoint/2010/main" val="5426897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 name="Shape 3"/>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 name="Shape 6"/>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 name="Shape 7"/>
          <p:cNvSpPr txBox="1">
            <a:spLocks noGrp="1"/>
          </p:cNvSpPr>
          <p:nvPr>
            <p:ph type="sldNum" idx="12"/>
          </p:nvPr>
        </p:nvSpPr>
        <p:spPr>
          <a:xfrm>
            <a:off x="3884612" y="8685213"/>
            <a:ext cx="2971799" cy="457200"/>
          </a:xfrm>
          <a:prstGeom prst="rect">
            <a:avLst/>
          </a:prstGeom>
          <a:noFill/>
          <a:ln>
            <a:noFill/>
          </a:ln>
        </p:spPr>
        <p:txBody>
          <a:bodyPr lIns="91425" tIns="91425" rIns="91425" bIns="91425" anchor="b"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extLst>
      <p:ext uri="{BB962C8B-B14F-4D97-AF65-F5344CB8AC3E}">
        <p14:creationId xmlns:p14="http://schemas.microsoft.com/office/powerpoint/2010/main" val="1922708851"/>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rmAutofit/>
          </a:bodyPr>
          <a:lstStyle/>
          <a:p>
            <a:pPr>
              <a:spcBef>
                <a:spcPts val="0"/>
              </a:spcBef>
              <a:buNone/>
            </a:pPr>
            <a:endParaRPr/>
          </a:p>
        </p:txBody>
      </p:sp>
      <p:sp>
        <p:nvSpPr>
          <p:cNvPr id="88" name="Shape 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268050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This system affects individuals, institutions and informs our culture. Again, we’ll get into more of this with the article we’re going to read, but I want to see if we can name some examples.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getting a job, friend groups, hair, clothing</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healthcare, education, criminal justice system, employment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aethetics, art, language, competencies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11:31 Jaime-Jin</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manifests itself in many forms. Let’s learn some vocabulary because this is on the of the tools we want to give you (define, give examples, ask for examples). </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shapes individual, institutional and cultural experience. (call out examples)</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(attitudes, behaviors, socialization, self-interest)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(education, health, legal system, housing, labor)</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(values, beliefs, philosophy, arts, aesthetics, ideologies)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75" name="Shape 1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489063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This system affects individuals, institutions and informs our culture. Again, we’ll get into more of this with the article we’re going to read, but I want to see if we can name some examples.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getting a job, friend groups, hair, clothing</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healthcare, education, criminal justice system, employment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aethetics, art, language, competencies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11:31 Jaime-Jin</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manifests itself in many forms. Let’s learn some vocabulary because this is on the of the tools we want to give you (define, give examples, ask for examples). </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shapes individual, institutional and cultural experience. (call out examples)</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(attitudes, behaviors, socialization, self-interest)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(education, health, legal system, housing, labor)</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(values, beliefs, philosophy, arts, aesthetics, ideologies)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75" name="Shape 1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443805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This system affects individuals, institutions and informs our culture. Again, we’ll get into more of this with the article we’re going to read, but I want to see if we can name some examples.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getting a job, friend groups, hair, clothing</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healthcare, education, criminal justice system, employment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aethetics, art, language, competencies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11:31 Jaime-Jin</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manifests itself in many forms. Let’s learn some vocabulary because this is on the of the tools we want to give you (define, give examples, ask for examples). </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shapes individual, institutional and cultural experience. (call out examples)</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(attitudes, behaviors, socialization, self-interest)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(education, health, legal system, housing, labor)</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(values, beliefs, philosophy, arts, aesthetics, ideologies)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75" name="Shape 1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544251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This system affects individuals, institutions and informs our culture. Again, we’ll get into more of this with the article we’re going to read, but I want to see if we can name some examples.</a:t>
            </a:r>
          </a:p>
          <a:p>
            <a:pPr marL="0" marR="0" lvl="0" indent="0" algn="l" rtl="0">
              <a:spcBef>
                <a:spcPts val="0"/>
              </a:spcBef>
              <a:buNone/>
            </a:pPr>
            <a:endParaRPr sz="1200" b="0" i="0" u="none" strike="noStrike" cap="none" baseline="0" dirty="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Individual: getting a job, friend groups, hair, clothing</a:t>
            </a: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Institutional: healthcare, education, criminal justice system, employment</a:t>
            </a: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Cultural: </a:t>
            </a:r>
            <a:r>
              <a:rPr lang="en-US" sz="1200" b="0" i="0" u="none" strike="noStrike" cap="none" baseline="0" dirty="0" err="1">
                <a:solidFill>
                  <a:schemeClr val="dk1"/>
                </a:solidFill>
                <a:latin typeface="Calibri"/>
                <a:ea typeface="Calibri"/>
                <a:cs typeface="Calibri"/>
                <a:sym typeface="Calibri"/>
              </a:rPr>
              <a:t>aethetics</a:t>
            </a:r>
            <a:r>
              <a:rPr lang="en-US" sz="1200" b="0" i="0" u="none" strike="noStrike" cap="none" baseline="0" dirty="0">
                <a:solidFill>
                  <a:schemeClr val="dk1"/>
                </a:solidFill>
                <a:latin typeface="Calibri"/>
                <a:ea typeface="Calibri"/>
                <a:cs typeface="Calibri"/>
                <a:sym typeface="Calibri"/>
              </a:rPr>
              <a:t>, art, language, competencies</a:t>
            </a:r>
          </a:p>
          <a:p>
            <a:pPr marL="0" marR="0" lvl="0" indent="0" algn="l" rtl="0">
              <a:spcBef>
                <a:spcPts val="0"/>
              </a:spcBef>
              <a:buNone/>
            </a:pPr>
            <a:endParaRPr sz="1200" b="0" i="0" u="none" strike="noStrike" cap="none" baseline="0" dirty="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11:31 Jaime-</a:t>
            </a:r>
            <a:r>
              <a:rPr lang="en-US" sz="1200" b="0" i="0" u="none" strike="noStrike" cap="none" baseline="0" dirty="0" err="1">
                <a:solidFill>
                  <a:schemeClr val="dk1"/>
                </a:solidFill>
                <a:latin typeface="Calibri"/>
                <a:ea typeface="Calibri"/>
                <a:cs typeface="Calibri"/>
                <a:sym typeface="Calibri"/>
              </a:rPr>
              <a:t>Jin</a:t>
            </a:r>
            <a:endParaRPr lang="en-US" sz="1200" b="0" i="0" u="none" strike="noStrike" cap="none" baseline="0" dirty="0">
              <a:solidFill>
                <a:schemeClr val="dk1"/>
              </a:solidFill>
              <a:latin typeface="Calibri"/>
              <a:ea typeface="Calibri"/>
              <a:cs typeface="Calibri"/>
              <a:sym typeface="Calibri"/>
            </a:endParaRPr>
          </a:p>
          <a:p>
            <a:pPr marL="0" marR="0" lvl="0" indent="0" algn="l" rtl="0">
              <a:spcBef>
                <a:spcPts val="0"/>
              </a:spcBef>
              <a:buNone/>
            </a:pPr>
            <a:endParaRPr sz="1200" b="0" i="0" u="none" strike="noStrike" cap="none" baseline="0" dirty="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Racism manifests itself in many forms. Let’s learn some vocabulary because this is on the of the tools we want to give you (define, give examples, ask for examples). </a:t>
            </a:r>
          </a:p>
          <a:p>
            <a:pPr marL="0" marR="0" lvl="0" indent="0" algn="l" rtl="0">
              <a:spcBef>
                <a:spcPts val="0"/>
              </a:spcBef>
              <a:buNone/>
            </a:pPr>
            <a:endParaRPr sz="1200" b="0" i="0" u="none" strike="noStrike" cap="none" baseline="0" dirty="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Racism shapes individual, institutional and cultural experience. (call out examples)</a:t>
            </a: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Individual (attitudes, behaviors, socialization, self-interest)</a:t>
            </a: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Institutional (education, health, legal system, housing, labor)</a:t>
            </a:r>
          </a:p>
          <a:p>
            <a:pPr marL="0" marR="0" lvl="0" indent="0" algn="l" rtl="0">
              <a:spcBef>
                <a:spcPts val="0"/>
              </a:spcBef>
              <a:buSzPct val="25000"/>
              <a:buNone/>
            </a:pPr>
            <a:r>
              <a:rPr lang="en-US" sz="1200" b="0" i="0" u="none" strike="noStrike" cap="none" baseline="0" dirty="0">
                <a:solidFill>
                  <a:schemeClr val="dk1"/>
                </a:solidFill>
                <a:latin typeface="Calibri"/>
                <a:ea typeface="Calibri"/>
                <a:cs typeface="Calibri"/>
                <a:sym typeface="Calibri"/>
              </a:rPr>
              <a:t>Cultural (values, beliefs, philosophy, arts, aesthetics, ideologies)</a:t>
            </a:r>
          </a:p>
          <a:p>
            <a:pPr marL="0" marR="0" lvl="0" indent="0" algn="l" rtl="0">
              <a:spcBef>
                <a:spcPts val="0"/>
              </a:spcBef>
              <a:buNone/>
            </a:pPr>
            <a:endParaRPr sz="1200" b="0" i="0" u="none" strike="noStrike" cap="none" baseline="0" dirty="0">
              <a:solidFill>
                <a:schemeClr val="dk1"/>
              </a:solidFill>
              <a:latin typeface="Calibri"/>
              <a:ea typeface="Calibri"/>
              <a:cs typeface="Calibri"/>
              <a:sym typeface="Calibri"/>
            </a:endParaRPr>
          </a:p>
        </p:txBody>
      </p:sp>
      <p:sp>
        <p:nvSpPr>
          <p:cNvPr id="175" name="Shape 1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862551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This system affects individuals, institutions and informs our culture. Again, we’ll get into more of this with the article we’re going to read, but I want to see if we can name some examples.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getting a job, friend groups, hair, clothing</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healthcare, education, criminal justice system, employment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aethetics, art, language, competencies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11:31 Jaime-Jin</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manifests itself in many forms. Let’s learn some vocabulary because this is on the of the tools we want to give you (define, give examples, ask for examples). </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Racism shapes individual, institutional and cultural experience. (call out examples)</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Individual (attitudes, behaviors, socialization, self-interest)</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Institutional (education, health, legal system, housing, labor)</a:t>
            </a: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Cultural (values, beliefs, philosophy, arts, aesthetics, ideologies)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75" name="Shape 1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7498376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"When someone with the authority of a teacher describes the world and you are not in it, there is a moment of psychic disequilibrium, as if you looked into a mirror and saw nothing." Adrienne Rich</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01548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txBox="1">
            <a:spLocks noGrp="1"/>
          </p:cNvSpPr>
          <p:nvPr>
            <p:ph type="body" idx="1"/>
          </p:nvPr>
        </p:nvSpPr>
        <p:spPr>
          <a:xfrm>
            <a:off x="685800" y="4343400"/>
            <a:ext cx="5486399" cy="4114800"/>
          </a:xfrm>
          <a:prstGeom prst="rect">
            <a:avLst/>
          </a:prstGeom>
        </p:spPr>
        <p:txBody>
          <a:bodyPr lIns="91425" tIns="91425" rIns="91425" bIns="91425" anchor="t" anchorCtr="0">
            <a:normAutofit/>
          </a:bodyPr>
          <a:lstStyle/>
          <a:p>
            <a:pPr>
              <a:spcBef>
                <a:spcPts val="0"/>
              </a:spcBef>
              <a:buNone/>
            </a:pPr>
            <a:endParaRPr/>
          </a:p>
        </p:txBody>
      </p:sp>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682806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242" name="Shape 24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2:30</a:t>
            </a:r>
          </a:p>
        </p:txBody>
      </p:sp>
      <p:sp>
        <p:nvSpPr>
          <p:cNvPr id="243" name="Shape 24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5695506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248" name="Shape 24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Closing circle.</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Evaluations.</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THANK YOU!</a:t>
            </a:r>
          </a:p>
        </p:txBody>
      </p:sp>
      <p:sp>
        <p:nvSpPr>
          <p:cNvPr id="249" name="Shape 24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103159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03" name="Shape 10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04" name="Shape 10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493528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03" name="Shape 10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04" name="Shape 10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143402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03" name="Shape 10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04" name="Shape 10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482967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96" name="Shape 9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97" name="Shape 9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542708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96" name="Shape 9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97" name="Shape 9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2019618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96" name="Shape 9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97" name="Shape 9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6029327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116" name="Shape 11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663235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58" name="Shape 15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(11:20) </a:t>
            </a:r>
            <a:r>
              <a:rPr lang="en-US" sz="1200" b="1" i="0" u="none" strike="noStrike" cap="none" baseline="0">
                <a:solidFill>
                  <a:schemeClr val="dk1"/>
                </a:solidFill>
                <a:latin typeface="Calibri"/>
                <a:ea typeface="Calibri"/>
                <a:cs typeface="Calibri"/>
                <a:sym typeface="Calibri"/>
              </a:rPr>
              <a:t>What is Race? </a:t>
            </a:r>
            <a:r>
              <a:rPr lang="en-US" sz="1200" b="0" i="0" u="none" strike="noStrike" cap="none" baseline="0">
                <a:solidFill>
                  <a:schemeClr val="dk1"/>
                </a:solidFill>
                <a:latin typeface="Calibri"/>
                <a:ea typeface="Calibri"/>
                <a:cs typeface="Calibri"/>
                <a:sym typeface="Calibri"/>
              </a:rPr>
              <a:t>Jaime-Jin</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When Border Crossers talks about race, this is what we’re talking about:</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0" marR="0" lvl="0" indent="0" algn="l" rtl="0">
              <a:spcBef>
                <a:spcPts val="0"/>
              </a:spcBef>
              <a:buSzPct val="25000"/>
              <a:buNone/>
            </a:pPr>
            <a:r>
              <a:rPr lang="en-US" sz="1200" b="0" i="0" u="none" strike="noStrike" cap="none" baseline="0">
                <a:solidFill>
                  <a:schemeClr val="dk1"/>
                </a:solidFill>
                <a:latin typeface="Calibri"/>
                <a:ea typeface="Calibri"/>
                <a:cs typeface="Calibri"/>
                <a:sym typeface="Calibri"/>
              </a:rPr>
              <a:t>Race is a social construct where classification of group membership has been decided by people within particular social system at particular historical moments. </a:t>
            </a:r>
          </a:p>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a:p>
            <a:pPr marL="232943" marR="0" lvl="0" indent="-232943" algn="l" rtl="0">
              <a:spcBef>
                <a:spcPts val="0"/>
              </a:spcBef>
              <a:buClr>
                <a:schemeClr val="dk1"/>
              </a:buClr>
              <a:buSzPct val="100000"/>
              <a:buFont typeface="Calibri"/>
              <a:buAutoNum type="arabicPeriod"/>
            </a:pPr>
            <a:r>
              <a:rPr lang="en-US" sz="1200" b="0" i="0" u="none" strike="noStrike" cap="none" baseline="0">
                <a:solidFill>
                  <a:schemeClr val="dk1"/>
                </a:solidFill>
                <a:latin typeface="Calibri"/>
                <a:ea typeface="Calibri"/>
                <a:cs typeface="Calibri"/>
                <a:sym typeface="Calibri"/>
              </a:rPr>
              <a:t>It is not a biological fact. We know scientifically, that race is not a fact. That the DNA differences between me and another Asian person are no more significant than the DNA differences between me and J’nelle. </a:t>
            </a:r>
          </a:p>
          <a:p>
            <a:pPr marL="232943" marR="0" lvl="0" indent="-232943" algn="l" rtl="0">
              <a:spcBef>
                <a:spcPts val="0"/>
              </a:spcBef>
              <a:buClr>
                <a:schemeClr val="dk1"/>
              </a:buClr>
              <a:buSzPct val="100000"/>
              <a:buFont typeface="Calibri"/>
              <a:buAutoNum type="arabicPeriod"/>
            </a:pPr>
            <a:r>
              <a:rPr lang="en-US" sz="1200" b="0" i="0" u="none" strike="noStrike" cap="none" baseline="0">
                <a:solidFill>
                  <a:schemeClr val="dk1"/>
                </a:solidFill>
                <a:latin typeface="Calibri"/>
                <a:ea typeface="Calibri"/>
                <a:cs typeface="Calibri"/>
                <a:sym typeface="Calibri"/>
              </a:rPr>
              <a:t>Race is also not set. It’s fluid. Race lines are “fundamentally blurred and constantly redrawn” (Pollock, 2008). </a:t>
            </a:r>
          </a:p>
          <a:p>
            <a:pPr marL="698830" marR="0" lvl="1" indent="-241630" algn="l" rtl="0">
              <a:spcBef>
                <a:spcPts val="0"/>
              </a:spcBef>
              <a:buClr>
                <a:schemeClr val="dk1"/>
              </a:buClr>
              <a:buSzPct val="100000"/>
              <a:buFont typeface="Calibri"/>
              <a:buAutoNum type="arabicPeriod"/>
            </a:pPr>
            <a:r>
              <a:rPr lang="en-US" sz="1200" b="0" i="0" u="none" strike="noStrike" cap="none" baseline="0">
                <a:solidFill>
                  <a:schemeClr val="dk1"/>
                </a:solidFill>
                <a:latin typeface="Calibri"/>
                <a:ea typeface="Calibri"/>
                <a:cs typeface="Calibri"/>
                <a:sym typeface="Calibri"/>
              </a:rPr>
              <a:t>The US government decided that in order to be black, you had to have a drop of black blood. Defined by government. If you’re Native American, you have to be full blooded Indian. Why would the same body of people made two very different definitions of racial categories.</a:t>
            </a:r>
          </a:p>
          <a:p>
            <a:pPr marL="1164717" marR="0" lvl="2" indent="-237616" algn="l" rtl="0">
              <a:spcBef>
                <a:spcPts val="0"/>
              </a:spcBef>
              <a:buClr>
                <a:schemeClr val="dk1"/>
              </a:buClr>
              <a:buSzPct val="100000"/>
              <a:buFont typeface="Calibri"/>
              <a:buAutoNum type="arabicPeriod"/>
            </a:pPr>
            <a:r>
              <a:rPr lang="en-US" sz="1200" b="0" i="0" u="none" strike="noStrike" cap="none" baseline="0">
                <a:solidFill>
                  <a:schemeClr val="dk1"/>
                </a:solidFill>
                <a:latin typeface="Calibri"/>
                <a:ea typeface="Calibri"/>
                <a:cs typeface="Calibri"/>
                <a:sym typeface="Calibri"/>
              </a:rPr>
              <a:t>Political and economic reasons. This is not a random system.</a:t>
            </a:r>
          </a:p>
        </p:txBody>
      </p:sp>
      <p:sp>
        <p:nvSpPr>
          <p:cNvPr id="159" name="Shape 15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rm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206953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ctr" rtl="0">
              <a:spcBef>
                <a:spcPts val="0"/>
              </a:spcBef>
              <a:buClr>
                <a:schemeClr val="lt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6" name="Shape 1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640"/>
              </a:spcBef>
              <a:buClr>
                <a:schemeClr val="lt1"/>
              </a:buClr>
              <a:buFont typeface="Calibri"/>
              <a:buNone/>
              <a:defRPr/>
            </a:lvl1pPr>
            <a:lvl2pPr marL="457200" marR="0" indent="0" algn="ctr" rtl="0">
              <a:spcBef>
                <a:spcPts val="560"/>
              </a:spcBef>
              <a:buClr>
                <a:schemeClr val="lt1"/>
              </a:buClr>
              <a:buFont typeface="Calibri"/>
              <a:buNone/>
              <a:defRPr/>
            </a:lvl2pPr>
            <a:lvl3pPr marL="914400" marR="0" indent="0" algn="ctr" rtl="0">
              <a:spcBef>
                <a:spcPts val="480"/>
              </a:spcBef>
              <a:buClr>
                <a:schemeClr val="lt1"/>
              </a:buClr>
              <a:buFont typeface="Calibri"/>
              <a:buNone/>
              <a:defRPr/>
            </a:lvl3pPr>
            <a:lvl4pPr marL="1371600" marR="0" indent="0" algn="ctr" rtl="0">
              <a:spcBef>
                <a:spcPts val="400"/>
              </a:spcBef>
              <a:buClr>
                <a:schemeClr val="lt1"/>
              </a:buClr>
              <a:buFont typeface="Calibri"/>
              <a:buNone/>
              <a:defRPr/>
            </a:lvl4pPr>
            <a:lvl5pPr marL="1828800" marR="0" indent="0" algn="ctr" rtl="0">
              <a:spcBef>
                <a:spcPts val="400"/>
              </a:spcBef>
              <a:buClr>
                <a:schemeClr val="lt1"/>
              </a:buClr>
              <a:buFont typeface="Calibri"/>
              <a:buNone/>
              <a:defRPr/>
            </a:lvl5pPr>
            <a:lvl6pPr marL="2286000" marR="0" indent="0" algn="ctr" rtl="0">
              <a:spcBef>
                <a:spcPts val="400"/>
              </a:spcBef>
              <a:buClr>
                <a:schemeClr val="lt1"/>
              </a:buClr>
              <a:buFont typeface="Calibri"/>
              <a:buNone/>
              <a:defRPr/>
            </a:lvl6pPr>
            <a:lvl7pPr marL="2743200" marR="0" indent="0" algn="ctr" rtl="0">
              <a:spcBef>
                <a:spcPts val="400"/>
              </a:spcBef>
              <a:buClr>
                <a:schemeClr val="lt1"/>
              </a:buClr>
              <a:buFont typeface="Calibri"/>
              <a:buNone/>
              <a:defRPr/>
            </a:lvl7pPr>
            <a:lvl8pPr marL="3200400" marR="0" indent="0" algn="ctr" rtl="0">
              <a:spcBef>
                <a:spcPts val="400"/>
              </a:spcBef>
              <a:buClr>
                <a:schemeClr val="lt1"/>
              </a:buClr>
              <a:buFont typeface="Calibri"/>
              <a:buNone/>
              <a:defRPr/>
            </a:lvl8pPr>
            <a:lvl9pPr marL="3657600" marR="0" indent="0" algn="ctr" rtl="0">
              <a:spcBef>
                <a:spcPts val="400"/>
              </a:spcBef>
              <a:buClr>
                <a:schemeClr val="lt1"/>
              </a:buClr>
              <a:buFont typeface="Calibri"/>
              <a:buNone/>
              <a:defRPr/>
            </a:lvl9pPr>
          </a:lstStyle>
          <a:p>
            <a:endParaRPr/>
          </a:p>
        </p:txBody>
      </p:sp>
      <p:sp>
        <p:nvSpPr>
          <p:cNvPr id="17" name="Shape 1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 name="Shape 1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 name="Shape 1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3" name="Shape 73"/>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indent="-139700" algn="l" rtl="0">
              <a:spcBef>
                <a:spcPts val="640"/>
              </a:spcBef>
              <a:buClr>
                <a:schemeClr val="lt1"/>
              </a:buClr>
              <a:buFont typeface="Calibri"/>
              <a:buChar char="•"/>
              <a:defRPr/>
            </a:lvl1pPr>
            <a:lvl2pPr marL="742950" indent="-107950" algn="l" rtl="0">
              <a:spcBef>
                <a:spcPts val="560"/>
              </a:spcBef>
              <a:buClr>
                <a:schemeClr val="lt1"/>
              </a:buClr>
              <a:buFont typeface="Calibri"/>
              <a:buChar char="–"/>
              <a:defRPr/>
            </a:lvl2pPr>
            <a:lvl3pPr marL="1143000" indent="-76200" algn="l" rtl="0">
              <a:spcBef>
                <a:spcPts val="480"/>
              </a:spcBef>
              <a:buClr>
                <a:schemeClr val="lt1"/>
              </a:buClr>
              <a:buFont typeface="Calibri"/>
              <a:buChar char="•"/>
              <a:defRPr/>
            </a:lvl3pPr>
            <a:lvl4pPr marL="1600200" indent="-101600" algn="l" rtl="0">
              <a:spcBef>
                <a:spcPts val="400"/>
              </a:spcBef>
              <a:buClr>
                <a:schemeClr val="lt1"/>
              </a:buClr>
              <a:buFont typeface="Calibri"/>
              <a:buChar char="–"/>
              <a:defRPr/>
            </a:lvl4pPr>
            <a:lvl5pPr marL="2057400" indent="-101600" algn="l" rtl="0">
              <a:spcBef>
                <a:spcPts val="400"/>
              </a:spcBef>
              <a:buClr>
                <a:schemeClr val="lt1"/>
              </a:buClr>
              <a:buFont typeface="Calibri"/>
              <a:buChar char="»"/>
              <a:defRPr/>
            </a:lvl5pPr>
            <a:lvl6pPr marL="2514600" indent="-101600" algn="l" rtl="0">
              <a:spcBef>
                <a:spcPts val="400"/>
              </a:spcBef>
              <a:buClr>
                <a:schemeClr val="lt1"/>
              </a:buClr>
              <a:buFont typeface="Calibri"/>
              <a:buChar char="•"/>
              <a:defRPr/>
            </a:lvl6pPr>
            <a:lvl7pPr marL="2971800" indent="-101600" algn="l" rtl="0">
              <a:spcBef>
                <a:spcPts val="400"/>
              </a:spcBef>
              <a:buClr>
                <a:schemeClr val="lt1"/>
              </a:buClr>
              <a:buFont typeface="Calibri"/>
              <a:buChar char="•"/>
              <a:defRPr/>
            </a:lvl7pPr>
            <a:lvl8pPr marL="3429000" indent="-101600" algn="l" rtl="0">
              <a:spcBef>
                <a:spcPts val="400"/>
              </a:spcBef>
              <a:buClr>
                <a:schemeClr val="lt1"/>
              </a:buClr>
              <a:buFont typeface="Calibri"/>
              <a:buChar char="•"/>
              <a:defRPr/>
            </a:lvl8pPr>
            <a:lvl9pPr marL="3886200" indent="-101600" algn="l" rtl="0">
              <a:spcBef>
                <a:spcPts val="400"/>
              </a:spcBef>
              <a:buClr>
                <a:schemeClr val="lt1"/>
              </a:buClr>
              <a:buFont typeface="Calibri"/>
              <a:buChar char="•"/>
              <a:defRPr/>
            </a:lvl9pPr>
          </a:lstStyle>
          <a:p>
            <a:endParaRPr/>
          </a:p>
        </p:txBody>
      </p:sp>
      <p:sp>
        <p:nvSpPr>
          <p:cNvPr id="74" name="Shape 7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6" name="Shape 7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algn="ctr" rtl="0">
              <a:spcBef>
                <a:spcPts val="0"/>
              </a:spcBef>
              <a:buClr>
                <a:schemeClr val="lt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9" name="Shape 79"/>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139700" algn="l" rtl="0">
              <a:spcBef>
                <a:spcPts val="640"/>
              </a:spcBef>
              <a:buClr>
                <a:schemeClr val="lt1"/>
              </a:buClr>
              <a:buFont typeface="Calibri"/>
              <a:buChar char="•"/>
              <a:defRPr/>
            </a:lvl1pPr>
            <a:lvl2pPr marL="742950" indent="-107950" algn="l" rtl="0">
              <a:spcBef>
                <a:spcPts val="560"/>
              </a:spcBef>
              <a:buClr>
                <a:schemeClr val="lt1"/>
              </a:buClr>
              <a:buFont typeface="Calibri"/>
              <a:buChar char="–"/>
              <a:defRPr/>
            </a:lvl2pPr>
            <a:lvl3pPr marL="1143000" indent="-76200" algn="l" rtl="0">
              <a:spcBef>
                <a:spcPts val="480"/>
              </a:spcBef>
              <a:buClr>
                <a:schemeClr val="lt1"/>
              </a:buClr>
              <a:buFont typeface="Calibri"/>
              <a:buChar char="•"/>
              <a:defRPr/>
            </a:lvl3pPr>
            <a:lvl4pPr marL="1600200" indent="-101600" algn="l" rtl="0">
              <a:spcBef>
                <a:spcPts val="400"/>
              </a:spcBef>
              <a:buClr>
                <a:schemeClr val="lt1"/>
              </a:buClr>
              <a:buFont typeface="Calibri"/>
              <a:buChar char="–"/>
              <a:defRPr/>
            </a:lvl4pPr>
            <a:lvl5pPr marL="2057400" indent="-101600" algn="l" rtl="0">
              <a:spcBef>
                <a:spcPts val="400"/>
              </a:spcBef>
              <a:buClr>
                <a:schemeClr val="lt1"/>
              </a:buClr>
              <a:buFont typeface="Calibri"/>
              <a:buChar char="»"/>
              <a:defRPr/>
            </a:lvl5pPr>
            <a:lvl6pPr marL="2514600" indent="-101600" algn="l" rtl="0">
              <a:spcBef>
                <a:spcPts val="400"/>
              </a:spcBef>
              <a:buClr>
                <a:schemeClr val="lt1"/>
              </a:buClr>
              <a:buFont typeface="Calibri"/>
              <a:buChar char="•"/>
              <a:defRPr/>
            </a:lvl6pPr>
            <a:lvl7pPr marL="2971800" indent="-101600" algn="l" rtl="0">
              <a:spcBef>
                <a:spcPts val="400"/>
              </a:spcBef>
              <a:buClr>
                <a:schemeClr val="lt1"/>
              </a:buClr>
              <a:buFont typeface="Calibri"/>
              <a:buChar char="•"/>
              <a:defRPr/>
            </a:lvl7pPr>
            <a:lvl8pPr marL="3429000" indent="-101600" algn="l" rtl="0">
              <a:spcBef>
                <a:spcPts val="400"/>
              </a:spcBef>
              <a:buClr>
                <a:schemeClr val="lt1"/>
              </a:buClr>
              <a:buFont typeface="Calibri"/>
              <a:buChar char="•"/>
              <a:defRPr/>
            </a:lvl8pPr>
            <a:lvl9pPr marL="3886200" indent="-101600" algn="l" rtl="0">
              <a:spcBef>
                <a:spcPts val="400"/>
              </a:spcBef>
              <a:buClr>
                <a:schemeClr val="lt1"/>
              </a:buClr>
              <a:buFont typeface="Calibri"/>
              <a:buChar char="•"/>
              <a:defRPr/>
            </a:lvl9pPr>
          </a:lstStyle>
          <a:p>
            <a:endParaRPr/>
          </a:p>
        </p:txBody>
      </p:sp>
      <p:sp>
        <p:nvSpPr>
          <p:cNvPr id="80" name="Shape 8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1" name="Shape 8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2" name="Shape 8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Calibri"/>
              <a:buNone/>
              <a:defRPr sz="4400">
                <a:solidFill>
                  <a:schemeClr val="bg1"/>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dirty="0"/>
          </a:p>
        </p:txBody>
      </p:sp>
      <p:sp>
        <p:nvSpPr>
          <p:cNvPr id="22" name="Shape 22"/>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03200" indent="0" algn="l" rtl="0">
              <a:spcBef>
                <a:spcPts val="640"/>
              </a:spcBef>
              <a:buClr>
                <a:schemeClr val="lt1"/>
              </a:buClr>
              <a:buFont typeface="Calibri"/>
              <a:buNone/>
              <a:defRPr sz="1800">
                <a:solidFill>
                  <a:srgbClr val="FFFFFF"/>
                </a:solidFill>
              </a:defRPr>
            </a:lvl1pPr>
            <a:lvl2pPr marL="742950" indent="-107950" algn="l" rtl="0">
              <a:spcBef>
                <a:spcPts val="560"/>
              </a:spcBef>
              <a:buClr>
                <a:schemeClr val="lt1"/>
              </a:buClr>
              <a:buFont typeface="Calibri"/>
              <a:buChar char="–"/>
              <a:defRPr/>
            </a:lvl2pPr>
            <a:lvl3pPr marL="1143000" indent="-76200" algn="l" rtl="0">
              <a:spcBef>
                <a:spcPts val="480"/>
              </a:spcBef>
              <a:buClr>
                <a:schemeClr val="lt1"/>
              </a:buClr>
              <a:buFont typeface="Calibri"/>
              <a:buChar char="•"/>
              <a:defRPr/>
            </a:lvl3pPr>
            <a:lvl4pPr marL="1600200" indent="-101600" algn="l" rtl="0">
              <a:spcBef>
                <a:spcPts val="400"/>
              </a:spcBef>
              <a:buClr>
                <a:schemeClr val="lt1"/>
              </a:buClr>
              <a:buFont typeface="Calibri"/>
              <a:buChar char="–"/>
              <a:defRPr/>
            </a:lvl4pPr>
            <a:lvl5pPr marL="2057400" indent="-101600" algn="l" rtl="0">
              <a:spcBef>
                <a:spcPts val="400"/>
              </a:spcBef>
              <a:buClr>
                <a:schemeClr val="lt1"/>
              </a:buClr>
              <a:buFont typeface="Calibri"/>
              <a:buChar char="»"/>
              <a:defRPr/>
            </a:lvl5pPr>
            <a:lvl6pPr marL="2514600" indent="-101600" algn="l" rtl="0">
              <a:spcBef>
                <a:spcPts val="400"/>
              </a:spcBef>
              <a:buClr>
                <a:schemeClr val="lt1"/>
              </a:buClr>
              <a:buFont typeface="Calibri"/>
              <a:buChar char="•"/>
              <a:defRPr/>
            </a:lvl6pPr>
            <a:lvl7pPr marL="2971800" indent="-101600" algn="l" rtl="0">
              <a:spcBef>
                <a:spcPts val="400"/>
              </a:spcBef>
              <a:buClr>
                <a:schemeClr val="lt1"/>
              </a:buClr>
              <a:buFont typeface="Calibri"/>
              <a:buChar char="•"/>
              <a:defRPr/>
            </a:lvl7pPr>
            <a:lvl8pPr marL="3429000" indent="-101600" algn="l" rtl="0">
              <a:spcBef>
                <a:spcPts val="400"/>
              </a:spcBef>
              <a:buClr>
                <a:schemeClr val="lt1"/>
              </a:buClr>
              <a:buFont typeface="Calibri"/>
              <a:buChar char="•"/>
              <a:defRPr/>
            </a:lvl8pPr>
            <a:lvl9pPr marL="3886200" indent="-101600" algn="l" rtl="0">
              <a:spcBef>
                <a:spcPts val="400"/>
              </a:spcBef>
              <a:buClr>
                <a:schemeClr val="lt1"/>
              </a:buClr>
              <a:buFont typeface="Calibri"/>
              <a:buChar char="•"/>
              <a:defRPr/>
            </a:lvl9pPr>
          </a:lstStyle>
          <a:p>
            <a:endParaRPr dirty="0"/>
          </a:p>
        </p:txBody>
      </p:sp>
      <p:sp>
        <p:nvSpPr>
          <p:cNvPr id="23" name="Shape 2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 name="Shape 2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 name="Shape 25"/>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Clr>
                <a:schemeClr val="lt1"/>
              </a:buClr>
              <a:buFont typeface="Calibri"/>
              <a:buNone/>
              <a:defRPr/>
            </a:lvl1pPr>
            <a:lvl2pPr marL="457200" indent="0" rtl="0">
              <a:spcBef>
                <a:spcPts val="0"/>
              </a:spcBef>
              <a:buClr>
                <a:schemeClr val="lt1"/>
              </a:buClr>
              <a:buFont typeface="Calibri"/>
              <a:buNone/>
              <a:defRPr/>
            </a:lvl2pPr>
            <a:lvl3pPr marL="914400" indent="0" rtl="0">
              <a:spcBef>
                <a:spcPts val="0"/>
              </a:spcBef>
              <a:buClr>
                <a:schemeClr val="lt1"/>
              </a:buClr>
              <a:buFont typeface="Calibri"/>
              <a:buNone/>
              <a:defRPr/>
            </a:lvl3pPr>
            <a:lvl4pPr marL="1371600" indent="0" rtl="0">
              <a:spcBef>
                <a:spcPts val="0"/>
              </a:spcBef>
              <a:buClr>
                <a:schemeClr val="lt1"/>
              </a:buClr>
              <a:buFont typeface="Calibri"/>
              <a:buNone/>
              <a:defRPr/>
            </a:lvl4pPr>
            <a:lvl5pPr marL="1828800" indent="0" rtl="0">
              <a:spcBef>
                <a:spcPts val="0"/>
              </a:spcBef>
              <a:buClr>
                <a:schemeClr val="lt1"/>
              </a:buClr>
              <a:buFont typeface="Calibri"/>
              <a:buNone/>
              <a:defRPr/>
            </a:lvl5pPr>
            <a:lvl6pPr marL="2286000" indent="0" rtl="0">
              <a:spcBef>
                <a:spcPts val="0"/>
              </a:spcBef>
              <a:buClr>
                <a:schemeClr val="lt1"/>
              </a:buClr>
              <a:buFont typeface="Calibri"/>
              <a:buNone/>
              <a:defRPr/>
            </a:lvl6pPr>
            <a:lvl7pPr marL="2743200" indent="0" rtl="0">
              <a:spcBef>
                <a:spcPts val="0"/>
              </a:spcBef>
              <a:buClr>
                <a:schemeClr val="lt1"/>
              </a:buClr>
              <a:buFont typeface="Calibri"/>
              <a:buNone/>
              <a:defRPr/>
            </a:lvl7pPr>
            <a:lvl8pPr marL="3200400" indent="0" rtl="0">
              <a:spcBef>
                <a:spcPts val="0"/>
              </a:spcBef>
              <a:buClr>
                <a:schemeClr val="lt1"/>
              </a:buClr>
              <a:buFont typeface="Calibri"/>
              <a:buNone/>
              <a:defRPr/>
            </a:lvl8pPr>
            <a:lvl9pPr marL="3657600" indent="0" rtl="0">
              <a:spcBef>
                <a:spcPts val="0"/>
              </a:spcBef>
              <a:buClr>
                <a:schemeClr val="lt1"/>
              </a:buClr>
              <a:buFont typeface="Calibri"/>
              <a:buNone/>
              <a:defRPr/>
            </a:lvl9pPr>
          </a:lstStyle>
          <a:p>
            <a:endParaRPr/>
          </a:p>
        </p:txBody>
      </p:sp>
      <p:sp>
        <p:nvSpPr>
          <p:cNvPr id="29" name="Shape 2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0" name="Shape 3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1" name="Shape 31"/>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4" name="Shape 34"/>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 name="Shape 3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2" name="Shape 42"/>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3" name="Shape 43"/>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4" name="Shape 44"/>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5" name="Shape 4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lt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0" name="Shape 5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5" name="Shape 5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6" name="Shape 5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1" name="Shape 6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2" name="Shape 6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3" name="Shape 6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6" name="Shape 66"/>
          <p:cNvSpPr>
            <a:spLocks noGrp="1"/>
          </p:cNvSpPr>
          <p:nvPr>
            <p:ph type="pic" idx="2"/>
          </p:nvPr>
        </p:nvSpPr>
        <p:spPr>
          <a:xfrm>
            <a:off x="1792288" y="612775"/>
            <a:ext cx="5486399" cy="4114800"/>
          </a:xfrm>
          <a:prstGeom prst="rect">
            <a:avLst/>
          </a:prstGeom>
          <a:noFill/>
          <a:ln>
            <a:noFill/>
          </a:ln>
        </p:spPr>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8" name="Shape 6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0" name="Shape 70"/>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spcBef>
                <a:spcPts val="0"/>
              </a:spcBef>
              <a:buClr>
                <a:schemeClr val="lt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dirty="0"/>
          </a:p>
        </p:txBody>
      </p:sp>
      <p:sp>
        <p:nvSpPr>
          <p:cNvPr id="10" name="Shape 10"/>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indent="-139700" algn="l" rtl="0">
              <a:spcBef>
                <a:spcPts val="640"/>
              </a:spcBef>
              <a:buClr>
                <a:schemeClr val="lt1"/>
              </a:buClr>
              <a:buFont typeface="Calibri"/>
              <a:buChar char="•"/>
              <a:defRPr/>
            </a:lvl1pPr>
            <a:lvl2pPr marL="742950" marR="0" indent="-107950" algn="l" rtl="0">
              <a:spcBef>
                <a:spcPts val="560"/>
              </a:spcBef>
              <a:buClr>
                <a:schemeClr val="lt1"/>
              </a:buClr>
              <a:buFont typeface="Calibri"/>
              <a:buChar char="–"/>
              <a:defRPr/>
            </a:lvl2pPr>
            <a:lvl3pPr marL="1143000" marR="0" indent="-76200" algn="l" rtl="0">
              <a:spcBef>
                <a:spcPts val="480"/>
              </a:spcBef>
              <a:buClr>
                <a:schemeClr val="lt1"/>
              </a:buClr>
              <a:buFont typeface="Calibri"/>
              <a:buChar char="•"/>
              <a:defRPr/>
            </a:lvl3pPr>
            <a:lvl4pPr marL="1600200" marR="0" indent="-101600" algn="l" rtl="0">
              <a:spcBef>
                <a:spcPts val="400"/>
              </a:spcBef>
              <a:buClr>
                <a:schemeClr val="lt1"/>
              </a:buClr>
              <a:buFont typeface="Calibri"/>
              <a:buChar char="–"/>
              <a:defRPr/>
            </a:lvl4pPr>
            <a:lvl5pPr marL="2057400" marR="0" indent="-101600" algn="l" rtl="0">
              <a:spcBef>
                <a:spcPts val="400"/>
              </a:spcBef>
              <a:buClr>
                <a:schemeClr val="lt1"/>
              </a:buClr>
              <a:buFont typeface="Calibri"/>
              <a:buChar char="»"/>
              <a:defRPr/>
            </a:lvl5pPr>
            <a:lvl6pPr marL="2514600" marR="0" indent="-101600" algn="l" rtl="0">
              <a:spcBef>
                <a:spcPts val="400"/>
              </a:spcBef>
              <a:buClr>
                <a:schemeClr val="lt1"/>
              </a:buClr>
              <a:buFont typeface="Calibri"/>
              <a:buChar char="•"/>
              <a:defRPr/>
            </a:lvl6pPr>
            <a:lvl7pPr marL="2971800" marR="0" indent="-101600" algn="l" rtl="0">
              <a:spcBef>
                <a:spcPts val="400"/>
              </a:spcBef>
              <a:buClr>
                <a:schemeClr val="lt1"/>
              </a:buClr>
              <a:buFont typeface="Calibri"/>
              <a:buChar char="•"/>
              <a:defRPr/>
            </a:lvl7pPr>
            <a:lvl8pPr marL="3429000" marR="0" indent="-101600" algn="l" rtl="0">
              <a:spcBef>
                <a:spcPts val="400"/>
              </a:spcBef>
              <a:buClr>
                <a:schemeClr val="lt1"/>
              </a:buClr>
              <a:buFont typeface="Calibri"/>
              <a:buChar char="•"/>
              <a:defRPr/>
            </a:lvl8pPr>
            <a:lvl9pPr marL="3886200" marR="0" indent="-101600" algn="l" rtl="0">
              <a:spcBef>
                <a:spcPts val="400"/>
              </a:spcBef>
              <a:buClr>
                <a:schemeClr val="lt1"/>
              </a:buClr>
              <a:buFont typeface="Calibri"/>
              <a:buChar char="•"/>
              <a:defRPr/>
            </a:lvl9pPr>
          </a:lstStyle>
          <a:p>
            <a:endParaRPr dirty="0"/>
          </a:p>
        </p:txBody>
      </p:sp>
      <p:sp>
        <p:nvSpPr>
          <p:cNvPr id="11" name="Shape 1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C6xSyRJqIe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4" name="Title 3"/>
          <p:cNvSpPr>
            <a:spLocks noGrp="1"/>
          </p:cNvSpPr>
          <p:nvPr>
            <p:ph type="ctrTitle"/>
          </p:nvPr>
        </p:nvSpPr>
        <p:spPr>
          <a:xfrm>
            <a:off x="685800" y="1603461"/>
            <a:ext cx="8268970" cy="1680426"/>
          </a:xfrm>
        </p:spPr>
        <p:txBody>
          <a:bodyPr/>
          <a:lstStyle/>
          <a:p>
            <a:pPr lvl="0" algn="l"/>
            <a:r>
              <a:rPr lang="en-US" sz="2400" dirty="0">
                <a:solidFill>
                  <a:srgbClr val="FFFFFF"/>
                </a:solidFill>
                <a:latin typeface="Gotham Rounded Book"/>
                <a:ea typeface="Georgia"/>
                <a:cs typeface="Gotham Rounded Book"/>
                <a:sym typeface="Georgia"/>
              </a:rPr>
              <a:t/>
            </a:r>
            <a:br>
              <a:rPr lang="en-US" sz="2400" dirty="0">
                <a:solidFill>
                  <a:srgbClr val="FFFFFF"/>
                </a:solidFill>
                <a:latin typeface="Gotham Rounded Book"/>
                <a:ea typeface="Georgia"/>
                <a:cs typeface="Gotham Rounded Book"/>
                <a:sym typeface="Georgia"/>
              </a:rPr>
            </a:br>
            <a:r>
              <a:rPr lang="en-US" sz="2400" dirty="0">
                <a:solidFill>
                  <a:srgbClr val="FFFFFF"/>
                </a:solidFill>
                <a:latin typeface="Gotham Rounded Book"/>
                <a:ea typeface="Georgia"/>
                <a:cs typeface="Gotham Rounded Book"/>
                <a:sym typeface="Georgia"/>
              </a:rPr>
              <a:t/>
            </a:r>
            <a:br>
              <a:rPr lang="en-US" sz="2400" dirty="0">
                <a:solidFill>
                  <a:srgbClr val="FFFFFF"/>
                </a:solidFill>
                <a:latin typeface="Gotham Rounded Book"/>
                <a:ea typeface="Georgia"/>
                <a:cs typeface="Gotham Rounded Book"/>
                <a:sym typeface="Georgia"/>
              </a:rPr>
            </a:br>
            <a:r>
              <a:rPr lang="en-US" sz="2400" dirty="0">
                <a:solidFill>
                  <a:srgbClr val="FFFFFF"/>
                </a:solidFill>
                <a:latin typeface="Gotham Rounded Book"/>
                <a:ea typeface="Georgia"/>
                <a:cs typeface="Gotham Rounded Book"/>
                <a:sym typeface="Georgia"/>
              </a:rPr>
              <a:t/>
            </a:r>
            <a:br>
              <a:rPr lang="en-US" sz="2400" dirty="0">
                <a:solidFill>
                  <a:srgbClr val="FFFFFF"/>
                </a:solidFill>
                <a:latin typeface="Gotham Rounded Book"/>
                <a:ea typeface="Georgia"/>
                <a:cs typeface="Gotham Rounded Book"/>
                <a:sym typeface="Georgia"/>
              </a:rPr>
            </a:br>
            <a:r>
              <a:rPr lang="en-US" sz="2400" dirty="0">
                <a:solidFill>
                  <a:srgbClr val="FFFFFF"/>
                </a:solidFill>
                <a:latin typeface="Gotham Rounded Book"/>
                <a:ea typeface="Georgia"/>
                <a:cs typeface="Gotham Rounded Book"/>
                <a:sym typeface="Georgia"/>
              </a:rPr>
              <a:t/>
            </a:r>
            <a:br>
              <a:rPr lang="en-US" sz="2400" dirty="0">
                <a:solidFill>
                  <a:srgbClr val="FFFFFF"/>
                </a:solidFill>
                <a:latin typeface="Gotham Rounded Book"/>
                <a:ea typeface="Georgia"/>
                <a:cs typeface="Gotham Rounded Book"/>
                <a:sym typeface="Georgia"/>
              </a:rPr>
            </a:br>
            <a:r>
              <a:rPr lang="en-US" sz="2400" dirty="0">
                <a:solidFill>
                  <a:srgbClr val="FFFFFF"/>
                </a:solidFill>
                <a:latin typeface="Gotham Rounded Book"/>
                <a:ea typeface="Georgia"/>
                <a:cs typeface="Gotham Rounded Book"/>
                <a:sym typeface="Georgia"/>
              </a:rPr>
              <a:t>Welcome to:</a:t>
            </a:r>
            <a:r>
              <a:rPr lang="en-US" sz="4000" dirty="0">
                <a:solidFill>
                  <a:srgbClr val="FFFFFF"/>
                </a:solidFill>
                <a:latin typeface="Gotham Rounded Book"/>
                <a:ea typeface="Georgia"/>
                <a:cs typeface="Gotham Rounded Book"/>
                <a:sym typeface="Georgia"/>
              </a:rPr>
              <a:t/>
            </a:r>
            <a:br>
              <a:rPr lang="en-US" sz="4000" dirty="0">
                <a:solidFill>
                  <a:srgbClr val="FFFFFF"/>
                </a:solidFill>
                <a:latin typeface="Gotham Rounded Book"/>
                <a:ea typeface="Georgia"/>
                <a:cs typeface="Gotham Rounded Book"/>
                <a:sym typeface="Georgia"/>
              </a:rPr>
            </a:br>
            <a:r>
              <a:rPr lang="en-US" sz="4400" dirty="0">
                <a:solidFill>
                  <a:schemeClr val="accent2"/>
                </a:solidFill>
                <a:latin typeface="Gotham Rounded Book"/>
                <a:ea typeface="Georgia"/>
                <a:cs typeface="Gotham Rounded Book"/>
                <a:sym typeface="Georgia"/>
              </a:rPr>
              <a:t>Building Anti-Racist Schools:</a:t>
            </a:r>
            <a:br>
              <a:rPr lang="en-US" sz="4400" dirty="0">
                <a:solidFill>
                  <a:schemeClr val="accent2"/>
                </a:solidFill>
                <a:latin typeface="Gotham Rounded Book"/>
                <a:ea typeface="Georgia"/>
                <a:cs typeface="Gotham Rounded Book"/>
                <a:sym typeface="Georgia"/>
              </a:rPr>
            </a:br>
            <a:r>
              <a:rPr lang="en-US" sz="2800" i="1" dirty="0">
                <a:solidFill>
                  <a:schemeClr val="accent2"/>
                </a:solidFill>
                <a:latin typeface="Gotham Rounded Book"/>
                <a:ea typeface="Georgia"/>
                <a:cs typeface="Gotham Rounded Book"/>
                <a:sym typeface="Georgia"/>
              </a:rPr>
              <a:t>Talking about Race and Racism with Students</a:t>
            </a:r>
            <a:r>
              <a:rPr lang="en-US" sz="4400" dirty="0">
                <a:solidFill>
                  <a:schemeClr val="accent2"/>
                </a:solidFill>
                <a:latin typeface="Gotham Rounded Book"/>
                <a:ea typeface="Georgia"/>
                <a:cs typeface="Gotham Rounded Book"/>
                <a:sym typeface="Georgia"/>
              </a:rPr>
              <a:t/>
            </a:r>
            <a:br>
              <a:rPr lang="en-US" sz="4400" dirty="0">
                <a:solidFill>
                  <a:schemeClr val="accent2"/>
                </a:solidFill>
                <a:latin typeface="Gotham Rounded Book"/>
                <a:ea typeface="Georgia"/>
                <a:cs typeface="Gotham Rounded Book"/>
                <a:sym typeface="Georgia"/>
              </a:rPr>
            </a:br>
            <a:r>
              <a:rPr lang="en-US" sz="2800" dirty="0">
                <a:solidFill>
                  <a:schemeClr val="accent2"/>
                </a:solidFill>
                <a:latin typeface="Gotham Rounded Book"/>
                <a:ea typeface="Georgia"/>
                <a:cs typeface="Gotham Rounded Book"/>
                <a:sym typeface="Georgia"/>
              </a:rPr>
              <a:t> </a:t>
            </a:r>
            <a:r>
              <a:rPr lang="en-US" sz="6000" dirty="0">
                <a:solidFill>
                  <a:schemeClr val="accent2"/>
                </a:solidFill>
                <a:latin typeface="Gotham Rounded Book"/>
                <a:ea typeface="Georgia"/>
                <a:cs typeface="Gotham Rounded Book"/>
                <a:sym typeface="Georgia"/>
              </a:rPr>
              <a:t/>
            </a:r>
            <a:br>
              <a:rPr lang="en-US" sz="6000" dirty="0">
                <a:solidFill>
                  <a:schemeClr val="accent2"/>
                </a:solidFill>
                <a:latin typeface="Gotham Rounded Book"/>
                <a:ea typeface="Georgia"/>
                <a:cs typeface="Gotham Rounded Book"/>
                <a:sym typeface="Georgia"/>
              </a:rPr>
            </a:br>
            <a:endParaRPr lang="en-US" sz="6000" dirty="0">
              <a:solidFill>
                <a:schemeClr val="accent2"/>
              </a:solidFill>
              <a:latin typeface="Gotham Rounded Book"/>
              <a:ea typeface="Georgia"/>
              <a:cs typeface="Gotham Rounded Book"/>
              <a:sym typeface="Georgia"/>
            </a:endParaRPr>
          </a:p>
        </p:txBody>
      </p:sp>
      <p:sp>
        <p:nvSpPr>
          <p:cNvPr id="84" name="Shape 84"/>
          <p:cNvSpPr txBox="1">
            <a:spLocks noGrp="1"/>
          </p:cNvSpPr>
          <p:nvPr>
            <p:ph type="subTitle" idx="1"/>
          </p:nvPr>
        </p:nvSpPr>
        <p:spPr>
          <a:xfrm>
            <a:off x="554636" y="3548853"/>
            <a:ext cx="8400134" cy="2664750"/>
          </a:xfrm>
          <a:prstGeom prst="rect">
            <a:avLst/>
          </a:prstGeom>
          <a:noFill/>
          <a:ln>
            <a:noFill/>
          </a:ln>
        </p:spPr>
        <p:txBody>
          <a:bodyPr lIns="91425" tIns="45700" rIns="91425" bIns="45700" anchor="t" anchorCtr="0">
            <a:normAutofit/>
          </a:bodyPr>
          <a:lstStyle/>
          <a:p>
            <a:pPr algn="l">
              <a:spcBef>
                <a:spcPts val="360"/>
              </a:spcBef>
              <a:buSzPct val="25000"/>
            </a:pPr>
            <a:endParaRPr lang="en-US" sz="2400" dirty="0">
              <a:solidFill>
                <a:schemeClr val="lt1"/>
              </a:solidFill>
              <a:latin typeface="Gotham Rounded Book"/>
              <a:ea typeface="Georgia"/>
              <a:cs typeface="Gotham Rounded Book"/>
              <a:sym typeface="Georgia"/>
            </a:endParaRPr>
          </a:p>
          <a:p>
            <a:pPr algn="l">
              <a:spcBef>
                <a:spcPts val="360"/>
              </a:spcBef>
              <a:buSzPct val="25000"/>
            </a:pPr>
            <a:r>
              <a:rPr lang="en-US" sz="2400" dirty="0">
                <a:solidFill>
                  <a:schemeClr val="lt1"/>
                </a:solidFill>
                <a:latin typeface="Gotham Rounded Book"/>
                <a:ea typeface="Georgia"/>
                <a:cs typeface="Gotham Rounded Book"/>
                <a:sym typeface="Georgia"/>
              </a:rPr>
              <a:t>Bianca Anderson| </a:t>
            </a:r>
            <a:r>
              <a:rPr lang="en-US" sz="1900" dirty="0">
                <a:solidFill>
                  <a:schemeClr val="lt1"/>
                </a:solidFill>
                <a:latin typeface="Gotham Rounded Book"/>
                <a:ea typeface="Georgia"/>
                <a:cs typeface="Gotham Rounded Book"/>
                <a:sym typeface="Georgia"/>
              </a:rPr>
              <a:t>Dallas- Fort Worth Director, Border Crossers</a:t>
            </a:r>
          </a:p>
          <a:p>
            <a:pPr marL="0" marR="0" lvl="0" indent="0" algn="l" rtl="0">
              <a:spcBef>
                <a:spcPts val="360"/>
              </a:spcBef>
              <a:buClr>
                <a:schemeClr val="lt1"/>
              </a:buClr>
              <a:buSzPct val="25000"/>
              <a:buFont typeface="Georgia"/>
              <a:buNone/>
            </a:pPr>
            <a:endParaRPr lang="en-US" sz="2000" u="none" strike="noStrike" cap="none" baseline="0" dirty="0">
              <a:solidFill>
                <a:schemeClr val="lt1"/>
              </a:solidFill>
              <a:latin typeface="Gotham Rounded Book"/>
              <a:ea typeface="Georgia"/>
              <a:cs typeface="Gotham Rounded Book"/>
              <a:sym typeface="Georgia"/>
            </a:endParaRPr>
          </a:p>
          <a:p>
            <a:pPr marL="0" marR="0" lvl="0" indent="0" algn="l" rtl="0">
              <a:lnSpc>
                <a:spcPct val="80000"/>
              </a:lnSpc>
              <a:spcBef>
                <a:spcPts val="264"/>
              </a:spcBef>
              <a:buClr>
                <a:schemeClr val="lt1"/>
              </a:buClr>
              <a:buFont typeface="Calibri"/>
              <a:buNone/>
            </a:pPr>
            <a:endParaRPr sz="1300" u="none" strike="noStrike" cap="none" baseline="0" dirty="0">
              <a:solidFill>
                <a:schemeClr val="lt1"/>
              </a:solidFill>
              <a:latin typeface="Gotham Rounded Book"/>
              <a:ea typeface="Georgia"/>
              <a:cs typeface="Gotham Rounded Book"/>
              <a:sym typeface="Georgia"/>
            </a:endParaRPr>
          </a:p>
          <a:p>
            <a:pPr marL="0" marR="0" lvl="0" indent="0" algn="l" rtl="0">
              <a:lnSpc>
                <a:spcPct val="80000"/>
              </a:lnSpc>
              <a:spcBef>
                <a:spcPts val="260"/>
              </a:spcBef>
              <a:buClr>
                <a:schemeClr val="lt1"/>
              </a:buClr>
              <a:buSzPct val="25000"/>
              <a:buFont typeface="Georgia"/>
              <a:buNone/>
            </a:pPr>
            <a:endParaRPr lang="en-US" sz="1600" u="none" strike="noStrike" cap="none" baseline="0" dirty="0">
              <a:solidFill>
                <a:schemeClr val="lt1"/>
              </a:solidFill>
              <a:latin typeface="Gotham Rounded Book"/>
              <a:ea typeface="Georgia"/>
              <a:cs typeface="Gotham Rounded Book"/>
              <a:sym typeface="Georgia"/>
            </a:endParaRPr>
          </a:p>
          <a:p>
            <a:pPr marL="0" marR="0" lvl="0" indent="0" algn="l" rtl="0">
              <a:spcBef>
                <a:spcPts val="260"/>
              </a:spcBef>
              <a:buClr>
                <a:schemeClr val="lt1"/>
              </a:buClr>
              <a:buSzPct val="25000"/>
              <a:buFont typeface="Georgia"/>
              <a:buNone/>
            </a:pPr>
            <a:r>
              <a:rPr lang="en-US" sz="1600" u="none" strike="noStrike" cap="none" baseline="0" dirty="0">
                <a:solidFill>
                  <a:schemeClr val="lt1"/>
                </a:solidFill>
                <a:latin typeface="Gotham Rounded Book"/>
                <a:ea typeface="Georgia"/>
                <a:cs typeface="Gotham Rounded Book"/>
                <a:sym typeface="Georgia"/>
              </a:rPr>
              <a:t>@</a:t>
            </a:r>
            <a:r>
              <a:rPr lang="en-US" sz="1600" u="none" strike="noStrike" cap="none" baseline="0" dirty="0" err="1">
                <a:solidFill>
                  <a:schemeClr val="lt1"/>
                </a:solidFill>
                <a:latin typeface="Gotham Rounded Book"/>
                <a:ea typeface="Georgia"/>
                <a:cs typeface="Gotham Rounded Book"/>
                <a:sym typeface="Georgia"/>
              </a:rPr>
              <a:t>bordercrossers</a:t>
            </a:r>
            <a:endParaRPr lang="en-US" sz="1600" u="none" strike="noStrike" cap="none" baseline="0" dirty="0">
              <a:solidFill>
                <a:schemeClr val="lt1"/>
              </a:solidFill>
              <a:latin typeface="Gotham Rounded Book"/>
              <a:ea typeface="Georgia"/>
              <a:cs typeface="Gotham Rounded Book"/>
              <a:sym typeface="Georgia"/>
            </a:endParaRPr>
          </a:p>
          <a:p>
            <a:pPr marL="0" marR="0" lvl="0" indent="0" algn="l" rtl="0">
              <a:spcBef>
                <a:spcPts val="260"/>
              </a:spcBef>
              <a:buClr>
                <a:schemeClr val="lt1"/>
              </a:buClr>
              <a:buSzPct val="25000"/>
              <a:buFont typeface="Georgia"/>
              <a:buNone/>
            </a:pPr>
            <a:r>
              <a:rPr lang="en-US" sz="1600" u="none" strike="noStrike" cap="none" baseline="0" dirty="0">
                <a:solidFill>
                  <a:schemeClr val="lt1"/>
                </a:solidFill>
                <a:latin typeface="Gotham Rounded Book"/>
                <a:ea typeface="Georgia"/>
                <a:cs typeface="Gotham Rounded Book"/>
                <a:sym typeface="Georgia"/>
              </a:rPr>
              <a:t>#</a:t>
            </a:r>
            <a:r>
              <a:rPr lang="en-US" sz="1600" u="none" strike="noStrike" cap="none" baseline="0" dirty="0" err="1">
                <a:solidFill>
                  <a:schemeClr val="lt1"/>
                </a:solidFill>
                <a:latin typeface="Gotham Rounded Book"/>
                <a:ea typeface="Georgia"/>
                <a:cs typeface="Gotham Rounded Book"/>
                <a:sym typeface="Georgia"/>
              </a:rPr>
              <a:t>DisruptRacism</a:t>
            </a:r>
            <a:endParaRPr lang="en-US" sz="1600" u="none" strike="noStrike" cap="none" baseline="0" dirty="0">
              <a:solidFill>
                <a:schemeClr val="lt1"/>
              </a:solidFill>
              <a:latin typeface="Gotham Rounded Book"/>
              <a:ea typeface="Georgia"/>
              <a:cs typeface="Gotham Rounded Book"/>
              <a:sym typeface="Georgia"/>
            </a:endParaRPr>
          </a:p>
          <a:p>
            <a:pPr marL="0" marR="0" lvl="0" indent="0" algn="l" rtl="0">
              <a:spcBef>
                <a:spcPts val="260"/>
              </a:spcBef>
              <a:buClr>
                <a:schemeClr val="lt1"/>
              </a:buClr>
              <a:buSzPct val="25000"/>
              <a:buFont typeface="Georgia"/>
              <a:buNone/>
            </a:pPr>
            <a:r>
              <a:rPr lang="en-US" sz="1600" u="none" strike="noStrike" cap="none" baseline="0" dirty="0" err="1">
                <a:solidFill>
                  <a:schemeClr val="lt1"/>
                </a:solidFill>
                <a:latin typeface="Gotham Rounded Book"/>
                <a:ea typeface="Georgia"/>
                <a:cs typeface="Gotham Rounded Book"/>
                <a:sym typeface="Georgia"/>
              </a:rPr>
              <a:t>bordercrossers.org</a:t>
            </a:r>
            <a:endParaRPr lang="en-US" sz="1600" u="none" strike="noStrike" cap="none" baseline="0" dirty="0">
              <a:solidFill>
                <a:schemeClr val="lt1"/>
              </a:solidFill>
              <a:latin typeface="Gotham Rounded Book"/>
              <a:ea typeface="Georgia"/>
              <a:cs typeface="Gotham Rounded Book"/>
              <a:sym typeface="Georgia"/>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ctrTitle"/>
          </p:nvPr>
        </p:nvSpPr>
        <p:spPr>
          <a:prstGeom prst="rect">
            <a:avLst/>
          </a:prstGeom>
          <a:noFill/>
          <a:ln>
            <a:noFill/>
          </a:ln>
        </p:spPr>
        <p:txBody>
          <a:bodyPr lIns="91425" tIns="45700" rIns="91425" bIns="45700" anchor="t" anchorCtr="0">
            <a:normAutofit/>
          </a:bodyPr>
          <a:lstStyle/>
          <a:p>
            <a:pPr marL="0" marR="0" lvl="0" indent="0" algn="ctr" rtl="0">
              <a:spcBef>
                <a:spcPts val="0"/>
              </a:spcBef>
              <a:buClr>
                <a:schemeClr val="lt1"/>
              </a:buClr>
              <a:buSzPct val="25000"/>
              <a:buFont typeface="Georgia"/>
              <a:buNone/>
            </a:pPr>
            <a:r>
              <a:rPr lang="en-US" sz="4400" dirty="0">
                <a:solidFill>
                  <a:schemeClr val="lt1"/>
                </a:solidFill>
                <a:latin typeface="Gotham Rounded Book"/>
                <a:ea typeface="Georgia"/>
                <a:cs typeface="Gotham Rounded Book"/>
                <a:sym typeface="Georgia"/>
              </a:rPr>
              <a:t>What is </a:t>
            </a:r>
            <a:r>
              <a:rPr lang="en-US" sz="4400" dirty="0">
                <a:solidFill>
                  <a:schemeClr val="accent2"/>
                </a:solidFill>
                <a:latin typeface="Gotham Rounded Book"/>
                <a:ea typeface="Georgia"/>
                <a:cs typeface="Gotham Rounded Book"/>
                <a:sym typeface="Georgia"/>
              </a:rPr>
              <a:t>racism</a:t>
            </a:r>
            <a:r>
              <a:rPr lang="en-US" sz="4400" dirty="0">
                <a:solidFill>
                  <a:schemeClr val="lt1"/>
                </a:solidFill>
                <a:latin typeface="Gotham Rounded Book"/>
                <a:ea typeface="Georgia"/>
                <a:cs typeface="Gotham Rounded Book"/>
                <a:sym typeface="Georgia"/>
              </a:rPr>
              <a:t>?</a:t>
            </a:r>
            <a:endParaRPr lang="en-US" sz="4400" b="0" i="0" u="none" strike="noStrike" cap="none" baseline="0" dirty="0">
              <a:solidFill>
                <a:schemeClr val="lt1"/>
              </a:solidFill>
              <a:latin typeface="Gotham Rounded Book"/>
              <a:ea typeface="Georgia"/>
              <a:cs typeface="Gotham Rounded Book"/>
              <a:sym typeface="Georgia"/>
            </a:endParaRPr>
          </a:p>
        </p:txBody>
      </p:sp>
    </p:spTree>
    <p:extLst>
      <p:ext uri="{BB962C8B-B14F-4D97-AF65-F5344CB8AC3E}">
        <p14:creationId xmlns:p14="http://schemas.microsoft.com/office/powerpoint/2010/main" val="2430994553"/>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solidFill>
                  <a:srgbClr val="F5C201"/>
                </a:solidFill>
                <a:latin typeface="Gotham Rounded Book"/>
                <a:ea typeface="Georgia"/>
                <a:cs typeface="Gotham Rounded Book"/>
                <a:sym typeface="Georgia"/>
              </a:rPr>
              <a:t>Racism</a:t>
            </a:r>
            <a:endParaRPr lang="en-US" dirty="0"/>
          </a:p>
        </p:txBody>
      </p:sp>
      <p:sp>
        <p:nvSpPr>
          <p:cNvPr id="155" name="Shape 155"/>
          <p:cNvSpPr txBox="1">
            <a:spLocks noGrp="1"/>
          </p:cNvSpPr>
          <p:nvPr>
            <p:ph type="body" idx="1"/>
          </p:nvPr>
        </p:nvSpPr>
        <p:spPr>
          <a:prstGeom prst="rect">
            <a:avLst/>
          </a:prstGeom>
          <a:noFill/>
          <a:ln>
            <a:noFill/>
          </a:ln>
        </p:spPr>
        <p:txBody>
          <a:bodyPr lIns="91425" tIns="45700" rIns="91425" bIns="45700" anchor="t" anchorCtr="0">
            <a:noAutofit/>
          </a:bodyPr>
          <a:lstStyle/>
          <a:p>
            <a:pPr marL="0" marR="0" lvl="0" indent="0" algn="l" rtl="0">
              <a:lnSpc>
                <a:spcPct val="100000"/>
              </a:lnSpc>
              <a:spcBef>
                <a:spcPts val="0"/>
              </a:spcBef>
              <a:buClr>
                <a:schemeClr val="lt1"/>
              </a:buClr>
              <a:buSzPct val="25000"/>
              <a:buFont typeface="Georgia"/>
              <a:buNone/>
            </a:pPr>
            <a:r>
              <a:rPr lang="en-US" sz="3200" b="0" i="0" u="none" strike="noStrike" cap="none" baseline="0" dirty="0">
                <a:solidFill>
                  <a:schemeClr val="lt1"/>
                </a:solidFill>
                <a:latin typeface="Gotham Rounded Book"/>
                <a:ea typeface="Georgia"/>
                <a:cs typeface="Gotham Rounded Book"/>
                <a:sym typeface="Georgia"/>
              </a:rPr>
              <a:t>A </a:t>
            </a:r>
            <a:r>
              <a:rPr lang="en-US" sz="3200" b="0" i="0" u="none" strike="noStrike" cap="none" baseline="0" dirty="0">
                <a:solidFill>
                  <a:schemeClr val="accent2"/>
                </a:solidFill>
                <a:latin typeface="Gotham Rounded Book"/>
                <a:ea typeface="Georgia"/>
                <a:cs typeface="Gotham Rounded Book"/>
                <a:sym typeface="Georgia"/>
              </a:rPr>
              <a:t>system of social structures </a:t>
            </a:r>
            <a:r>
              <a:rPr lang="en-US" sz="3200" b="0" i="0" u="none" strike="noStrike" cap="none" baseline="0" dirty="0">
                <a:solidFill>
                  <a:schemeClr val="lt1"/>
                </a:solidFill>
                <a:latin typeface="Gotham Rounded Book"/>
                <a:ea typeface="Georgia"/>
                <a:cs typeface="Gotham Rounded Book"/>
                <a:sym typeface="Georgia"/>
              </a:rPr>
              <a:t>that provides or denies access, safety, resources and power based on race categories and produces and reproduces race-based inequities.</a:t>
            </a:r>
          </a:p>
          <a:p>
            <a:pPr marL="0" marR="0" lvl="0" indent="0" algn="l" rtl="0">
              <a:lnSpc>
                <a:spcPct val="100000"/>
              </a:lnSpc>
              <a:spcBef>
                <a:spcPts val="558"/>
              </a:spcBef>
              <a:buClr>
                <a:schemeClr val="lt1"/>
              </a:buClr>
              <a:buFont typeface="Calibri"/>
              <a:buNone/>
            </a:pPr>
            <a:endParaRPr sz="3200" b="0" i="0" u="none" strike="noStrike" cap="none" baseline="0" dirty="0">
              <a:solidFill>
                <a:schemeClr val="lt1"/>
              </a:solidFill>
              <a:latin typeface="Gotham Rounded Book"/>
              <a:ea typeface="Georgia"/>
              <a:cs typeface="Gotham Rounded Book"/>
              <a:sym typeface="Georgia"/>
            </a:endParaRPr>
          </a:p>
          <a:p>
            <a:pPr marL="0" marR="0" lvl="0" indent="0" algn="l" rtl="0">
              <a:lnSpc>
                <a:spcPct val="100000"/>
              </a:lnSpc>
              <a:spcBef>
                <a:spcPts val="500"/>
              </a:spcBef>
              <a:buClr>
                <a:schemeClr val="lt1"/>
              </a:buClr>
              <a:buSzPct val="25000"/>
              <a:buFont typeface="Georgia"/>
              <a:buNone/>
            </a:pPr>
            <a:r>
              <a:rPr lang="en-US" sz="3200" b="0" i="0" u="none" strike="noStrike" cap="none" baseline="0" dirty="0">
                <a:solidFill>
                  <a:schemeClr val="lt1"/>
                </a:solidFill>
                <a:latin typeface="Gotham Rounded Book"/>
                <a:ea typeface="Georgia"/>
                <a:cs typeface="Gotham Rounded Book"/>
                <a:sym typeface="Georgia"/>
              </a:rPr>
              <a:t>It affects us </a:t>
            </a:r>
            <a:r>
              <a:rPr lang="en-US" sz="3200" b="0" i="1" u="none" strike="noStrike" cap="none" baseline="0" dirty="0">
                <a:solidFill>
                  <a:schemeClr val="lt1"/>
                </a:solidFill>
                <a:latin typeface="Gotham Rounded Book"/>
                <a:ea typeface="Georgia"/>
                <a:cs typeface="Gotham Rounded Book"/>
                <a:sym typeface="Georgia"/>
              </a:rPr>
              <a:t>individually</a:t>
            </a:r>
            <a:r>
              <a:rPr lang="en-US" sz="3200" b="0" i="0" u="none" strike="noStrike" cap="none" baseline="0" dirty="0">
                <a:solidFill>
                  <a:schemeClr val="lt1"/>
                </a:solidFill>
                <a:latin typeface="Gotham Rounded Book"/>
                <a:ea typeface="Georgia"/>
                <a:cs typeface="Gotham Rounded Book"/>
                <a:sym typeface="Georgia"/>
              </a:rPr>
              <a:t>, is built into our </a:t>
            </a:r>
            <a:r>
              <a:rPr lang="en-US" sz="3200" b="0" i="1" u="none" strike="noStrike" cap="none" baseline="0" dirty="0">
                <a:solidFill>
                  <a:schemeClr val="lt1"/>
                </a:solidFill>
                <a:latin typeface="Gotham Rounded Book"/>
                <a:ea typeface="Georgia"/>
                <a:cs typeface="Gotham Rounded Book"/>
                <a:sym typeface="Georgia"/>
              </a:rPr>
              <a:t>institutions</a:t>
            </a:r>
            <a:r>
              <a:rPr lang="en-US" sz="3200" b="0" i="0" u="none" strike="noStrike" cap="none" baseline="0" dirty="0">
                <a:solidFill>
                  <a:schemeClr val="lt1"/>
                </a:solidFill>
                <a:latin typeface="Gotham Rounded Book"/>
                <a:ea typeface="Georgia"/>
                <a:cs typeface="Gotham Rounded Book"/>
                <a:sym typeface="Georgia"/>
              </a:rPr>
              <a:t> and is woven into the fabric of our </a:t>
            </a:r>
            <a:r>
              <a:rPr lang="en-US" sz="3200" b="0" i="1" u="none" strike="noStrike" cap="none" baseline="0" dirty="0">
                <a:solidFill>
                  <a:schemeClr val="lt1"/>
                </a:solidFill>
                <a:latin typeface="Gotham Rounded Book"/>
                <a:ea typeface="Georgia"/>
                <a:cs typeface="Gotham Rounded Book"/>
                <a:sym typeface="Georgia"/>
              </a:rPr>
              <a:t>culture</a:t>
            </a:r>
            <a:r>
              <a:rPr lang="en-US" sz="3200" b="0" i="0" u="none" strike="noStrike" cap="none" baseline="0" dirty="0">
                <a:solidFill>
                  <a:schemeClr val="lt1"/>
                </a:solidFill>
                <a:latin typeface="Gotham Rounded Book"/>
                <a:ea typeface="Georgia"/>
                <a:cs typeface="Gotham Rounded Book"/>
                <a:sym typeface="Georgia"/>
              </a:rPr>
              <a:t>.</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marL="4763">
              <a:buNone/>
            </a:pPr>
            <a:r>
              <a:rPr lang="en-US" sz="4400" dirty="0">
                <a:solidFill>
                  <a:srgbClr val="FFFFFF"/>
                </a:solidFill>
                <a:latin typeface="Gotham Rounded Book"/>
                <a:cs typeface="Gotham Rounded Book"/>
              </a:rPr>
              <a:t>Though </a:t>
            </a:r>
            <a:r>
              <a:rPr lang="en-US" sz="4400" dirty="0">
                <a:solidFill>
                  <a:srgbClr val="F5C201"/>
                </a:solidFill>
                <a:latin typeface="Gotham Rounded Book"/>
                <a:cs typeface="Gotham Rounded Book"/>
              </a:rPr>
              <a:t>racism </a:t>
            </a:r>
            <a:r>
              <a:rPr lang="en-US" sz="4400" dirty="0">
                <a:solidFill>
                  <a:srgbClr val="FFFFFF"/>
                </a:solidFill>
                <a:latin typeface="Gotham Rounded Book"/>
                <a:cs typeface="Gotham Rounded Book"/>
              </a:rPr>
              <a:t>is a system, it has many manifestations.</a:t>
            </a:r>
          </a:p>
          <a:p>
            <a:pPr marL="4763">
              <a:buNone/>
            </a:pPr>
            <a:endParaRPr lang="en-US" sz="4400" dirty="0">
              <a:solidFill>
                <a:srgbClr val="FFFFFF"/>
              </a:solidFill>
              <a:latin typeface="Gotham Rounded Book"/>
              <a:cs typeface="Gotham Rounded Book"/>
            </a:endParaRPr>
          </a:p>
          <a:p>
            <a:pPr marL="4763">
              <a:buNone/>
            </a:pPr>
            <a:r>
              <a:rPr lang="en-US" sz="4400" dirty="0">
                <a:solidFill>
                  <a:srgbClr val="FFFFFF"/>
                </a:solidFill>
                <a:latin typeface="Gotham Rounded Book"/>
                <a:cs typeface="Gotham Rounded Book"/>
              </a:rPr>
              <a:t>Here are three…</a:t>
            </a:r>
          </a:p>
        </p:txBody>
      </p:sp>
    </p:spTree>
    <p:extLst>
      <p:ext uri="{BB962C8B-B14F-4D97-AF65-F5344CB8AC3E}">
        <p14:creationId xmlns:p14="http://schemas.microsoft.com/office/powerpoint/2010/main" val="354871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p:nvPr/>
        </p:nvSpPr>
        <p:spPr>
          <a:xfrm>
            <a:off x="411369" y="382283"/>
            <a:ext cx="2783418" cy="1754327"/>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r>
              <a:rPr lang="en-US" sz="3600" dirty="0">
                <a:solidFill>
                  <a:schemeClr val="lt1"/>
                </a:solidFill>
                <a:latin typeface="Gotham Rounded Book"/>
                <a:ea typeface="Georgia"/>
                <a:cs typeface="Gotham Rounded Book"/>
                <a:sym typeface="Georgia"/>
              </a:rPr>
              <a:t>Three </a:t>
            </a:r>
            <a:r>
              <a:rPr lang="en-US" sz="3600" b="0" i="0" u="none" strike="noStrike" cap="none" baseline="0" dirty="0">
                <a:solidFill>
                  <a:schemeClr val="lt1"/>
                </a:solidFill>
                <a:latin typeface="Gotham Rounded Book"/>
                <a:ea typeface="Georgia"/>
                <a:cs typeface="Gotham Rounded Book"/>
                <a:sym typeface="Georgia"/>
              </a:rPr>
              <a:t>ways</a:t>
            </a:r>
            <a:r>
              <a:rPr lang="en-US" sz="3600" b="0" i="0" u="none" strike="noStrike" cap="none" dirty="0">
                <a:solidFill>
                  <a:schemeClr val="lt1"/>
                </a:solidFill>
                <a:latin typeface="Gotham Rounded Book"/>
                <a:ea typeface="Georgia"/>
                <a:cs typeface="Gotham Rounded Book"/>
                <a:sym typeface="Georgia"/>
              </a:rPr>
              <a:t> racism</a:t>
            </a:r>
          </a:p>
          <a:p>
            <a:pPr marL="0" marR="0" lvl="0" indent="0" algn="l" rtl="0">
              <a:spcBef>
                <a:spcPts val="0"/>
              </a:spcBef>
              <a:buSzPct val="25000"/>
              <a:buNone/>
            </a:pPr>
            <a:r>
              <a:rPr lang="en-US" sz="3600" dirty="0">
                <a:solidFill>
                  <a:schemeClr val="lt1"/>
                </a:solidFill>
                <a:latin typeface="Gotham Rounded Book"/>
                <a:ea typeface="Georgia"/>
                <a:cs typeface="Gotham Rounded Book"/>
                <a:sym typeface="Georgia"/>
              </a:rPr>
              <a:t>m</a:t>
            </a:r>
            <a:r>
              <a:rPr lang="en-US" sz="3600" baseline="0" dirty="0">
                <a:solidFill>
                  <a:schemeClr val="lt1"/>
                </a:solidFill>
                <a:latin typeface="Gotham Rounded Book"/>
                <a:ea typeface="Georgia"/>
                <a:cs typeface="Gotham Rounded Book"/>
                <a:sym typeface="Georgia"/>
              </a:rPr>
              <a:t>anifests…</a:t>
            </a:r>
            <a:endParaRPr lang="en-US" sz="3600" b="0" i="0" u="none" strike="noStrike" cap="none" baseline="0" dirty="0">
              <a:solidFill>
                <a:schemeClr val="lt1"/>
              </a:solidFill>
              <a:latin typeface="Gotham Rounded Book"/>
              <a:ea typeface="Georgia"/>
              <a:cs typeface="Gotham Rounded Book"/>
              <a:sym typeface="Georgia"/>
            </a:endParaRPr>
          </a:p>
        </p:txBody>
      </p:sp>
      <p:grpSp>
        <p:nvGrpSpPr>
          <p:cNvPr id="162" name="Shape 162"/>
          <p:cNvGrpSpPr/>
          <p:nvPr/>
        </p:nvGrpSpPr>
        <p:grpSpPr>
          <a:xfrm>
            <a:off x="3207979" y="958052"/>
            <a:ext cx="4714239" cy="4714240"/>
            <a:chOff x="3451859" y="2308859"/>
            <a:chExt cx="2545080" cy="2545080"/>
          </a:xfrm>
        </p:grpSpPr>
        <p:grpSp>
          <p:nvGrpSpPr>
            <p:cNvPr id="163" name="Shape 163"/>
            <p:cNvGrpSpPr/>
            <p:nvPr/>
          </p:nvGrpSpPr>
          <p:grpSpPr>
            <a:xfrm>
              <a:off x="3451859" y="2308859"/>
              <a:ext cx="2545080" cy="2545080"/>
              <a:chOff x="90895" y="0"/>
              <a:chExt cx="2545080" cy="2545080"/>
            </a:xfrm>
          </p:grpSpPr>
          <p:sp>
            <p:nvSpPr>
              <p:cNvPr id="164" name="Shape 164"/>
              <p:cNvSpPr/>
              <p:nvPr/>
            </p:nvSpPr>
            <p:spPr>
              <a:xfrm>
                <a:off x="90895" y="0"/>
                <a:ext cx="2545080" cy="2545080"/>
              </a:xfrm>
              <a:prstGeom prst="ellipse">
                <a:avLst/>
              </a:prstGeom>
              <a:solidFill>
                <a:srgbClr val="D1282E"/>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5" name="Shape 165"/>
              <p:cNvSpPr/>
              <p:nvPr/>
            </p:nvSpPr>
            <p:spPr>
              <a:xfrm>
                <a:off x="830922" y="154384"/>
                <a:ext cx="1075865" cy="38176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solidFill>
                      <a:schemeClr val="tx1"/>
                    </a:solidFill>
                    <a:latin typeface="Gotham Rounded Book"/>
                    <a:ea typeface="Georgia"/>
                    <a:cs typeface="Gotham Rounded Book"/>
                    <a:sym typeface="Georgia"/>
                  </a:rPr>
                  <a:t>Institutional</a:t>
                </a:r>
                <a:r>
                  <a:rPr lang="en-US" sz="2000" b="1" i="0" u="none" strike="noStrike" cap="none" dirty="0">
                    <a:solidFill>
                      <a:schemeClr val="tx1"/>
                    </a:solidFill>
                    <a:latin typeface="Gotham Rounded Book"/>
                    <a:ea typeface="Georgia"/>
                    <a:cs typeface="Gotham Rounded Book"/>
                    <a:sym typeface="Georgia"/>
                  </a:rPr>
                  <a:t> </a:t>
                </a:r>
                <a:endParaRPr lang="en-US" sz="2000" b="1" i="0" u="none" strike="noStrike" cap="none" baseline="0" dirty="0">
                  <a:solidFill>
                    <a:schemeClr val="tx1"/>
                  </a:solidFill>
                  <a:latin typeface="Gotham Rounded Book"/>
                  <a:ea typeface="Georgia"/>
                  <a:cs typeface="Gotham Rounded Book"/>
                  <a:sym typeface="Georgia"/>
                </a:endParaRPr>
              </a:p>
            </p:txBody>
          </p:sp>
        </p:grpSp>
        <p:grpSp>
          <p:nvGrpSpPr>
            <p:cNvPr id="166" name="Shape 166"/>
            <p:cNvGrpSpPr/>
            <p:nvPr/>
          </p:nvGrpSpPr>
          <p:grpSpPr>
            <a:xfrm>
              <a:off x="3769994" y="2945128"/>
              <a:ext cx="1908809" cy="1908809"/>
              <a:chOff x="409030" y="636268"/>
              <a:chExt cx="1908809" cy="1908809"/>
            </a:xfrm>
          </p:grpSpPr>
          <p:sp>
            <p:nvSpPr>
              <p:cNvPr id="167" name="Shape 167"/>
              <p:cNvSpPr/>
              <p:nvPr/>
            </p:nvSpPr>
            <p:spPr>
              <a:xfrm>
                <a:off x="409030" y="636268"/>
                <a:ext cx="1908809" cy="1908809"/>
              </a:xfrm>
              <a:prstGeom prst="ellipse">
                <a:avLst/>
              </a:prstGeom>
              <a:solidFill>
                <a:schemeClr val="accent2">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8" name="Shape 168"/>
              <p:cNvSpPr/>
              <p:nvPr/>
            </p:nvSpPr>
            <p:spPr>
              <a:xfrm>
                <a:off x="830922" y="821648"/>
                <a:ext cx="1081023" cy="35790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latin typeface="Gotham Rounded Book"/>
                    <a:ea typeface="Georgia"/>
                    <a:cs typeface="Gotham Rounded Book"/>
                    <a:sym typeface="Georgia"/>
                  </a:rPr>
                  <a:t>Interpersonal</a:t>
                </a:r>
              </a:p>
            </p:txBody>
          </p:sp>
        </p:grpSp>
        <p:grpSp>
          <p:nvGrpSpPr>
            <p:cNvPr id="169" name="Shape 169"/>
            <p:cNvGrpSpPr/>
            <p:nvPr/>
          </p:nvGrpSpPr>
          <p:grpSpPr>
            <a:xfrm>
              <a:off x="4082971" y="3581397"/>
              <a:ext cx="1272540" cy="1272540"/>
              <a:chOff x="722006" y="1272537"/>
              <a:chExt cx="1272540" cy="1272540"/>
            </a:xfrm>
          </p:grpSpPr>
          <p:sp>
            <p:nvSpPr>
              <p:cNvPr id="170" name="Shape 170"/>
              <p:cNvSpPr/>
              <p:nvPr/>
            </p:nvSpPr>
            <p:spPr>
              <a:xfrm>
                <a:off x="722006" y="1272537"/>
                <a:ext cx="1272540" cy="1272540"/>
              </a:xfrm>
              <a:prstGeom prst="ellipse">
                <a:avLst/>
              </a:prstGeom>
              <a:solidFill>
                <a:schemeClr val="accent3">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r>
                  <a:rPr lang="en-US" dirty="0"/>
                  <a:t>       </a:t>
                </a:r>
                <a:endParaRPr dirty="0"/>
              </a:p>
            </p:txBody>
          </p:sp>
          <p:sp>
            <p:nvSpPr>
              <p:cNvPr id="171" name="Shape 171"/>
              <p:cNvSpPr/>
              <p:nvPr/>
            </p:nvSpPr>
            <p:spPr>
              <a:xfrm>
                <a:off x="830921" y="1590675"/>
                <a:ext cx="982424" cy="636270"/>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latin typeface="Gotham Rounded Book"/>
                    <a:ea typeface="Georgia"/>
                    <a:cs typeface="Gotham Rounded Book"/>
                    <a:sym typeface="Georgia"/>
                  </a:rPr>
                  <a:t>Internalized</a:t>
                </a:r>
              </a:p>
            </p:txBody>
          </p:sp>
        </p:grpSp>
      </p:gr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grpSp>
        <p:nvGrpSpPr>
          <p:cNvPr id="162" name="Shape 162"/>
          <p:cNvGrpSpPr/>
          <p:nvPr/>
        </p:nvGrpSpPr>
        <p:grpSpPr>
          <a:xfrm>
            <a:off x="351702" y="1303451"/>
            <a:ext cx="4175095" cy="4124962"/>
            <a:chOff x="3336548" y="2275014"/>
            <a:chExt cx="2545080" cy="2545080"/>
          </a:xfrm>
        </p:grpSpPr>
        <p:grpSp>
          <p:nvGrpSpPr>
            <p:cNvPr id="163" name="Shape 163"/>
            <p:cNvGrpSpPr/>
            <p:nvPr/>
          </p:nvGrpSpPr>
          <p:grpSpPr>
            <a:xfrm>
              <a:off x="3336548" y="2275014"/>
              <a:ext cx="2545080" cy="2545080"/>
              <a:chOff x="-24416" y="-33845"/>
              <a:chExt cx="2545080" cy="2545080"/>
            </a:xfrm>
          </p:grpSpPr>
          <p:sp>
            <p:nvSpPr>
              <p:cNvPr id="164" name="Shape 164"/>
              <p:cNvSpPr/>
              <p:nvPr/>
            </p:nvSpPr>
            <p:spPr>
              <a:xfrm>
                <a:off x="-24416" y="-33845"/>
                <a:ext cx="2545080" cy="2545080"/>
              </a:xfrm>
              <a:prstGeom prst="ellipse">
                <a:avLst/>
              </a:prstGeom>
              <a:solidFill>
                <a:srgbClr val="D1282E"/>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5" name="Shape 165"/>
              <p:cNvSpPr/>
              <p:nvPr/>
            </p:nvSpPr>
            <p:spPr>
              <a:xfrm>
                <a:off x="437609" y="1047522"/>
                <a:ext cx="1474335" cy="322909"/>
              </a:xfrm>
              <a:prstGeom prst="rect">
                <a:avLst/>
              </a:prstGeom>
              <a:noFill/>
              <a:ln>
                <a:noFill/>
              </a:ln>
            </p:spPr>
            <p:txBody>
              <a:bodyPr lIns="71100" tIns="71100" rIns="71100" bIns="71100" anchor="ctr" anchorCtr="0">
                <a:noAutofit/>
              </a:bodyPr>
              <a:lstStyle/>
              <a:p>
                <a:pPr marL="0" marR="0" lvl="0" indent="0" algn="ctr" rtl="0">
                  <a:lnSpc>
                    <a:spcPct val="90000"/>
                  </a:lnSpc>
                  <a:spcBef>
                    <a:spcPts val="0"/>
                  </a:spcBef>
                  <a:spcAft>
                    <a:spcPts val="700"/>
                  </a:spcAft>
                  <a:buSzPct val="25000"/>
                  <a:buNone/>
                </a:pPr>
                <a:r>
                  <a:rPr lang="en-US" sz="2800" b="1" i="0" u="none" strike="noStrike" cap="none" baseline="0" dirty="0">
                    <a:solidFill>
                      <a:schemeClr val="tx1"/>
                    </a:solidFill>
                    <a:latin typeface="Gotham Rounded Book"/>
                    <a:ea typeface="Georgia"/>
                    <a:cs typeface="Gotham Rounded Book"/>
                    <a:sym typeface="Georgia"/>
                  </a:rPr>
                  <a:t>Institutional</a:t>
                </a:r>
              </a:p>
              <a:p>
                <a:pPr marL="0" marR="0" lvl="0" indent="0" algn="ctr" rtl="0">
                  <a:lnSpc>
                    <a:spcPct val="90000"/>
                  </a:lnSpc>
                  <a:spcBef>
                    <a:spcPts val="0"/>
                  </a:spcBef>
                  <a:spcAft>
                    <a:spcPts val="700"/>
                  </a:spcAft>
                  <a:buSzPct val="25000"/>
                  <a:buNone/>
                </a:pPr>
                <a:r>
                  <a:rPr lang="en-US" sz="2800" b="1" dirty="0">
                    <a:solidFill>
                      <a:schemeClr val="tx1"/>
                    </a:solidFill>
                    <a:latin typeface="Gotham Rounded Book"/>
                    <a:ea typeface="Georgia"/>
                    <a:cs typeface="Gotham Rounded Book"/>
                    <a:sym typeface="Georgia"/>
                  </a:rPr>
                  <a:t>Racism</a:t>
                </a:r>
                <a:r>
                  <a:rPr lang="en-US" sz="2800" b="1" i="0" u="none" strike="noStrike" cap="none" dirty="0">
                    <a:solidFill>
                      <a:schemeClr val="tx1"/>
                    </a:solidFill>
                    <a:latin typeface="Gotham Rounded Book"/>
                    <a:ea typeface="Georgia"/>
                    <a:cs typeface="Gotham Rounded Book"/>
                    <a:sym typeface="Georgia"/>
                  </a:rPr>
                  <a:t> </a:t>
                </a:r>
                <a:endParaRPr lang="en-US" sz="2800" b="1" i="0" u="none" strike="noStrike" cap="none" baseline="0" dirty="0">
                  <a:solidFill>
                    <a:schemeClr val="tx1"/>
                  </a:solidFill>
                  <a:latin typeface="Gotham Rounded Book"/>
                  <a:ea typeface="Georgia"/>
                  <a:cs typeface="Gotham Rounded Book"/>
                  <a:sym typeface="Georgia"/>
                </a:endParaRPr>
              </a:p>
            </p:txBody>
          </p:sp>
        </p:grpSp>
        <p:sp>
          <p:nvSpPr>
            <p:cNvPr id="168" name="Shape 168"/>
            <p:cNvSpPr/>
            <p:nvPr/>
          </p:nvSpPr>
          <p:spPr>
            <a:xfrm>
              <a:off x="4191886" y="3130508"/>
              <a:ext cx="1081023" cy="35790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endParaRPr lang="en-US" sz="2000" b="1" i="0" u="none" strike="noStrike" cap="none" baseline="0" dirty="0">
                <a:latin typeface="Gotham Rounded Book"/>
                <a:ea typeface="Georgia"/>
                <a:cs typeface="Gotham Rounded Book"/>
                <a:sym typeface="Georgia"/>
              </a:endParaRPr>
            </a:p>
          </p:txBody>
        </p:sp>
        <p:sp>
          <p:nvSpPr>
            <p:cNvPr id="171" name="Shape 171"/>
            <p:cNvSpPr/>
            <p:nvPr/>
          </p:nvSpPr>
          <p:spPr>
            <a:xfrm>
              <a:off x="4191886" y="3899535"/>
              <a:ext cx="982424" cy="636270"/>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endParaRPr lang="en-US" sz="2000" b="1" i="0" u="none" strike="noStrike" cap="none" baseline="0" dirty="0">
                <a:latin typeface="Gotham Rounded Book"/>
                <a:ea typeface="Georgia"/>
                <a:cs typeface="Gotham Rounded Book"/>
                <a:sym typeface="Georgia"/>
              </a:endParaRPr>
            </a:p>
          </p:txBody>
        </p:sp>
      </p:grpSp>
      <p:sp>
        <p:nvSpPr>
          <p:cNvPr id="2" name="TextBox 1"/>
          <p:cNvSpPr txBox="1"/>
          <p:nvPr/>
        </p:nvSpPr>
        <p:spPr>
          <a:xfrm>
            <a:off x="3448658" y="2999214"/>
            <a:ext cx="1378187" cy="611386"/>
          </a:xfrm>
          <a:prstGeom prst="rightArrow">
            <a:avLst>
              <a:gd name="adj1" fmla="val 58839"/>
              <a:gd name="adj2" fmla="val 50000"/>
            </a:avLst>
          </a:prstGeom>
          <a:solidFill>
            <a:schemeClr val="accent2"/>
          </a:solidFill>
          <a:ln>
            <a:solidFill>
              <a:schemeClr val="bg1"/>
            </a:solidFill>
          </a:ln>
        </p:spPr>
        <p:txBody>
          <a:bodyPr wrap="square" rtlCol="0">
            <a:spAutoFit/>
          </a:bodyPr>
          <a:lstStyle/>
          <a:p>
            <a:endParaRPr lang="en-US" dirty="0"/>
          </a:p>
        </p:txBody>
      </p:sp>
      <p:sp>
        <p:nvSpPr>
          <p:cNvPr id="4" name="Rectangle 3"/>
          <p:cNvSpPr/>
          <p:nvPr/>
        </p:nvSpPr>
        <p:spPr>
          <a:xfrm>
            <a:off x="4903402" y="1740677"/>
            <a:ext cx="3780724" cy="31700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2000" dirty="0">
                <a:solidFill>
                  <a:schemeClr val="bg1"/>
                </a:solidFill>
                <a:latin typeface="Gotham Rounded Book"/>
                <a:cs typeface="Gotham Rounded Book"/>
              </a:rPr>
              <a:t>The way racism manifests itself within various institutions in society. This includes the policies and practices that perpetuate a cycle of racial inequity and are promoted (overtly or subtly) by </a:t>
            </a:r>
            <a:r>
              <a:rPr lang="en-US" sz="2000" dirty="0">
                <a:solidFill>
                  <a:srgbClr val="FFFFFF"/>
                </a:solidFill>
                <a:latin typeface="Gotham Rounded Book"/>
                <a:cs typeface="Gotham Rounded Book"/>
              </a:rPr>
              <a:t>institutions (i.e. schools, government, housing, media). </a:t>
            </a:r>
          </a:p>
        </p:txBody>
      </p:sp>
      <p:sp>
        <p:nvSpPr>
          <p:cNvPr id="10" name="TextBox 9"/>
          <p:cNvSpPr txBox="1"/>
          <p:nvPr/>
        </p:nvSpPr>
        <p:spPr>
          <a:xfrm>
            <a:off x="473904" y="568735"/>
            <a:ext cx="4352941" cy="461665"/>
          </a:xfrm>
          <a:prstGeom prst="rect">
            <a:avLst/>
          </a:prstGeom>
          <a:noFill/>
        </p:spPr>
        <p:txBody>
          <a:bodyPr wrap="square" rtlCol="0">
            <a:spAutoFit/>
          </a:bodyPr>
          <a:lstStyle/>
          <a:p>
            <a:r>
              <a:rPr lang="en-US" sz="2400" dirty="0">
                <a:solidFill>
                  <a:schemeClr val="accent2">
                    <a:lumMod val="60000"/>
                    <a:lumOff val="40000"/>
                  </a:schemeClr>
                </a:solidFill>
                <a:latin typeface="Gotham Rounded Bold"/>
                <a:cs typeface="Gotham Rounded Bold"/>
              </a:rPr>
              <a:t>School to Prison Pipeline</a:t>
            </a:r>
          </a:p>
        </p:txBody>
      </p:sp>
      <p:sp>
        <p:nvSpPr>
          <p:cNvPr id="11" name="TextBox 10"/>
          <p:cNvSpPr txBox="1"/>
          <p:nvPr/>
        </p:nvSpPr>
        <p:spPr>
          <a:xfrm>
            <a:off x="6405350" y="6145679"/>
            <a:ext cx="2278776" cy="461665"/>
          </a:xfrm>
          <a:prstGeom prst="rect">
            <a:avLst/>
          </a:prstGeom>
          <a:noFill/>
        </p:spPr>
        <p:txBody>
          <a:bodyPr wrap="none" rtlCol="0">
            <a:spAutoFit/>
          </a:bodyPr>
          <a:lstStyle/>
          <a:p>
            <a:r>
              <a:rPr lang="en-US" sz="2400" b="1" dirty="0">
                <a:solidFill>
                  <a:srgbClr val="FEDE61"/>
                </a:solidFill>
                <a:latin typeface="Gotham Rounded Bold"/>
                <a:cs typeface="Gotham Rounded Bold"/>
              </a:rPr>
              <a:t>Food Deserts </a:t>
            </a:r>
          </a:p>
        </p:txBody>
      </p:sp>
      <p:sp>
        <p:nvSpPr>
          <p:cNvPr id="12" name="TextBox 11"/>
          <p:cNvSpPr txBox="1"/>
          <p:nvPr/>
        </p:nvSpPr>
        <p:spPr>
          <a:xfrm>
            <a:off x="7108578" y="377162"/>
            <a:ext cx="1673688" cy="461665"/>
          </a:xfrm>
          <a:prstGeom prst="rect">
            <a:avLst/>
          </a:prstGeom>
          <a:noFill/>
        </p:spPr>
        <p:txBody>
          <a:bodyPr wrap="none" rtlCol="0">
            <a:spAutoFit/>
          </a:bodyPr>
          <a:lstStyle/>
          <a:p>
            <a:r>
              <a:rPr lang="en-US" sz="2400" dirty="0">
                <a:solidFill>
                  <a:srgbClr val="FEDE61"/>
                </a:solidFill>
                <a:latin typeface="Gotham Rounded Bold"/>
                <a:cs typeface="Gotham Rounded Bold"/>
              </a:rPr>
              <a:t>Redlining</a:t>
            </a:r>
          </a:p>
        </p:txBody>
      </p:sp>
      <p:sp>
        <p:nvSpPr>
          <p:cNvPr id="13" name="TextBox 12"/>
          <p:cNvSpPr txBox="1"/>
          <p:nvPr/>
        </p:nvSpPr>
        <p:spPr>
          <a:xfrm>
            <a:off x="701380" y="5914847"/>
            <a:ext cx="2446823" cy="461665"/>
          </a:xfrm>
          <a:prstGeom prst="rect">
            <a:avLst/>
          </a:prstGeom>
          <a:noFill/>
        </p:spPr>
        <p:txBody>
          <a:bodyPr wrap="none" rtlCol="0">
            <a:spAutoFit/>
          </a:bodyPr>
          <a:lstStyle/>
          <a:p>
            <a:r>
              <a:rPr lang="en-US" sz="2400" dirty="0">
                <a:solidFill>
                  <a:srgbClr val="FEDE61"/>
                </a:solidFill>
                <a:latin typeface="Gotham Rounded Bold"/>
                <a:cs typeface="Gotham Rounded Bold"/>
              </a:rPr>
              <a:t>Stop and Frisk </a:t>
            </a:r>
          </a:p>
        </p:txBody>
      </p:sp>
      <p:sp>
        <p:nvSpPr>
          <p:cNvPr id="14" name="TextBox 13"/>
          <p:cNvSpPr txBox="1"/>
          <p:nvPr/>
        </p:nvSpPr>
        <p:spPr>
          <a:xfrm>
            <a:off x="4069247" y="5228358"/>
            <a:ext cx="1668310" cy="461665"/>
          </a:xfrm>
          <a:prstGeom prst="rect">
            <a:avLst/>
          </a:prstGeom>
          <a:noFill/>
        </p:spPr>
        <p:txBody>
          <a:bodyPr wrap="square" rtlCol="0">
            <a:spAutoFit/>
          </a:bodyPr>
          <a:lstStyle/>
          <a:p>
            <a:r>
              <a:rPr lang="en-US" sz="2400" b="1" dirty="0">
                <a:solidFill>
                  <a:srgbClr val="FEDE61"/>
                </a:solidFill>
                <a:latin typeface="Gotham Rounded Bold"/>
                <a:cs typeface="Gotham Rounded Bold"/>
              </a:rPr>
              <a:t>Media</a:t>
            </a:r>
          </a:p>
        </p:txBody>
      </p:sp>
    </p:spTree>
    <p:extLst>
      <p:ext uri="{BB962C8B-B14F-4D97-AF65-F5344CB8AC3E}">
        <p14:creationId xmlns:p14="http://schemas.microsoft.com/office/powerpoint/2010/main" val="1109412556"/>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4" name="Shape 164"/>
          <p:cNvSpPr/>
          <p:nvPr/>
        </p:nvSpPr>
        <p:spPr>
          <a:xfrm>
            <a:off x="243209" y="715060"/>
            <a:ext cx="4471030" cy="4714240"/>
          </a:xfrm>
          <a:prstGeom prst="ellipse">
            <a:avLst/>
          </a:prstGeom>
          <a:solidFill>
            <a:srgbClr val="D1282E"/>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1" name="Shape 161"/>
          <p:cNvSpPr txBox="1"/>
          <p:nvPr/>
        </p:nvSpPr>
        <p:spPr>
          <a:xfrm>
            <a:off x="5167465" y="1035216"/>
            <a:ext cx="3571185" cy="4073925"/>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lIns="91425" tIns="45700" rIns="91425" bIns="45700" anchor="t" anchorCtr="0">
            <a:normAutofit fontScale="25000" lnSpcReduction="20000"/>
          </a:bodyPr>
          <a:lstStyle/>
          <a:p>
            <a:pPr lvl="0"/>
            <a:r>
              <a:rPr lang="en-US" sz="7200" dirty="0">
                <a:solidFill>
                  <a:srgbClr val="FFFFFF"/>
                </a:solidFill>
                <a:latin typeface="Gotham Rounded Book"/>
                <a:cs typeface="Gotham Rounded Book"/>
              </a:rPr>
              <a:t>Consciously or subconsciously discriminating against a person or a group simply because of their race.  </a:t>
            </a:r>
          </a:p>
          <a:p>
            <a:pPr lvl="0"/>
            <a:endParaRPr lang="en-US" sz="7200" dirty="0">
              <a:solidFill>
                <a:srgbClr val="FFFFFF"/>
              </a:solidFill>
              <a:latin typeface="Gotham Rounded Book"/>
              <a:cs typeface="Gotham Rounded Book"/>
            </a:endParaRPr>
          </a:p>
          <a:p>
            <a:pPr lvl="0"/>
            <a:r>
              <a:rPr lang="en-US" sz="7200" dirty="0">
                <a:solidFill>
                  <a:srgbClr val="FFFFFF"/>
                </a:solidFill>
                <a:latin typeface="Gotham Rounded Book"/>
                <a:cs typeface="Gotham Rounded Book"/>
              </a:rPr>
              <a:t>This is usually manifested through communication (verbal or non-verbal) or actions. It occurs when those with racial privilege (White people) discriminate against, isolate, minimize the experience of or oppress those with no (historical) structural power (People of Color). </a:t>
            </a:r>
          </a:p>
          <a:p>
            <a:pPr lvl="0"/>
            <a:endParaRPr lang="en-US" sz="7200" dirty="0">
              <a:solidFill>
                <a:srgbClr val="FFFFFF"/>
              </a:solidFill>
              <a:latin typeface="Gotham Rounded Book"/>
              <a:cs typeface="Gotham Rounded Book"/>
            </a:endParaRPr>
          </a:p>
          <a:p>
            <a:r>
              <a:rPr lang="en-US" sz="5600" dirty="0">
                <a:solidFill>
                  <a:srgbClr val="FFFFFF"/>
                </a:solidFill>
                <a:latin typeface="Gotham Rounded Book"/>
                <a:cs typeface="Gotham Rounded Book"/>
              </a:rPr>
              <a:t> </a:t>
            </a:r>
          </a:p>
        </p:txBody>
      </p:sp>
      <p:grpSp>
        <p:nvGrpSpPr>
          <p:cNvPr id="162" name="Shape 162"/>
          <p:cNvGrpSpPr/>
          <p:nvPr/>
        </p:nvGrpSpPr>
        <p:grpSpPr>
          <a:xfrm>
            <a:off x="662389" y="475616"/>
            <a:ext cx="3535677" cy="4269832"/>
            <a:chOff x="3637500" y="2536906"/>
            <a:chExt cx="1908809" cy="2305157"/>
          </a:xfrm>
        </p:grpSpPr>
        <p:sp>
          <p:nvSpPr>
            <p:cNvPr id="165" name="Shape 165"/>
            <p:cNvSpPr/>
            <p:nvPr/>
          </p:nvSpPr>
          <p:spPr>
            <a:xfrm>
              <a:off x="4077905" y="2536906"/>
              <a:ext cx="1075865" cy="38176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dirty="0">
                  <a:solidFill>
                    <a:schemeClr val="tx1"/>
                  </a:solidFill>
                  <a:latin typeface="Gotham Rounded Book"/>
                  <a:ea typeface="Georgia"/>
                  <a:cs typeface="Gotham Rounded Book"/>
                  <a:sym typeface="Georgia"/>
                </a:rPr>
                <a:t> </a:t>
              </a:r>
              <a:endParaRPr lang="en-US" sz="2000" b="1" i="0" u="none" strike="noStrike" cap="none" baseline="0" dirty="0">
                <a:solidFill>
                  <a:schemeClr val="tx1"/>
                </a:solidFill>
                <a:latin typeface="Gotham Rounded Book"/>
                <a:ea typeface="Georgia"/>
                <a:cs typeface="Gotham Rounded Book"/>
                <a:sym typeface="Georgia"/>
              </a:endParaRPr>
            </a:p>
          </p:txBody>
        </p:sp>
        <p:grpSp>
          <p:nvGrpSpPr>
            <p:cNvPr id="166" name="Shape 166"/>
            <p:cNvGrpSpPr/>
            <p:nvPr/>
          </p:nvGrpSpPr>
          <p:grpSpPr>
            <a:xfrm>
              <a:off x="3637500" y="2933254"/>
              <a:ext cx="1908809" cy="1908809"/>
              <a:chOff x="276536" y="624394"/>
              <a:chExt cx="1908809" cy="1908809"/>
            </a:xfrm>
          </p:grpSpPr>
          <p:sp>
            <p:nvSpPr>
              <p:cNvPr id="167" name="Shape 167"/>
              <p:cNvSpPr/>
              <p:nvPr/>
            </p:nvSpPr>
            <p:spPr>
              <a:xfrm>
                <a:off x="276536" y="624394"/>
                <a:ext cx="1908809" cy="1908809"/>
              </a:xfrm>
              <a:prstGeom prst="ellipse">
                <a:avLst/>
              </a:prstGeom>
              <a:solidFill>
                <a:schemeClr val="accent2">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8" name="Shape 168"/>
              <p:cNvSpPr/>
              <p:nvPr/>
            </p:nvSpPr>
            <p:spPr>
              <a:xfrm>
                <a:off x="308078" y="1139850"/>
                <a:ext cx="1486917" cy="438949"/>
              </a:xfrm>
              <a:prstGeom prst="rect">
                <a:avLst/>
              </a:prstGeom>
              <a:noFill/>
              <a:ln>
                <a:noFill/>
              </a:ln>
            </p:spPr>
            <p:txBody>
              <a:bodyPr lIns="71100" tIns="71100" rIns="71100" bIns="71100" anchor="ctr" anchorCtr="0">
                <a:noAutofit/>
              </a:bodyPr>
              <a:lstStyle/>
              <a:p>
                <a:pPr marL="0" marR="0" lvl="0" indent="0" algn="ctr" rtl="0">
                  <a:lnSpc>
                    <a:spcPct val="90000"/>
                  </a:lnSpc>
                  <a:spcBef>
                    <a:spcPts val="0"/>
                  </a:spcBef>
                  <a:spcAft>
                    <a:spcPts val="700"/>
                  </a:spcAft>
                  <a:buSzPct val="25000"/>
                  <a:buNone/>
                </a:pPr>
                <a:endParaRPr lang="en-US" sz="300" b="1" i="0" u="none" strike="noStrike" cap="none" baseline="0" dirty="0">
                  <a:latin typeface="Gotham Rounded Book"/>
                  <a:ea typeface="Georgia"/>
                  <a:cs typeface="Gotham Rounded Book"/>
                  <a:sym typeface="Georgia"/>
                </a:endParaRPr>
              </a:p>
              <a:p>
                <a:pPr marL="0" marR="0" lvl="0" indent="0" algn="ctr" rtl="0">
                  <a:lnSpc>
                    <a:spcPct val="90000"/>
                  </a:lnSpc>
                  <a:spcBef>
                    <a:spcPts val="0"/>
                  </a:spcBef>
                  <a:spcAft>
                    <a:spcPts val="700"/>
                  </a:spcAft>
                  <a:buSzPct val="25000"/>
                  <a:buNone/>
                </a:pPr>
                <a:endParaRPr lang="en-US" sz="300" b="1" dirty="0">
                  <a:latin typeface="Gotham Rounded Book"/>
                  <a:ea typeface="Georgia"/>
                  <a:cs typeface="Gotham Rounded Book"/>
                  <a:sym typeface="Georgia"/>
                </a:endParaRPr>
              </a:p>
              <a:p>
                <a:pPr marL="0" marR="0" lvl="0" indent="0" algn="ctr" rtl="0">
                  <a:lnSpc>
                    <a:spcPct val="90000"/>
                  </a:lnSpc>
                  <a:spcBef>
                    <a:spcPts val="0"/>
                  </a:spcBef>
                  <a:spcAft>
                    <a:spcPts val="700"/>
                  </a:spcAft>
                  <a:buSzPct val="25000"/>
                  <a:buNone/>
                </a:pPr>
                <a:endParaRPr lang="en-US" sz="2800" b="1" i="0" u="none" strike="noStrike" cap="none" baseline="0" dirty="0">
                  <a:latin typeface="Gotham Rounded Book"/>
                  <a:ea typeface="Georgia"/>
                  <a:cs typeface="Gotham Rounded Book"/>
                  <a:sym typeface="Georgia"/>
                </a:endParaRPr>
              </a:p>
              <a:p>
                <a:pPr marL="0" marR="0" lvl="0" indent="0" algn="ctr" rtl="0">
                  <a:lnSpc>
                    <a:spcPct val="90000"/>
                  </a:lnSpc>
                  <a:spcBef>
                    <a:spcPts val="0"/>
                  </a:spcBef>
                  <a:spcAft>
                    <a:spcPts val="700"/>
                  </a:spcAft>
                  <a:buSzPct val="25000"/>
                  <a:buNone/>
                </a:pPr>
                <a:r>
                  <a:rPr lang="en-US" sz="2800" b="1" i="0" u="none" strike="noStrike" cap="none" baseline="0" dirty="0">
                    <a:latin typeface="Gotham Rounded Book"/>
                    <a:ea typeface="Georgia"/>
                    <a:cs typeface="Gotham Rounded Book"/>
                    <a:sym typeface="Georgia"/>
                  </a:rPr>
                  <a:t>Interpersonal</a:t>
                </a:r>
              </a:p>
              <a:p>
                <a:pPr marL="0" marR="0" lvl="0" indent="0" algn="ctr" rtl="0">
                  <a:lnSpc>
                    <a:spcPct val="90000"/>
                  </a:lnSpc>
                  <a:spcBef>
                    <a:spcPts val="0"/>
                  </a:spcBef>
                  <a:spcAft>
                    <a:spcPts val="700"/>
                  </a:spcAft>
                  <a:buSzPct val="25000"/>
                  <a:buNone/>
                </a:pPr>
                <a:r>
                  <a:rPr lang="en-US" sz="2800" b="1" dirty="0">
                    <a:latin typeface="Gotham Rounded Book"/>
                    <a:ea typeface="Georgia"/>
                    <a:cs typeface="Gotham Rounded Book"/>
                    <a:sym typeface="Georgia"/>
                  </a:rPr>
                  <a:t>Racism</a:t>
                </a:r>
                <a:endParaRPr lang="en-US" sz="2800" b="1" i="0" u="none" strike="noStrike" cap="none" baseline="0" dirty="0">
                  <a:latin typeface="Gotham Rounded Book"/>
                  <a:ea typeface="Georgia"/>
                  <a:cs typeface="Gotham Rounded Book"/>
                  <a:sym typeface="Georgia"/>
                </a:endParaRPr>
              </a:p>
            </p:txBody>
          </p:sp>
        </p:grpSp>
      </p:grpSp>
      <p:sp>
        <p:nvSpPr>
          <p:cNvPr id="13" name="TextBox 12"/>
          <p:cNvSpPr txBox="1"/>
          <p:nvPr/>
        </p:nvSpPr>
        <p:spPr>
          <a:xfrm>
            <a:off x="3416922" y="2766487"/>
            <a:ext cx="1605352" cy="611386"/>
          </a:xfrm>
          <a:prstGeom prst="rightArrow">
            <a:avLst>
              <a:gd name="adj1" fmla="val 58839"/>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endParaRPr lang="en-US" dirty="0"/>
          </a:p>
        </p:txBody>
      </p:sp>
      <p:sp>
        <p:nvSpPr>
          <p:cNvPr id="2" name="TextBox 1"/>
          <p:cNvSpPr txBox="1"/>
          <p:nvPr/>
        </p:nvSpPr>
        <p:spPr>
          <a:xfrm>
            <a:off x="928854" y="5820058"/>
            <a:ext cx="2921106" cy="461665"/>
          </a:xfrm>
          <a:prstGeom prst="rect">
            <a:avLst/>
          </a:prstGeom>
          <a:noFill/>
        </p:spPr>
        <p:txBody>
          <a:bodyPr wrap="none" rtlCol="0">
            <a:spAutoFit/>
          </a:bodyPr>
          <a:lstStyle/>
          <a:p>
            <a:r>
              <a:rPr lang="en-US" sz="2400" dirty="0" err="1">
                <a:solidFill>
                  <a:srgbClr val="FFFF00"/>
                </a:solidFill>
                <a:latin typeface="Gotham Rounded Bold"/>
                <a:cs typeface="Gotham Rounded Bold"/>
              </a:rPr>
              <a:t>Microaggressions</a:t>
            </a:r>
            <a:endParaRPr lang="en-US" sz="2400" dirty="0">
              <a:solidFill>
                <a:srgbClr val="FFFF00"/>
              </a:solidFill>
              <a:latin typeface="Gotham Rounded Bold"/>
              <a:cs typeface="Gotham Rounded Bold"/>
            </a:endParaRPr>
          </a:p>
        </p:txBody>
      </p:sp>
      <p:sp>
        <p:nvSpPr>
          <p:cNvPr id="3" name="TextBox 2"/>
          <p:cNvSpPr txBox="1"/>
          <p:nvPr/>
        </p:nvSpPr>
        <p:spPr>
          <a:xfrm>
            <a:off x="4511577" y="360199"/>
            <a:ext cx="304415" cy="307777"/>
          </a:xfrm>
          <a:prstGeom prst="rect">
            <a:avLst/>
          </a:prstGeom>
          <a:noFill/>
        </p:spPr>
        <p:txBody>
          <a:bodyPr wrap="none" rtlCol="0">
            <a:spAutoFit/>
          </a:bodyPr>
          <a:lstStyle/>
          <a:p>
            <a:r>
              <a:rPr lang="en-US" dirty="0"/>
              <a:t>S</a:t>
            </a:r>
          </a:p>
        </p:txBody>
      </p:sp>
      <p:sp>
        <p:nvSpPr>
          <p:cNvPr id="12" name="TextBox 11"/>
          <p:cNvSpPr txBox="1"/>
          <p:nvPr/>
        </p:nvSpPr>
        <p:spPr>
          <a:xfrm>
            <a:off x="2412952" y="83460"/>
            <a:ext cx="2874016" cy="461665"/>
          </a:xfrm>
          <a:prstGeom prst="rect">
            <a:avLst/>
          </a:prstGeom>
          <a:noFill/>
        </p:spPr>
        <p:txBody>
          <a:bodyPr wrap="none" rtlCol="0">
            <a:spAutoFit/>
          </a:bodyPr>
          <a:lstStyle/>
          <a:p>
            <a:r>
              <a:rPr lang="en-US" sz="2400" dirty="0">
                <a:solidFill>
                  <a:srgbClr val="FFFF00"/>
                </a:solidFill>
                <a:latin typeface="Gotham Rounded Bold"/>
                <a:cs typeface="Gotham Rounded Bold"/>
              </a:rPr>
              <a:t>School Discipline</a:t>
            </a:r>
          </a:p>
        </p:txBody>
      </p:sp>
      <p:sp>
        <p:nvSpPr>
          <p:cNvPr id="15" name="TextBox 14"/>
          <p:cNvSpPr txBox="1"/>
          <p:nvPr/>
        </p:nvSpPr>
        <p:spPr>
          <a:xfrm>
            <a:off x="4815992" y="5741625"/>
            <a:ext cx="4318102" cy="461665"/>
          </a:xfrm>
          <a:prstGeom prst="rect">
            <a:avLst/>
          </a:prstGeom>
          <a:noFill/>
        </p:spPr>
        <p:txBody>
          <a:bodyPr wrap="none" rtlCol="0">
            <a:spAutoFit/>
          </a:bodyPr>
          <a:lstStyle/>
          <a:p>
            <a:r>
              <a:rPr lang="en-US" sz="2400" dirty="0">
                <a:solidFill>
                  <a:srgbClr val="FFFF00"/>
                </a:solidFill>
                <a:latin typeface="Gotham Rounded Bold"/>
                <a:cs typeface="Gotham Rounded Bold"/>
              </a:rPr>
              <a:t>Financial Aid Assumptions</a:t>
            </a:r>
          </a:p>
        </p:txBody>
      </p:sp>
      <p:sp>
        <p:nvSpPr>
          <p:cNvPr id="16" name="TextBox 15"/>
          <p:cNvSpPr txBox="1"/>
          <p:nvPr/>
        </p:nvSpPr>
        <p:spPr>
          <a:xfrm>
            <a:off x="243209" y="314293"/>
            <a:ext cx="1727241" cy="461665"/>
          </a:xfrm>
          <a:prstGeom prst="rect">
            <a:avLst/>
          </a:prstGeom>
          <a:noFill/>
        </p:spPr>
        <p:txBody>
          <a:bodyPr wrap="none" rtlCol="0">
            <a:spAutoFit/>
          </a:bodyPr>
          <a:lstStyle/>
          <a:p>
            <a:r>
              <a:rPr lang="en-US" sz="2400" dirty="0">
                <a:solidFill>
                  <a:srgbClr val="FFFF00"/>
                </a:solidFill>
                <a:latin typeface="Gotham Rounded Bold"/>
                <a:cs typeface="Gotham Rounded Bold"/>
              </a:rPr>
              <a:t>Language</a:t>
            </a:r>
          </a:p>
        </p:txBody>
      </p:sp>
      <p:sp>
        <p:nvSpPr>
          <p:cNvPr id="17" name="TextBox 16"/>
          <p:cNvSpPr txBox="1"/>
          <p:nvPr/>
        </p:nvSpPr>
        <p:spPr>
          <a:xfrm>
            <a:off x="3157053" y="5226906"/>
            <a:ext cx="2709047" cy="461665"/>
          </a:xfrm>
          <a:prstGeom prst="rect">
            <a:avLst/>
          </a:prstGeom>
          <a:noFill/>
        </p:spPr>
        <p:txBody>
          <a:bodyPr wrap="none" rtlCol="0">
            <a:spAutoFit/>
          </a:bodyPr>
          <a:lstStyle/>
          <a:p>
            <a:r>
              <a:rPr lang="en-US" sz="2400" dirty="0">
                <a:solidFill>
                  <a:srgbClr val="FFFF00"/>
                </a:solidFill>
                <a:latin typeface="Gotham Rounded Bold"/>
                <a:cs typeface="Gotham Rounded Bold"/>
              </a:rPr>
              <a:t>Social Exclusion</a:t>
            </a:r>
          </a:p>
        </p:txBody>
      </p:sp>
      <p:sp>
        <p:nvSpPr>
          <p:cNvPr id="5" name="TextBox 4"/>
          <p:cNvSpPr txBox="1"/>
          <p:nvPr/>
        </p:nvSpPr>
        <p:spPr>
          <a:xfrm>
            <a:off x="4511577" y="667976"/>
            <a:ext cx="4403770" cy="400110"/>
          </a:xfrm>
          <a:prstGeom prst="rect">
            <a:avLst/>
          </a:prstGeom>
          <a:noFill/>
        </p:spPr>
        <p:txBody>
          <a:bodyPr wrap="none" rtlCol="0">
            <a:spAutoFit/>
          </a:bodyPr>
          <a:lstStyle/>
          <a:p>
            <a:r>
              <a:rPr lang="en-US" sz="2000" b="1" dirty="0">
                <a:solidFill>
                  <a:srgbClr val="FFFF00"/>
                </a:solidFill>
                <a:latin typeface="Gotham Rounded Bold"/>
                <a:cs typeface="Gotham Rounded Bold"/>
              </a:rPr>
              <a:t>Multiculturalism Vs. Anti-Racism</a:t>
            </a:r>
          </a:p>
        </p:txBody>
      </p:sp>
    </p:spTree>
    <p:extLst>
      <p:ext uri="{BB962C8B-B14F-4D97-AF65-F5344CB8AC3E}">
        <p14:creationId xmlns:p14="http://schemas.microsoft.com/office/powerpoint/2010/main" val="197687057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17"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p:nvPr/>
        </p:nvSpPr>
        <p:spPr>
          <a:xfrm>
            <a:off x="424561" y="398392"/>
            <a:ext cx="2783418" cy="1754327"/>
          </a:xfrm>
          <a:prstGeom prst="rect">
            <a:avLst/>
          </a:prstGeom>
          <a:noFill/>
          <a:ln>
            <a:noFill/>
          </a:ln>
        </p:spPr>
        <p:txBody>
          <a:bodyPr lIns="91425" tIns="45700" rIns="91425" bIns="45700" anchor="t" anchorCtr="0">
            <a:normAutofit/>
          </a:bodyPr>
          <a:lstStyle/>
          <a:p>
            <a:pPr marL="0" marR="0" lvl="0" indent="0" algn="l" rtl="0">
              <a:spcBef>
                <a:spcPts val="0"/>
              </a:spcBef>
              <a:buSzPct val="25000"/>
              <a:buNone/>
            </a:pPr>
            <a:endParaRPr lang="en-US" sz="3600" b="0" i="0" u="none" strike="noStrike" cap="none" baseline="0" dirty="0">
              <a:solidFill>
                <a:schemeClr val="lt1"/>
              </a:solidFill>
              <a:latin typeface="Gotham Rounded Book"/>
              <a:ea typeface="Georgia"/>
              <a:cs typeface="Gotham Rounded Book"/>
              <a:sym typeface="Georgia"/>
            </a:endParaRPr>
          </a:p>
        </p:txBody>
      </p:sp>
      <p:grpSp>
        <p:nvGrpSpPr>
          <p:cNvPr id="162" name="Shape 162"/>
          <p:cNvGrpSpPr/>
          <p:nvPr/>
        </p:nvGrpSpPr>
        <p:grpSpPr>
          <a:xfrm>
            <a:off x="261577" y="448058"/>
            <a:ext cx="4413449" cy="4469572"/>
            <a:chOff x="3133723" y="2215869"/>
            <a:chExt cx="2545080" cy="2545080"/>
          </a:xfrm>
        </p:grpSpPr>
        <p:grpSp>
          <p:nvGrpSpPr>
            <p:cNvPr id="163" name="Shape 163"/>
            <p:cNvGrpSpPr/>
            <p:nvPr/>
          </p:nvGrpSpPr>
          <p:grpSpPr>
            <a:xfrm>
              <a:off x="3133723" y="2215869"/>
              <a:ext cx="2545080" cy="2545080"/>
              <a:chOff x="-227241" y="-92990"/>
              <a:chExt cx="2545080" cy="2545080"/>
            </a:xfrm>
          </p:grpSpPr>
          <p:sp>
            <p:nvSpPr>
              <p:cNvPr id="164" name="Shape 164"/>
              <p:cNvSpPr/>
              <p:nvPr/>
            </p:nvSpPr>
            <p:spPr>
              <a:xfrm>
                <a:off x="-227241" y="-92990"/>
                <a:ext cx="2545080" cy="2545080"/>
              </a:xfrm>
              <a:prstGeom prst="ellipse">
                <a:avLst/>
              </a:prstGeom>
              <a:solidFill>
                <a:srgbClr val="D1282E"/>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5" name="Shape 165"/>
              <p:cNvSpPr/>
              <p:nvPr/>
            </p:nvSpPr>
            <p:spPr>
              <a:xfrm>
                <a:off x="830922" y="154384"/>
                <a:ext cx="1075865" cy="38176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dirty="0">
                    <a:solidFill>
                      <a:schemeClr val="tx1"/>
                    </a:solidFill>
                    <a:latin typeface="Gotham Rounded Book"/>
                    <a:ea typeface="Georgia"/>
                    <a:cs typeface="Gotham Rounded Book"/>
                    <a:sym typeface="Georgia"/>
                  </a:rPr>
                  <a:t> </a:t>
                </a:r>
                <a:endParaRPr lang="en-US" sz="2000" b="1" i="0" u="none" strike="noStrike" cap="none" baseline="0" dirty="0">
                  <a:solidFill>
                    <a:schemeClr val="tx1"/>
                  </a:solidFill>
                  <a:latin typeface="Gotham Rounded Book"/>
                  <a:ea typeface="Georgia"/>
                  <a:cs typeface="Gotham Rounded Book"/>
                  <a:sym typeface="Georgia"/>
                </a:endParaRPr>
              </a:p>
            </p:txBody>
          </p:sp>
        </p:grpSp>
        <p:grpSp>
          <p:nvGrpSpPr>
            <p:cNvPr id="166" name="Shape 166"/>
            <p:cNvGrpSpPr/>
            <p:nvPr/>
          </p:nvGrpSpPr>
          <p:grpSpPr>
            <a:xfrm>
              <a:off x="3446702" y="2784668"/>
              <a:ext cx="1908809" cy="1908809"/>
              <a:chOff x="85738" y="475808"/>
              <a:chExt cx="1908809" cy="1908809"/>
            </a:xfrm>
          </p:grpSpPr>
          <p:sp>
            <p:nvSpPr>
              <p:cNvPr id="167" name="Shape 167"/>
              <p:cNvSpPr/>
              <p:nvPr/>
            </p:nvSpPr>
            <p:spPr>
              <a:xfrm>
                <a:off x="85738" y="475808"/>
                <a:ext cx="1908809" cy="1908809"/>
              </a:xfrm>
              <a:prstGeom prst="ellipse">
                <a:avLst/>
              </a:prstGeom>
              <a:solidFill>
                <a:schemeClr val="accent2">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8" name="Shape 168"/>
              <p:cNvSpPr/>
              <p:nvPr/>
            </p:nvSpPr>
            <p:spPr>
              <a:xfrm>
                <a:off x="830922" y="821648"/>
                <a:ext cx="1081023" cy="35790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endParaRPr lang="en-US" sz="2000" b="1" i="0" u="none" strike="noStrike" cap="none" baseline="0" dirty="0">
                  <a:latin typeface="Gotham Rounded Book"/>
                  <a:ea typeface="Georgia"/>
                  <a:cs typeface="Gotham Rounded Book"/>
                  <a:sym typeface="Georgia"/>
                </a:endParaRPr>
              </a:p>
            </p:txBody>
          </p:sp>
        </p:grpSp>
        <p:grpSp>
          <p:nvGrpSpPr>
            <p:cNvPr id="169" name="Shape 169"/>
            <p:cNvGrpSpPr/>
            <p:nvPr/>
          </p:nvGrpSpPr>
          <p:grpSpPr>
            <a:xfrm>
              <a:off x="3776600" y="3263265"/>
              <a:ext cx="1272540" cy="1272540"/>
              <a:chOff x="415635" y="954405"/>
              <a:chExt cx="1272540" cy="1272540"/>
            </a:xfrm>
          </p:grpSpPr>
          <p:sp>
            <p:nvSpPr>
              <p:cNvPr id="170" name="Shape 170"/>
              <p:cNvSpPr/>
              <p:nvPr/>
            </p:nvSpPr>
            <p:spPr>
              <a:xfrm>
                <a:off x="415635" y="954405"/>
                <a:ext cx="1272540" cy="1272540"/>
              </a:xfrm>
              <a:prstGeom prst="ellipse">
                <a:avLst/>
              </a:prstGeom>
              <a:solidFill>
                <a:schemeClr val="accent3">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r>
                  <a:rPr lang="en-US" dirty="0"/>
                  <a:t>       </a:t>
                </a:r>
                <a:endParaRPr dirty="0"/>
              </a:p>
            </p:txBody>
          </p:sp>
          <p:sp>
            <p:nvSpPr>
              <p:cNvPr id="171" name="Shape 171"/>
              <p:cNvSpPr/>
              <p:nvPr/>
            </p:nvSpPr>
            <p:spPr>
              <a:xfrm>
                <a:off x="546434" y="1101962"/>
                <a:ext cx="982424" cy="884293"/>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latin typeface="Gotham Rounded Book"/>
                    <a:ea typeface="Georgia"/>
                    <a:cs typeface="Gotham Rounded Book"/>
                    <a:sym typeface="Georgia"/>
                  </a:rPr>
                  <a:t>Internalized</a:t>
                </a:r>
              </a:p>
              <a:p>
                <a:pPr marL="0" marR="0" lvl="0" indent="0" algn="ctr" rtl="0">
                  <a:lnSpc>
                    <a:spcPct val="90000"/>
                  </a:lnSpc>
                  <a:spcBef>
                    <a:spcPts val="0"/>
                  </a:spcBef>
                  <a:spcAft>
                    <a:spcPts val="700"/>
                  </a:spcAft>
                  <a:buSzPct val="25000"/>
                  <a:buNone/>
                </a:pPr>
                <a:r>
                  <a:rPr lang="en-US" sz="2000" b="1" dirty="0">
                    <a:latin typeface="Gotham Rounded Book"/>
                    <a:ea typeface="Georgia"/>
                    <a:cs typeface="Gotham Rounded Book"/>
                    <a:sym typeface="Georgia"/>
                  </a:rPr>
                  <a:t>Racism</a:t>
                </a:r>
                <a:endParaRPr lang="en-US" sz="2000" b="1" i="0" u="none" strike="noStrike" cap="none" baseline="0" dirty="0">
                  <a:latin typeface="Gotham Rounded Book"/>
                  <a:ea typeface="Georgia"/>
                  <a:cs typeface="Gotham Rounded Book"/>
                  <a:sym typeface="Georgia"/>
                </a:endParaRPr>
              </a:p>
            </p:txBody>
          </p:sp>
        </p:grpSp>
      </p:grpSp>
      <p:sp>
        <p:nvSpPr>
          <p:cNvPr id="2" name="TextBox 1"/>
          <p:cNvSpPr txBox="1"/>
          <p:nvPr/>
        </p:nvSpPr>
        <p:spPr>
          <a:xfrm>
            <a:off x="3452331" y="3183317"/>
            <a:ext cx="1763161" cy="611386"/>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endParaRPr lang="en-US" dirty="0"/>
          </a:p>
        </p:txBody>
      </p:sp>
      <p:sp>
        <p:nvSpPr>
          <p:cNvPr id="5" name="Rectangle 4"/>
          <p:cNvSpPr/>
          <p:nvPr/>
        </p:nvSpPr>
        <p:spPr>
          <a:xfrm>
            <a:off x="5215492" y="790151"/>
            <a:ext cx="3456698" cy="403187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en-US" sz="1600" dirty="0">
                <a:solidFill>
                  <a:srgbClr val="FFFFFF"/>
                </a:solidFill>
                <a:latin typeface="Gotham Rounded Book"/>
                <a:cs typeface="Gotham Rounded Book"/>
              </a:rPr>
              <a:t>An individual’s conscious or subconscious acceptance of a racial hierarchy in which White people are consistently ranked above People of Color.</a:t>
            </a:r>
          </a:p>
          <a:p>
            <a:endParaRPr lang="en-US" sz="1600" dirty="0">
              <a:solidFill>
                <a:srgbClr val="FFFFFF"/>
              </a:solidFill>
              <a:latin typeface="Gotham Rounded Book"/>
              <a:cs typeface="Gotham Rounded Book"/>
            </a:endParaRPr>
          </a:p>
          <a:p>
            <a:r>
              <a:rPr lang="en-US" sz="1600" dirty="0">
                <a:solidFill>
                  <a:srgbClr val="FFFFFF"/>
                </a:solidFill>
                <a:latin typeface="Gotham Rounded Book"/>
                <a:cs typeface="Gotham Rounded Book"/>
              </a:rPr>
              <a:t>It is manifested by, but not limited to, exhibiting patterns of thinking that one’s racial group is inferior (i.e. as questioning ones’ self worth based on their racial identity) or/and or thinking aspects of the dominant culture are superior (i.e. assuming Whiteness is the ‘normal’).</a:t>
            </a:r>
          </a:p>
        </p:txBody>
      </p:sp>
      <p:sp>
        <p:nvSpPr>
          <p:cNvPr id="7" name="TextBox 6"/>
          <p:cNvSpPr txBox="1"/>
          <p:nvPr/>
        </p:nvSpPr>
        <p:spPr>
          <a:xfrm>
            <a:off x="718254" y="5293499"/>
            <a:ext cx="2864868" cy="523220"/>
          </a:xfrm>
          <a:prstGeom prst="rect">
            <a:avLst/>
          </a:prstGeom>
          <a:noFill/>
        </p:spPr>
        <p:txBody>
          <a:bodyPr wrap="square" rtlCol="0">
            <a:spAutoFit/>
          </a:bodyPr>
          <a:lstStyle/>
          <a:p>
            <a:r>
              <a:rPr lang="en-US" sz="2800" b="1" dirty="0">
                <a:solidFill>
                  <a:srgbClr val="FFF4CA"/>
                </a:solidFill>
                <a:latin typeface="Gotham Rounded Bold"/>
                <a:cs typeface="Gotham Rounded Bold"/>
              </a:rPr>
              <a:t>I Belong Here </a:t>
            </a:r>
          </a:p>
        </p:txBody>
      </p:sp>
      <p:sp>
        <p:nvSpPr>
          <p:cNvPr id="8" name="TextBox 7"/>
          <p:cNvSpPr txBox="1"/>
          <p:nvPr/>
        </p:nvSpPr>
        <p:spPr>
          <a:xfrm>
            <a:off x="718253" y="5816719"/>
            <a:ext cx="3243963" cy="461665"/>
          </a:xfrm>
          <a:prstGeom prst="rect">
            <a:avLst/>
          </a:prstGeom>
          <a:noFill/>
        </p:spPr>
        <p:txBody>
          <a:bodyPr wrap="none" rtlCol="0">
            <a:spAutoFit/>
          </a:bodyPr>
          <a:lstStyle/>
          <a:p>
            <a:r>
              <a:rPr lang="en-US" sz="2400" dirty="0">
                <a:solidFill>
                  <a:srgbClr val="FFF4CA"/>
                </a:solidFill>
                <a:latin typeface="Gotham Rounded Bold"/>
                <a:cs typeface="Gotham Rounded Bold"/>
              </a:rPr>
              <a:t>Is that really racist?</a:t>
            </a:r>
          </a:p>
        </p:txBody>
      </p:sp>
      <p:sp>
        <p:nvSpPr>
          <p:cNvPr id="10" name="TextBox 9"/>
          <p:cNvSpPr txBox="1"/>
          <p:nvPr/>
        </p:nvSpPr>
        <p:spPr>
          <a:xfrm>
            <a:off x="424561" y="6283528"/>
            <a:ext cx="4132822" cy="461665"/>
          </a:xfrm>
          <a:prstGeom prst="rect">
            <a:avLst/>
          </a:prstGeom>
          <a:noFill/>
        </p:spPr>
        <p:txBody>
          <a:bodyPr wrap="none" rtlCol="0">
            <a:spAutoFit/>
          </a:bodyPr>
          <a:lstStyle/>
          <a:p>
            <a:r>
              <a:rPr lang="en-US" sz="2400" dirty="0">
                <a:solidFill>
                  <a:srgbClr val="FFF4CA"/>
                </a:solidFill>
                <a:latin typeface="Gotham Rounded Bold"/>
                <a:cs typeface="Gotham Rounded Bold"/>
              </a:rPr>
              <a:t>Let me show you what is!</a:t>
            </a:r>
            <a:endParaRPr lang="en-US" sz="2400" dirty="0">
              <a:solidFill>
                <a:srgbClr val="FFF4CA"/>
              </a:solidFill>
            </a:endParaRPr>
          </a:p>
        </p:txBody>
      </p:sp>
      <p:sp>
        <p:nvSpPr>
          <p:cNvPr id="11" name="TextBox 10"/>
          <p:cNvSpPr txBox="1"/>
          <p:nvPr/>
        </p:nvSpPr>
        <p:spPr>
          <a:xfrm>
            <a:off x="5080263" y="5331875"/>
            <a:ext cx="3778982" cy="523220"/>
          </a:xfrm>
          <a:prstGeom prst="rect">
            <a:avLst/>
          </a:prstGeom>
          <a:noFill/>
        </p:spPr>
        <p:txBody>
          <a:bodyPr wrap="none" rtlCol="0">
            <a:spAutoFit/>
          </a:bodyPr>
          <a:lstStyle/>
          <a:p>
            <a:r>
              <a:rPr lang="en-US" sz="2800" b="1" dirty="0">
                <a:solidFill>
                  <a:srgbClr val="FFF4CA"/>
                </a:solidFill>
                <a:latin typeface="Gotham Rounded Bold"/>
                <a:cs typeface="Gotham Rounded Bold"/>
              </a:rPr>
              <a:t>Owning Vs. Renting </a:t>
            </a:r>
          </a:p>
        </p:txBody>
      </p:sp>
      <p:sp>
        <p:nvSpPr>
          <p:cNvPr id="12" name="TextBox 11"/>
          <p:cNvSpPr txBox="1"/>
          <p:nvPr/>
        </p:nvSpPr>
        <p:spPr>
          <a:xfrm>
            <a:off x="5288782" y="5816719"/>
            <a:ext cx="3383408" cy="461665"/>
          </a:xfrm>
          <a:prstGeom prst="rect">
            <a:avLst/>
          </a:prstGeom>
          <a:noFill/>
        </p:spPr>
        <p:txBody>
          <a:bodyPr wrap="square" rtlCol="0">
            <a:spAutoFit/>
          </a:bodyPr>
          <a:lstStyle/>
          <a:p>
            <a:r>
              <a:rPr lang="en-US" sz="2400" b="1" dirty="0">
                <a:solidFill>
                  <a:srgbClr val="FFF4CA"/>
                </a:solidFill>
                <a:latin typeface="Gotham Rounded Bold"/>
                <a:cs typeface="Gotham Rounded Bold"/>
              </a:rPr>
              <a:t>Code Switching </a:t>
            </a:r>
          </a:p>
        </p:txBody>
      </p:sp>
      <p:sp>
        <p:nvSpPr>
          <p:cNvPr id="13" name="TextBox 12"/>
          <p:cNvSpPr txBox="1"/>
          <p:nvPr/>
        </p:nvSpPr>
        <p:spPr>
          <a:xfrm>
            <a:off x="4675026" y="6278384"/>
            <a:ext cx="4510924" cy="461665"/>
          </a:xfrm>
          <a:prstGeom prst="rect">
            <a:avLst/>
          </a:prstGeom>
          <a:noFill/>
        </p:spPr>
        <p:txBody>
          <a:bodyPr wrap="square" rtlCol="0">
            <a:spAutoFit/>
          </a:bodyPr>
          <a:lstStyle/>
          <a:p>
            <a:r>
              <a:rPr lang="en-US" sz="2400" b="1" dirty="0">
                <a:solidFill>
                  <a:schemeClr val="accent2">
                    <a:lumMod val="20000"/>
                    <a:lumOff val="80000"/>
                  </a:schemeClr>
                </a:solidFill>
                <a:latin typeface="Gotham Rounded Bold"/>
                <a:cs typeface="Gotham Rounded Bold"/>
              </a:rPr>
              <a:t>     Having all the Answers</a:t>
            </a:r>
            <a:endParaRPr lang="en-US" sz="2000" b="1" dirty="0">
              <a:solidFill>
                <a:schemeClr val="accent2">
                  <a:lumMod val="20000"/>
                  <a:lumOff val="80000"/>
                </a:schemeClr>
              </a:solidFill>
              <a:latin typeface="Gotham Rounded Bold"/>
              <a:cs typeface="Gotham Rounded Bold"/>
            </a:endParaRPr>
          </a:p>
        </p:txBody>
      </p:sp>
    </p:spTree>
    <p:extLst>
      <p:ext uri="{BB962C8B-B14F-4D97-AF65-F5344CB8AC3E}">
        <p14:creationId xmlns:p14="http://schemas.microsoft.com/office/powerpoint/2010/main" val="39231494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p:nvPr/>
        </p:nvSpPr>
        <p:spPr>
          <a:xfrm>
            <a:off x="424561" y="398392"/>
            <a:ext cx="2783418" cy="1754327"/>
          </a:xfrm>
          <a:prstGeom prst="rect">
            <a:avLst/>
          </a:prstGeom>
          <a:noFill/>
          <a:ln>
            <a:noFill/>
          </a:ln>
        </p:spPr>
        <p:txBody>
          <a:bodyPr lIns="91425" tIns="45700" rIns="91425" bIns="45700" anchor="t" anchorCtr="0">
            <a:normAutofit fontScale="92500"/>
          </a:bodyPr>
          <a:lstStyle/>
          <a:p>
            <a:pPr marL="0" marR="0" lvl="0" indent="0" algn="l" rtl="0">
              <a:spcBef>
                <a:spcPts val="0"/>
              </a:spcBef>
              <a:buSzPct val="25000"/>
              <a:buNone/>
            </a:pPr>
            <a:r>
              <a:rPr lang="en-US" sz="3600" dirty="0">
                <a:solidFill>
                  <a:schemeClr val="lt1"/>
                </a:solidFill>
                <a:latin typeface="Gotham Rounded Book"/>
                <a:ea typeface="Georgia"/>
                <a:cs typeface="Gotham Rounded Book"/>
                <a:sym typeface="Georgia"/>
              </a:rPr>
              <a:t>How do students experience…</a:t>
            </a:r>
            <a:endParaRPr lang="en-US" sz="3600" b="0" i="0" u="none" strike="noStrike" cap="none" baseline="0" dirty="0">
              <a:solidFill>
                <a:schemeClr val="lt1"/>
              </a:solidFill>
              <a:latin typeface="Gotham Rounded Book"/>
              <a:ea typeface="Georgia"/>
              <a:cs typeface="Gotham Rounded Book"/>
              <a:sym typeface="Georgia"/>
            </a:endParaRPr>
          </a:p>
        </p:txBody>
      </p:sp>
      <p:grpSp>
        <p:nvGrpSpPr>
          <p:cNvPr id="162" name="Shape 162"/>
          <p:cNvGrpSpPr/>
          <p:nvPr/>
        </p:nvGrpSpPr>
        <p:grpSpPr>
          <a:xfrm>
            <a:off x="3207979" y="958052"/>
            <a:ext cx="4714239" cy="4714240"/>
            <a:chOff x="3451859" y="2308859"/>
            <a:chExt cx="2545080" cy="2545080"/>
          </a:xfrm>
        </p:grpSpPr>
        <p:grpSp>
          <p:nvGrpSpPr>
            <p:cNvPr id="163" name="Shape 163"/>
            <p:cNvGrpSpPr/>
            <p:nvPr/>
          </p:nvGrpSpPr>
          <p:grpSpPr>
            <a:xfrm>
              <a:off x="3451859" y="2308859"/>
              <a:ext cx="2545080" cy="2545080"/>
              <a:chOff x="90895" y="0"/>
              <a:chExt cx="2545080" cy="2545080"/>
            </a:xfrm>
          </p:grpSpPr>
          <p:sp>
            <p:nvSpPr>
              <p:cNvPr id="164" name="Shape 164"/>
              <p:cNvSpPr/>
              <p:nvPr/>
            </p:nvSpPr>
            <p:spPr>
              <a:xfrm>
                <a:off x="90895" y="0"/>
                <a:ext cx="2545080" cy="2545080"/>
              </a:xfrm>
              <a:prstGeom prst="ellipse">
                <a:avLst/>
              </a:prstGeom>
              <a:solidFill>
                <a:srgbClr val="D1282E"/>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5" name="Shape 165"/>
              <p:cNvSpPr/>
              <p:nvPr/>
            </p:nvSpPr>
            <p:spPr>
              <a:xfrm>
                <a:off x="830922" y="154384"/>
                <a:ext cx="1075865" cy="38176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solidFill>
                      <a:schemeClr val="tx1"/>
                    </a:solidFill>
                    <a:latin typeface="Gotham Rounded Book"/>
                    <a:ea typeface="Georgia"/>
                    <a:cs typeface="Gotham Rounded Book"/>
                    <a:sym typeface="Georgia"/>
                  </a:rPr>
                  <a:t>Institutional</a:t>
                </a:r>
                <a:r>
                  <a:rPr lang="en-US" sz="2000" b="1" i="0" u="none" strike="noStrike" cap="none" dirty="0">
                    <a:solidFill>
                      <a:schemeClr val="tx1"/>
                    </a:solidFill>
                    <a:latin typeface="Gotham Rounded Book"/>
                    <a:ea typeface="Georgia"/>
                    <a:cs typeface="Gotham Rounded Book"/>
                    <a:sym typeface="Georgia"/>
                  </a:rPr>
                  <a:t> </a:t>
                </a:r>
                <a:endParaRPr lang="en-US" sz="2000" b="1" i="0" u="none" strike="noStrike" cap="none" baseline="0" dirty="0">
                  <a:solidFill>
                    <a:schemeClr val="tx1"/>
                  </a:solidFill>
                  <a:latin typeface="Gotham Rounded Book"/>
                  <a:ea typeface="Georgia"/>
                  <a:cs typeface="Gotham Rounded Book"/>
                  <a:sym typeface="Georgia"/>
                </a:endParaRPr>
              </a:p>
            </p:txBody>
          </p:sp>
        </p:grpSp>
        <p:grpSp>
          <p:nvGrpSpPr>
            <p:cNvPr id="166" name="Shape 166"/>
            <p:cNvGrpSpPr/>
            <p:nvPr/>
          </p:nvGrpSpPr>
          <p:grpSpPr>
            <a:xfrm>
              <a:off x="3769994" y="2945128"/>
              <a:ext cx="1908809" cy="1908809"/>
              <a:chOff x="409030" y="636268"/>
              <a:chExt cx="1908809" cy="1908809"/>
            </a:xfrm>
          </p:grpSpPr>
          <p:sp>
            <p:nvSpPr>
              <p:cNvPr id="167" name="Shape 167"/>
              <p:cNvSpPr/>
              <p:nvPr/>
            </p:nvSpPr>
            <p:spPr>
              <a:xfrm>
                <a:off x="409030" y="636268"/>
                <a:ext cx="1908809" cy="1908809"/>
              </a:xfrm>
              <a:prstGeom prst="ellipse">
                <a:avLst/>
              </a:prstGeom>
              <a:solidFill>
                <a:schemeClr val="accent2">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endParaRPr/>
              </a:p>
            </p:txBody>
          </p:sp>
          <p:sp>
            <p:nvSpPr>
              <p:cNvPr id="168" name="Shape 168"/>
              <p:cNvSpPr/>
              <p:nvPr/>
            </p:nvSpPr>
            <p:spPr>
              <a:xfrm>
                <a:off x="830922" y="821648"/>
                <a:ext cx="1081023" cy="357901"/>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latin typeface="Gotham Rounded Book"/>
                    <a:ea typeface="Georgia"/>
                    <a:cs typeface="Gotham Rounded Book"/>
                    <a:sym typeface="Georgia"/>
                  </a:rPr>
                  <a:t>Interpersonal</a:t>
                </a:r>
              </a:p>
            </p:txBody>
          </p:sp>
        </p:grpSp>
        <p:grpSp>
          <p:nvGrpSpPr>
            <p:cNvPr id="169" name="Shape 169"/>
            <p:cNvGrpSpPr/>
            <p:nvPr/>
          </p:nvGrpSpPr>
          <p:grpSpPr>
            <a:xfrm>
              <a:off x="4082971" y="3581397"/>
              <a:ext cx="1272540" cy="1272540"/>
              <a:chOff x="722006" y="1272537"/>
              <a:chExt cx="1272540" cy="1272540"/>
            </a:xfrm>
          </p:grpSpPr>
          <p:sp>
            <p:nvSpPr>
              <p:cNvPr id="170" name="Shape 170"/>
              <p:cNvSpPr/>
              <p:nvPr/>
            </p:nvSpPr>
            <p:spPr>
              <a:xfrm>
                <a:off x="722006" y="1272537"/>
                <a:ext cx="1272540" cy="1272540"/>
              </a:xfrm>
              <a:prstGeom prst="ellipse">
                <a:avLst/>
              </a:prstGeom>
              <a:solidFill>
                <a:schemeClr val="accent3">
                  <a:lumMod val="60000"/>
                  <a:lumOff val="40000"/>
                </a:schemeClr>
              </a:solidFill>
              <a:ln w="25400" cap="flat">
                <a:solidFill>
                  <a:schemeClr val="lt1"/>
                </a:solidFill>
                <a:prstDash val="solid"/>
                <a:round/>
                <a:headEnd type="none" w="med" len="med"/>
                <a:tailEnd type="none" w="med" len="med"/>
              </a:ln>
            </p:spPr>
            <p:txBody>
              <a:bodyPr lIns="91425" tIns="91425" rIns="91425" bIns="91425" anchor="ctr" anchorCtr="0">
                <a:normAutofit/>
              </a:bodyPr>
              <a:lstStyle/>
              <a:p>
                <a:pPr>
                  <a:spcBef>
                    <a:spcPts val="0"/>
                  </a:spcBef>
                  <a:buNone/>
                </a:pPr>
                <a:r>
                  <a:rPr lang="en-US" dirty="0"/>
                  <a:t>       </a:t>
                </a:r>
                <a:endParaRPr dirty="0"/>
              </a:p>
            </p:txBody>
          </p:sp>
          <p:sp>
            <p:nvSpPr>
              <p:cNvPr id="171" name="Shape 171"/>
              <p:cNvSpPr/>
              <p:nvPr/>
            </p:nvSpPr>
            <p:spPr>
              <a:xfrm>
                <a:off x="830921" y="1590675"/>
                <a:ext cx="982424" cy="636270"/>
              </a:xfrm>
              <a:prstGeom prst="rect">
                <a:avLst/>
              </a:prstGeom>
              <a:noFill/>
              <a:ln>
                <a:noFill/>
              </a:ln>
            </p:spPr>
            <p:txBody>
              <a:bodyPr lIns="71100" tIns="71100" rIns="71100" bIns="71100" anchor="ctr" anchorCtr="0">
                <a:normAutofit/>
              </a:bodyPr>
              <a:lstStyle/>
              <a:p>
                <a:pPr marL="0" marR="0" lvl="0" indent="0" algn="ctr" rtl="0">
                  <a:lnSpc>
                    <a:spcPct val="90000"/>
                  </a:lnSpc>
                  <a:spcBef>
                    <a:spcPts val="0"/>
                  </a:spcBef>
                  <a:spcAft>
                    <a:spcPts val="700"/>
                  </a:spcAft>
                  <a:buSzPct val="25000"/>
                  <a:buNone/>
                </a:pPr>
                <a:r>
                  <a:rPr lang="en-US" sz="2000" b="1" i="0" u="none" strike="noStrike" cap="none" baseline="0" dirty="0">
                    <a:latin typeface="Gotham Rounded Book"/>
                    <a:ea typeface="Georgia"/>
                    <a:cs typeface="Gotham Rounded Book"/>
                    <a:sym typeface="Georgia"/>
                  </a:rPr>
                  <a:t>Internalized</a:t>
                </a:r>
              </a:p>
            </p:txBody>
          </p:sp>
        </p:grpSp>
      </p:grpSp>
      <p:sp>
        <p:nvSpPr>
          <p:cNvPr id="13" name="Shape 161"/>
          <p:cNvSpPr txBox="1"/>
          <p:nvPr/>
        </p:nvSpPr>
        <p:spPr>
          <a:xfrm>
            <a:off x="5888772" y="5672288"/>
            <a:ext cx="2783418" cy="739886"/>
          </a:xfrm>
          <a:prstGeom prst="rect">
            <a:avLst/>
          </a:prstGeom>
          <a:noFill/>
          <a:ln>
            <a:noFill/>
          </a:ln>
        </p:spPr>
        <p:txBody>
          <a:bodyPr lIns="91425" tIns="45700" rIns="91425" bIns="45700" anchor="t" anchorCtr="0">
            <a:normAutofit/>
          </a:bodyPr>
          <a:lstStyle/>
          <a:p>
            <a:pPr marL="0" marR="0" lvl="0" indent="0" algn="r" rtl="0">
              <a:spcBef>
                <a:spcPts val="0"/>
              </a:spcBef>
              <a:buSzPct val="25000"/>
              <a:buNone/>
            </a:pPr>
            <a:r>
              <a:rPr lang="en-US" sz="3600" dirty="0">
                <a:solidFill>
                  <a:schemeClr val="lt1"/>
                </a:solidFill>
                <a:latin typeface="Gotham Rounded Book"/>
                <a:ea typeface="Georgia"/>
                <a:cs typeface="Gotham Rounded Book"/>
                <a:sym typeface="Georgia"/>
              </a:rPr>
              <a:t>…racism?</a:t>
            </a:r>
            <a:endParaRPr lang="en-US" sz="3600" b="0" i="0" u="none" strike="noStrike" cap="none" baseline="0" dirty="0">
              <a:solidFill>
                <a:schemeClr val="lt1"/>
              </a:solidFill>
              <a:latin typeface="Gotham Rounded Book"/>
              <a:ea typeface="Georgia"/>
              <a:cs typeface="Gotham Rounded Book"/>
              <a:sym typeface="Georgia"/>
            </a:endParaRPr>
          </a:p>
        </p:txBody>
      </p:sp>
    </p:spTree>
    <p:extLst>
      <p:ext uri="{BB962C8B-B14F-4D97-AF65-F5344CB8AC3E}">
        <p14:creationId xmlns:p14="http://schemas.microsoft.com/office/powerpoint/2010/main" val="542921862"/>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5369"/>
            <a:ext cx="8229600" cy="1143000"/>
          </a:xfrm>
        </p:spPr>
        <p:txBody>
          <a:bodyPr/>
          <a:lstStyle/>
          <a:p>
            <a:pPr algn="l"/>
            <a:r>
              <a:rPr lang="en-US" dirty="0">
                <a:solidFill>
                  <a:schemeClr val="bg1"/>
                </a:solidFill>
                <a:latin typeface="Gotham Rounded Book"/>
                <a:cs typeface="Gotham Rounded Book"/>
              </a:rPr>
              <a:t>Talking about </a:t>
            </a:r>
            <a:r>
              <a:rPr lang="en-US" dirty="0">
                <a:solidFill>
                  <a:srgbClr val="F5C201"/>
                </a:solidFill>
                <a:latin typeface="Gotham Rounded Book"/>
                <a:cs typeface="Gotham Rounded Book"/>
              </a:rPr>
              <a:t>race and racism </a:t>
            </a:r>
            <a:r>
              <a:rPr lang="en-US" dirty="0">
                <a:solidFill>
                  <a:schemeClr val="bg1"/>
                </a:solidFill>
                <a:latin typeface="Gotham Rounded Book"/>
                <a:cs typeface="Gotham Rounded Book"/>
              </a:rPr>
              <a:t>provides children with an understanding, awareness and vision of </a:t>
            </a:r>
            <a:r>
              <a:rPr lang="en-US" dirty="0">
                <a:solidFill>
                  <a:srgbClr val="F5C201"/>
                </a:solidFill>
                <a:latin typeface="Gotham Rounded Book"/>
                <a:cs typeface="Gotham Rounded Book"/>
              </a:rPr>
              <a:t>racial equity and justice</a:t>
            </a:r>
            <a:r>
              <a:rPr lang="en-US" dirty="0">
                <a:solidFill>
                  <a:schemeClr val="bg1"/>
                </a:solidFill>
                <a:latin typeface="Gotham Rounded Book"/>
                <a:cs typeface="Gotham Rounded Book"/>
              </a:rPr>
              <a:t>.</a:t>
            </a:r>
          </a:p>
        </p:txBody>
      </p:sp>
    </p:spTree>
    <p:extLst>
      <p:ext uri="{BB962C8B-B14F-4D97-AF65-F5344CB8AC3E}">
        <p14:creationId xmlns:p14="http://schemas.microsoft.com/office/powerpoint/2010/main" val="3464513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latin typeface="Georgia"/>
                <a:cs typeface="Georgia"/>
              </a:rPr>
              <a:t/>
            </a:r>
            <a:br>
              <a:rPr lang="en-US" sz="2800" dirty="0">
                <a:latin typeface="Georgia"/>
                <a:cs typeface="Georgia"/>
              </a:rPr>
            </a:br>
            <a:r>
              <a:rPr lang="en-US" sz="2800" dirty="0">
                <a:solidFill>
                  <a:schemeClr val="bg1"/>
                </a:solidFill>
                <a:latin typeface="Georgia"/>
                <a:cs typeface="Georgia"/>
              </a:rPr>
              <a:t> </a:t>
            </a:r>
            <a:endParaRPr lang="en-US" sz="2800" dirty="0">
              <a:latin typeface="Georgia"/>
              <a:cs typeface="Georgia"/>
            </a:endParaRPr>
          </a:p>
        </p:txBody>
      </p:sp>
      <p:sp>
        <p:nvSpPr>
          <p:cNvPr id="5" name="TextBox 4"/>
          <p:cNvSpPr txBox="1"/>
          <p:nvPr/>
        </p:nvSpPr>
        <p:spPr>
          <a:xfrm>
            <a:off x="592662" y="970286"/>
            <a:ext cx="7944721" cy="4893647"/>
          </a:xfrm>
          <a:prstGeom prst="rect">
            <a:avLst/>
          </a:prstGeom>
          <a:noFill/>
        </p:spPr>
        <p:txBody>
          <a:bodyPr wrap="square" rtlCol="0">
            <a:spAutoFit/>
          </a:bodyPr>
          <a:lstStyle/>
          <a:p>
            <a:pPr defTabSz="457200">
              <a:defRPr/>
            </a:pPr>
            <a:r>
              <a:rPr lang="en-US" sz="4000" dirty="0">
                <a:solidFill>
                  <a:schemeClr val="bg1"/>
                </a:solidFill>
                <a:latin typeface="Gotham Rounded Book"/>
                <a:cs typeface="Gotham Rounded Book"/>
              </a:rPr>
              <a:t>When someone with the authority of a teacher describes the world and you are not in it, there is a moment of psychic disequilibrium, as if you looked into a mirror and saw nothing.</a:t>
            </a:r>
            <a:endParaRPr lang="en-US" sz="3200" dirty="0">
              <a:solidFill>
                <a:schemeClr val="bg1"/>
              </a:solidFill>
              <a:latin typeface="Gotham Rounded Book"/>
              <a:cs typeface="Gotham Rounded Book"/>
            </a:endParaRPr>
          </a:p>
          <a:p>
            <a:pPr algn="r" defTabSz="457200">
              <a:defRPr/>
            </a:pPr>
            <a:r>
              <a:rPr lang="en-US" sz="3200" dirty="0">
                <a:solidFill>
                  <a:schemeClr val="bg1"/>
                </a:solidFill>
                <a:latin typeface="Gotham Rounded Book"/>
                <a:cs typeface="Gotham Rounded Book"/>
              </a:rPr>
              <a:t>- Adrienne Rich</a:t>
            </a:r>
          </a:p>
        </p:txBody>
      </p:sp>
    </p:spTree>
    <p:extLst>
      <p:ext uri="{BB962C8B-B14F-4D97-AF65-F5344CB8AC3E}">
        <p14:creationId xmlns:p14="http://schemas.microsoft.com/office/powerpoint/2010/main" val="215929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dirty="0">
                <a:solidFill>
                  <a:srgbClr val="F5C201"/>
                </a:solidFill>
                <a:latin typeface="Gotham Rounded Book"/>
                <a:ea typeface="Georgia"/>
                <a:cs typeface="Gotham Rounded Book"/>
                <a:sym typeface="Georgia"/>
              </a:rPr>
              <a:t>Our Objectives</a:t>
            </a:r>
          </a:p>
        </p:txBody>
      </p:sp>
      <p:sp>
        <p:nvSpPr>
          <p:cNvPr id="2" name="Text Placeholder 1"/>
          <p:cNvSpPr>
            <a:spLocks noGrp="1"/>
          </p:cNvSpPr>
          <p:nvPr>
            <p:ph type="body" idx="1"/>
          </p:nvPr>
        </p:nvSpPr>
        <p:spPr/>
        <p:txBody>
          <a:bodyPr/>
          <a:lstStyle/>
          <a:p>
            <a:pPr marL="342900" lvl="0" indent="-342900">
              <a:spcBef>
                <a:spcPts val="1840"/>
              </a:spcBef>
              <a:buFont typeface="Arial"/>
              <a:buChar char="•"/>
            </a:pPr>
            <a:r>
              <a:rPr lang="en-US" sz="2400" dirty="0">
                <a:solidFill>
                  <a:schemeClr val="bg1"/>
                </a:solidFill>
                <a:latin typeface="Gotham Rounded Book"/>
                <a:cs typeface="Gotham Rounded Book"/>
              </a:rPr>
              <a:t>Enhance understanding of the </a:t>
            </a:r>
            <a:r>
              <a:rPr lang="en-US" sz="2400" dirty="0">
                <a:solidFill>
                  <a:srgbClr val="F5C201"/>
                </a:solidFill>
                <a:latin typeface="Gotham Rounded Book"/>
                <a:cs typeface="Gotham Rounded Book"/>
              </a:rPr>
              <a:t>how race and racism manifest</a:t>
            </a:r>
            <a:r>
              <a:rPr lang="en-US" sz="2400" dirty="0">
                <a:solidFill>
                  <a:schemeClr val="bg1"/>
                </a:solidFill>
                <a:latin typeface="Gotham Rounded Book"/>
                <a:cs typeface="Gotham Rounded Book"/>
              </a:rPr>
              <a:t> in classrooms, schools and the lived experiences of students</a:t>
            </a:r>
          </a:p>
          <a:p>
            <a:pPr marL="342900" lvl="0" indent="-342900">
              <a:spcBef>
                <a:spcPts val="1840"/>
              </a:spcBef>
              <a:buFont typeface="Arial"/>
              <a:buChar char="•"/>
            </a:pPr>
            <a:r>
              <a:rPr lang="en-US" sz="2400" dirty="0">
                <a:solidFill>
                  <a:schemeClr val="bg1"/>
                </a:solidFill>
                <a:latin typeface="Gotham Rounded Book"/>
                <a:cs typeface="Gotham Rounded Book"/>
              </a:rPr>
              <a:t>Practice </a:t>
            </a:r>
            <a:r>
              <a:rPr lang="en-US" sz="2400" dirty="0">
                <a:solidFill>
                  <a:srgbClr val="F5C201"/>
                </a:solidFill>
                <a:latin typeface="Gotham Rounded Book"/>
                <a:cs typeface="Gotham Rounded Book"/>
              </a:rPr>
              <a:t>applying a racial equity lens</a:t>
            </a:r>
            <a:r>
              <a:rPr lang="en-US" sz="2400" dirty="0">
                <a:solidFill>
                  <a:schemeClr val="bg1"/>
                </a:solidFill>
                <a:latin typeface="Gotham Rounded Book"/>
                <a:cs typeface="Gotham Rounded Book"/>
              </a:rPr>
              <a:t> to scenarios related to race and racism in educational settings</a:t>
            </a:r>
          </a:p>
          <a:p>
            <a:pPr marL="342900" lvl="0" indent="-342900">
              <a:spcBef>
                <a:spcPts val="1840"/>
              </a:spcBef>
              <a:buFont typeface="Arial"/>
              <a:buChar char="•"/>
            </a:pPr>
            <a:r>
              <a:rPr lang="en-US" sz="2400" dirty="0">
                <a:solidFill>
                  <a:schemeClr val="bg1"/>
                </a:solidFill>
                <a:latin typeface="Gotham Rounded Book"/>
                <a:cs typeface="Gotham Rounded Book"/>
              </a:rPr>
              <a:t>Gain strategies for </a:t>
            </a:r>
            <a:r>
              <a:rPr lang="en-US" sz="2400" dirty="0">
                <a:solidFill>
                  <a:srgbClr val="F5C201"/>
                </a:solidFill>
                <a:latin typeface="Gotham Rounded Book"/>
                <a:cs typeface="Gotham Rounded Book"/>
              </a:rPr>
              <a:t>creating racial equity </a:t>
            </a:r>
            <a:r>
              <a:rPr lang="en-US" sz="2400" dirty="0">
                <a:solidFill>
                  <a:schemeClr val="bg1"/>
                </a:solidFill>
                <a:latin typeface="Gotham Rounded Book"/>
                <a:cs typeface="Gotham Rounded Book"/>
              </a:rPr>
              <a:t>in classrooms, schools, and educational settings</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l"/>
            <a:r>
              <a:rPr lang="en-US" dirty="0">
                <a:solidFill>
                  <a:schemeClr val="accent2"/>
                </a:solidFill>
                <a:latin typeface="Gotham Rounded Book"/>
                <a:cs typeface="Gotham Rounded Book"/>
              </a:rPr>
              <a:t>Scenario Work</a:t>
            </a:r>
            <a:endParaRPr lang="en-US" dirty="0">
              <a:solidFill>
                <a:schemeClr val="bg1"/>
              </a:solidFill>
              <a:latin typeface="Gotham Rounded Book"/>
              <a:cs typeface="Gotham Rounded Book"/>
            </a:endParaRPr>
          </a:p>
        </p:txBody>
      </p:sp>
      <p:sp>
        <p:nvSpPr>
          <p:cNvPr id="4" name="Text Placeholder 3"/>
          <p:cNvSpPr>
            <a:spLocks noGrp="1"/>
          </p:cNvSpPr>
          <p:nvPr>
            <p:ph type="body" idx="1"/>
          </p:nvPr>
        </p:nvSpPr>
        <p:spPr/>
        <p:txBody>
          <a:bodyPr/>
          <a:lstStyle/>
          <a:p>
            <a:pPr marL="4763" algn="ctr"/>
            <a:endParaRPr lang="en-US" sz="3200" u="sng" dirty="0">
              <a:solidFill>
                <a:schemeClr val="bg1"/>
              </a:solidFill>
              <a:latin typeface="Gotham Rounded Book"/>
              <a:cs typeface="Gotham Rounded Book"/>
            </a:endParaRPr>
          </a:p>
          <a:p>
            <a:pPr marL="4763" algn="ctr"/>
            <a:r>
              <a:rPr lang="en-US" sz="3200" u="sng" dirty="0">
                <a:solidFill>
                  <a:schemeClr val="bg1"/>
                </a:solidFill>
                <a:latin typeface="Gotham Rounded Book"/>
                <a:cs typeface="Gotham Rounded Book"/>
              </a:rPr>
              <a:t>Applying a Racial Equity Lens:</a:t>
            </a:r>
            <a:r>
              <a:rPr lang="en-US" sz="3200" dirty="0">
                <a:latin typeface="Gotham Rounded Book"/>
                <a:cs typeface="Gotham Rounded Book"/>
              </a:rPr>
              <a:t/>
            </a:r>
            <a:br>
              <a:rPr lang="en-US" sz="3200" dirty="0">
                <a:latin typeface="Gotham Rounded Book"/>
                <a:cs typeface="Gotham Rounded Book"/>
              </a:rPr>
            </a:br>
            <a:endParaRPr lang="en-US" sz="3200" dirty="0">
              <a:latin typeface="Gotham Rounded Book"/>
              <a:cs typeface="Gotham Rounded Book"/>
            </a:endParaRPr>
          </a:p>
          <a:p>
            <a:pPr marL="4763" algn="ctr"/>
            <a:r>
              <a:rPr lang="en-US" sz="2800" dirty="0">
                <a:latin typeface="Gotham Rounded Book"/>
                <a:cs typeface="Gotham Rounded Book"/>
              </a:rPr>
              <a:t>How </a:t>
            </a:r>
            <a:r>
              <a:rPr lang="en-US" sz="2800" dirty="0">
                <a:solidFill>
                  <a:schemeClr val="bg1"/>
                </a:solidFill>
                <a:latin typeface="Gotham Rounded Book"/>
                <a:cs typeface="Gotham Rounded Book"/>
              </a:rPr>
              <a:t>is </a:t>
            </a:r>
            <a:r>
              <a:rPr lang="en-US" sz="2800" dirty="0">
                <a:solidFill>
                  <a:srgbClr val="F5C201"/>
                </a:solidFill>
                <a:latin typeface="Gotham Rounded Book"/>
                <a:cs typeface="Gotham Rounded Book"/>
              </a:rPr>
              <a:t>institutional, interpersonal or internalized racism </a:t>
            </a:r>
            <a:r>
              <a:rPr lang="en-US" sz="2800" dirty="0">
                <a:solidFill>
                  <a:schemeClr val="bg1"/>
                </a:solidFill>
                <a:latin typeface="Gotham Rounded Book"/>
                <a:cs typeface="Gotham Rounded Book"/>
              </a:rPr>
              <a:t>manifesting in this scenario?</a:t>
            </a:r>
            <a:endParaRPr lang="en-US" sz="2800" dirty="0">
              <a:latin typeface="Gotham Rounded Book"/>
              <a:cs typeface="Gotham Rounded Book"/>
            </a:endParaRPr>
          </a:p>
        </p:txBody>
      </p:sp>
    </p:spTree>
    <p:extLst>
      <p:ext uri="{BB962C8B-B14F-4D97-AF65-F5344CB8AC3E}">
        <p14:creationId xmlns:p14="http://schemas.microsoft.com/office/powerpoint/2010/main" val="3682638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l"/>
            <a:r>
              <a:rPr lang="en-US" dirty="0">
                <a:solidFill>
                  <a:schemeClr val="accent2"/>
                </a:solidFill>
                <a:latin typeface="Gotham Rounded Book"/>
                <a:cs typeface="Gotham Rounded Book"/>
              </a:rPr>
              <a:t>Scenario 1</a:t>
            </a:r>
            <a:endParaRPr lang="en-US" dirty="0">
              <a:solidFill>
                <a:schemeClr val="bg1"/>
              </a:solidFill>
              <a:latin typeface="Gotham Rounded Book"/>
              <a:cs typeface="Gotham Rounded Book"/>
            </a:endParaRPr>
          </a:p>
        </p:txBody>
      </p:sp>
      <p:sp>
        <p:nvSpPr>
          <p:cNvPr id="4" name="Text Placeholder 3"/>
          <p:cNvSpPr>
            <a:spLocks noGrp="1"/>
          </p:cNvSpPr>
          <p:nvPr>
            <p:ph type="body" idx="1"/>
          </p:nvPr>
        </p:nvSpPr>
        <p:spPr/>
        <p:txBody>
          <a:bodyPr/>
          <a:lstStyle/>
          <a:p>
            <a:r>
              <a:rPr lang="en-US" sz="2300" dirty="0">
                <a:latin typeface="Gotham Rounded Book" charset="0"/>
                <a:ea typeface="Gotham Rounded Book" charset="0"/>
                <a:cs typeface="Gotham Rounded Book" charset="0"/>
              </a:rPr>
              <a:t>I am a third grade teacher, and on Mondays we talk about current events. I usually ask students to share about something in the news that’s on their mind. When it was Ryan’s turn, he tells me about how he saw Donald Trump give a speech on TV. He then proceeds to say</a:t>
            </a:r>
            <a:r>
              <a:rPr lang="en-US" sz="2300" dirty="0">
                <a:solidFill>
                  <a:schemeClr val="accent2"/>
                </a:solidFill>
                <a:latin typeface="Gotham Rounded Book" charset="0"/>
                <a:ea typeface="Gotham Rounded Book" charset="0"/>
                <a:cs typeface="Gotham Rounded Book" charset="0"/>
              </a:rPr>
              <a:t>, “He said that Mexicans are bad and that he is going to build a wall so they won’t hurt us…” </a:t>
            </a:r>
            <a:r>
              <a:rPr lang="en-US" sz="2300" dirty="0">
                <a:latin typeface="Gotham Rounded Book" charset="0"/>
                <a:ea typeface="Gotham Rounded Book" charset="0"/>
                <a:cs typeface="Gotham Rounded Book" charset="0"/>
              </a:rPr>
              <a:t>Linda, who’s Mexican, gets really upset and screams at Ryan and says, </a:t>
            </a:r>
            <a:r>
              <a:rPr lang="en-US" sz="2300" dirty="0">
                <a:solidFill>
                  <a:schemeClr val="accent2"/>
                </a:solidFill>
                <a:latin typeface="Gotham Rounded Book" charset="0"/>
                <a:ea typeface="Gotham Rounded Book" charset="0"/>
                <a:cs typeface="Gotham Rounded Book" charset="0"/>
              </a:rPr>
              <a:t>“That’s not fair!” </a:t>
            </a:r>
            <a:r>
              <a:rPr lang="en-US" sz="2300" dirty="0">
                <a:latin typeface="Gotham Rounded Book" charset="0"/>
                <a:ea typeface="Gotham Rounded Book" charset="0"/>
                <a:cs typeface="Gotham Rounded Book" charset="0"/>
              </a:rPr>
              <a:t>Ryan is shocked by the response and quietly says </a:t>
            </a:r>
            <a:r>
              <a:rPr lang="en-US" sz="2300" dirty="0">
                <a:solidFill>
                  <a:schemeClr val="accent2"/>
                </a:solidFill>
                <a:latin typeface="Gotham Rounded Book" charset="0"/>
                <a:ea typeface="Gotham Rounded Book" charset="0"/>
                <a:cs typeface="Gotham Rounded Book" charset="0"/>
              </a:rPr>
              <a:t>“My mom said it was true.” </a:t>
            </a:r>
            <a:r>
              <a:rPr lang="en-US" sz="2300" dirty="0">
                <a:latin typeface="Gotham Rounded Book" charset="0"/>
                <a:ea typeface="Gotham Rounded Book" charset="0"/>
                <a:cs typeface="Gotham Rounded Book" charset="0"/>
              </a:rPr>
              <a:t>At this point, everyone at in the room is quiet and all eyes are on Linda. </a:t>
            </a:r>
          </a:p>
        </p:txBody>
      </p:sp>
    </p:spTree>
    <p:extLst>
      <p:ext uri="{BB962C8B-B14F-4D97-AF65-F5344CB8AC3E}">
        <p14:creationId xmlns:p14="http://schemas.microsoft.com/office/powerpoint/2010/main" val="3682638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l"/>
            <a:r>
              <a:rPr lang="en-US" dirty="0">
                <a:solidFill>
                  <a:schemeClr val="accent2"/>
                </a:solidFill>
                <a:latin typeface="Gotham Rounded Book"/>
                <a:cs typeface="Gotham Rounded Book"/>
              </a:rPr>
              <a:t>Scenario 2</a:t>
            </a:r>
            <a:endParaRPr lang="en-US" dirty="0">
              <a:solidFill>
                <a:schemeClr val="bg1"/>
              </a:solidFill>
              <a:latin typeface="Gotham Rounded Book"/>
              <a:cs typeface="Gotham Rounded Book"/>
            </a:endParaRPr>
          </a:p>
        </p:txBody>
      </p:sp>
      <p:sp>
        <p:nvSpPr>
          <p:cNvPr id="4" name="Text Placeholder 3"/>
          <p:cNvSpPr>
            <a:spLocks noGrp="1"/>
          </p:cNvSpPr>
          <p:nvPr>
            <p:ph type="body" idx="1"/>
          </p:nvPr>
        </p:nvSpPr>
        <p:spPr>
          <a:xfrm>
            <a:off x="457200" y="1600200"/>
            <a:ext cx="8229600" cy="5003800"/>
          </a:xfrm>
        </p:spPr>
        <p:txBody>
          <a:bodyPr/>
          <a:lstStyle/>
          <a:p>
            <a:r>
              <a:rPr lang="en-US" sz="2400" dirty="0">
                <a:latin typeface="Gotham Rounded Book" charset="0"/>
                <a:ea typeface="Gotham Rounded Book" charset="0"/>
                <a:cs typeface="Gotham Rounded Book" charset="0"/>
              </a:rPr>
              <a:t>Today in my 8</a:t>
            </a:r>
            <a:r>
              <a:rPr lang="en-US" sz="2400" baseline="30000" dirty="0">
                <a:latin typeface="Gotham Rounded Book" charset="0"/>
                <a:ea typeface="Gotham Rounded Book" charset="0"/>
                <a:cs typeface="Gotham Rounded Book" charset="0"/>
              </a:rPr>
              <a:t>th</a:t>
            </a:r>
            <a:r>
              <a:rPr lang="en-US" sz="2400" dirty="0">
                <a:latin typeface="Gotham Rounded Book" charset="0"/>
                <a:ea typeface="Gotham Rounded Book" charset="0"/>
                <a:cs typeface="Gotham Rounded Book" charset="0"/>
              </a:rPr>
              <a:t> grade US History class, I introduced a unit on the civil rights movement. We talked about the marches in the 60s and the fight for equal rights then, and made connections to the current struggles today. We discussed the protests in response to the deaths of Michael Brown, Eric Garner, </a:t>
            </a:r>
            <a:r>
              <a:rPr lang="en-US" sz="2400" dirty="0" err="1">
                <a:latin typeface="Gotham Rounded Book" charset="0"/>
                <a:ea typeface="Gotham Rounded Book" charset="0"/>
                <a:cs typeface="Gotham Rounded Book" charset="0"/>
              </a:rPr>
              <a:t>Philando</a:t>
            </a:r>
            <a:r>
              <a:rPr lang="en-US" sz="2400" dirty="0">
                <a:latin typeface="Gotham Rounded Book" charset="0"/>
                <a:ea typeface="Gotham Rounded Book" charset="0"/>
                <a:cs typeface="Gotham Rounded Book" charset="0"/>
              </a:rPr>
              <a:t> Castile, Alton Sterling, and more… and why people were marching. One student said, </a:t>
            </a:r>
            <a:r>
              <a:rPr lang="en-US" sz="2400" dirty="0">
                <a:solidFill>
                  <a:schemeClr val="accent2"/>
                </a:solidFill>
                <a:latin typeface="Gotham Rounded Book" charset="0"/>
                <a:ea typeface="Gotham Rounded Book" charset="0"/>
                <a:cs typeface="Gotham Rounded Book" charset="0"/>
              </a:rPr>
              <a:t>“Because the cops are all racists who hate Black people.” </a:t>
            </a:r>
            <a:r>
              <a:rPr lang="en-US" sz="2400" dirty="0">
                <a:latin typeface="Gotham Rounded Book" charset="0"/>
                <a:ea typeface="Gotham Rounded Book" charset="0"/>
                <a:cs typeface="Gotham Rounded Book" charset="0"/>
              </a:rPr>
              <a:t>To which another student responded</a:t>
            </a:r>
            <a:r>
              <a:rPr lang="en-US" sz="2400" dirty="0">
                <a:solidFill>
                  <a:schemeClr val="bg1"/>
                </a:solidFill>
                <a:latin typeface="Gotham Rounded Book" charset="0"/>
                <a:ea typeface="Gotham Rounded Book" charset="0"/>
                <a:cs typeface="Gotham Rounded Book" charset="0"/>
              </a:rPr>
              <a:t>—</a:t>
            </a:r>
            <a:r>
              <a:rPr lang="en-US" sz="2400" dirty="0">
                <a:solidFill>
                  <a:schemeClr val="accent2"/>
                </a:solidFill>
                <a:latin typeface="Gotham Rounded Book" charset="0"/>
                <a:ea typeface="Gotham Rounded Book" charset="0"/>
                <a:cs typeface="Gotham Rounded Book" charset="0"/>
              </a:rPr>
              <a:t>“My dad is a police officer and he’s not a racist…people just need to know how to behave…it’s not always about race.” </a:t>
            </a:r>
            <a:endParaRPr lang="en-US" sz="2200" dirty="0">
              <a:solidFill>
                <a:schemeClr val="accent2"/>
              </a:solidFill>
              <a:latin typeface="Gotham Rounded Book" charset="0"/>
              <a:ea typeface="Gotham Rounded Book" charset="0"/>
              <a:cs typeface="Gotham Rounded Book" charset="0"/>
            </a:endParaRPr>
          </a:p>
          <a:p>
            <a:pPr marL="4763"/>
            <a:endParaRPr lang="en-US" sz="3600" dirty="0">
              <a:latin typeface="Gotham Rounded Book"/>
              <a:cs typeface="Gotham Rounded Book"/>
            </a:endParaRPr>
          </a:p>
        </p:txBody>
      </p:sp>
    </p:spTree>
    <p:extLst>
      <p:ext uri="{BB962C8B-B14F-4D97-AF65-F5344CB8AC3E}">
        <p14:creationId xmlns:p14="http://schemas.microsoft.com/office/powerpoint/2010/main" val="3682638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l"/>
            <a:r>
              <a:rPr lang="en-US" dirty="0">
                <a:solidFill>
                  <a:schemeClr val="accent2"/>
                </a:solidFill>
                <a:latin typeface="Gotham Rounded Book"/>
                <a:cs typeface="Gotham Rounded Book"/>
              </a:rPr>
              <a:t>Scenario Work</a:t>
            </a:r>
            <a:endParaRPr lang="en-US" dirty="0">
              <a:solidFill>
                <a:schemeClr val="bg1"/>
              </a:solidFill>
              <a:latin typeface="Gotham Rounded Book"/>
              <a:cs typeface="Gotham Rounded Book"/>
            </a:endParaRPr>
          </a:p>
        </p:txBody>
      </p:sp>
      <p:sp>
        <p:nvSpPr>
          <p:cNvPr id="4" name="Text Placeholder 3"/>
          <p:cNvSpPr>
            <a:spLocks noGrp="1"/>
          </p:cNvSpPr>
          <p:nvPr>
            <p:ph type="body" idx="1"/>
          </p:nvPr>
        </p:nvSpPr>
        <p:spPr/>
        <p:txBody>
          <a:bodyPr/>
          <a:lstStyle/>
          <a:p>
            <a:pPr marL="0" lvl="0" fontAlgn="base"/>
            <a:r>
              <a:rPr lang="en-US" sz="2800" dirty="0">
                <a:solidFill>
                  <a:schemeClr val="bg1"/>
                </a:solidFill>
                <a:latin typeface="Gotham Rounded Book"/>
                <a:cs typeface="Gotham Rounded Book"/>
              </a:rPr>
              <a:t>What </a:t>
            </a:r>
            <a:r>
              <a:rPr lang="en-US" sz="2800" dirty="0">
                <a:solidFill>
                  <a:srgbClr val="F5C201"/>
                </a:solidFill>
                <a:latin typeface="Gotham Rounded Book"/>
                <a:cs typeface="Gotham Rounded Book"/>
              </a:rPr>
              <a:t>strategies</a:t>
            </a:r>
            <a:r>
              <a:rPr lang="en-US" sz="2800" dirty="0">
                <a:solidFill>
                  <a:schemeClr val="bg1"/>
                </a:solidFill>
                <a:latin typeface="Gotham Rounded Book"/>
                <a:cs typeface="Gotham Rounded Book"/>
              </a:rPr>
              <a:t> could you apply to this situation, in short-term and long-term?</a:t>
            </a:r>
          </a:p>
          <a:p>
            <a:pPr lvl="0" fontAlgn="base"/>
            <a:endParaRPr lang="en-US" sz="2800" dirty="0">
              <a:solidFill>
                <a:schemeClr val="bg1"/>
              </a:solidFill>
              <a:latin typeface="Gotham Rounded Book"/>
              <a:cs typeface="Gotham Rounded Book"/>
            </a:endParaRPr>
          </a:p>
          <a:p>
            <a:pPr marL="514350" lvl="3" indent="-514350" fontAlgn="base">
              <a:buFont typeface="Arial"/>
              <a:buChar char="•"/>
            </a:pPr>
            <a:r>
              <a:rPr lang="en-US" sz="2800" dirty="0">
                <a:solidFill>
                  <a:srgbClr val="F5C201"/>
                </a:solidFill>
                <a:latin typeface="Gotham Rounded Book"/>
                <a:cs typeface="Gotham Rounded Book"/>
              </a:rPr>
              <a:t>Short Term: </a:t>
            </a:r>
            <a:r>
              <a:rPr lang="en-US" sz="2800" dirty="0">
                <a:solidFill>
                  <a:schemeClr val="bg1"/>
                </a:solidFill>
                <a:latin typeface="Gotham Rounded Book"/>
                <a:cs typeface="Gotham Rounded Book"/>
              </a:rPr>
              <a:t>What would you say/ do in the moment?</a:t>
            </a:r>
          </a:p>
          <a:p>
            <a:pPr marL="457200" lvl="4" indent="-457200" fontAlgn="base">
              <a:buFont typeface="Arial"/>
              <a:buChar char="•"/>
            </a:pPr>
            <a:r>
              <a:rPr lang="en-US" sz="2800" dirty="0">
                <a:solidFill>
                  <a:srgbClr val="F5C201"/>
                </a:solidFill>
                <a:latin typeface="Gotham Rounded Book"/>
                <a:cs typeface="Gotham Rounded Book"/>
              </a:rPr>
              <a:t>Long Term:</a:t>
            </a:r>
            <a:r>
              <a:rPr lang="en-US" sz="2800" dirty="0">
                <a:solidFill>
                  <a:schemeClr val="bg1"/>
                </a:solidFill>
                <a:latin typeface="Gotham Rounded Book"/>
                <a:cs typeface="Gotham Rounded Book"/>
              </a:rPr>
              <a:t> How could you and/ or the institution follow-up?</a:t>
            </a:r>
            <a:endParaRPr lang="en-US" sz="3600" dirty="0">
              <a:latin typeface="Gotham Rounded Book"/>
              <a:cs typeface="Gotham Rounded Book"/>
            </a:endParaRPr>
          </a:p>
        </p:txBody>
      </p:sp>
    </p:spTree>
    <p:extLst>
      <p:ext uri="{BB962C8B-B14F-4D97-AF65-F5344CB8AC3E}">
        <p14:creationId xmlns:p14="http://schemas.microsoft.com/office/powerpoint/2010/main" val="3289663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rtl="0">
              <a:spcBef>
                <a:spcPts val="0"/>
              </a:spcBef>
              <a:buClr>
                <a:schemeClr val="lt1"/>
              </a:buClr>
              <a:buSzPct val="25000"/>
              <a:buFont typeface="Calibri"/>
              <a:buNone/>
            </a:pPr>
            <a:r>
              <a:rPr lang="en-US" sz="3950" b="0" i="0" u="none" strike="noStrike" cap="none" baseline="0" dirty="0">
                <a:solidFill>
                  <a:schemeClr val="accent2"/>
                </a:solidFill>
                <a:latin typeface="Gotham Rounded Book"/>
                <a:ea typeface="Georgia"/>
                <a:cs typeface="Gotham Rounded Book"/>
                <a:sym typeface="Georgia"/>
              </a:rPr>
              <a:t>Strategy Brainstorm</a:t>
            </a:r>
          </a:p>
        </p:txBody>
      </p:sp>
      <p:sp>
        <p:nvSpPr>
          <p:cNvPr id="2" name="Rectangle 1"/>
          <p:cNvSpPr/>
          <p:nvPr/>
        </p:nvSpPr>
        <p:spPr>
          <a:xfrm>
            <a:off x="457200" y="1456195"/>
            <a:ext cx="4012854" cy="4732503"/>
          </a:xfrm>
          <a:prstGeom prst="rect">
            <a:avLst/>
          </a:prstGeom>
          <a:solidFill>
            <a:srgbClr val="000000"/>
          </a:solidFill>
          <a:ln>
            <a:solidFill>
              <a:srgbClr val="7A7A7A"/>
            </a:solidFill>
          </a:ln>
        </p:spPr>
        <p:style>
          <a:lnRef idx="2">
            <a:schemeClr val="accent1"/>
          </a:lnRef>
          <a:fillRef idx="1">
            <a:schemeClr val="lt1"/>
          </a:fillRef>
          <a:effectRef idx="0">
            <a:schemeClr val="accent1"/>
          </a:effectRef>
          <a:fontRef idx="minor">
            <a:schemeClr val="dk1"/>
          </a:fontRef>
        </p:style>
        <p:txBody>
          <a:bodyPr wrap="square">
            <a:noAutofit/>
          </a:bodyPr>
          <a:lstStyle/>
          <a:p>
            <a:pPr lvl="0" algn="ctr"/>
            <a:r>
              <a:rPr lang="en-US" sz="2400" b="1" u="sng" dirty="0">
                <a:solidFill>
                  <a:srgbClr val="FFFFFF"/>
                </a:solidFill>
                <a:latin typeface="Gotham Rounded Book"/>
                <a:cs typeface="Gotham Rounded Book"/>
              </a:rPr>
              <a:t>Short Term </a:t>
            </a:r>
          </a:p>
          <a:p>
            <a:pPr lvl="0">
              <a:spcBef>
                <a:spcPts val="1200"/>
              </a:spcBef>
            </a:pPr>
            <a:r>
              <a:rPr lang="en-US" sz="2400" dirty="0">
                <a:solidFill>
                  <a:srgbClr val="FFFFFF"/>
                </a:solidFill>
                <a:latin typeface="Gotham Rounded Book"/>
                <a:cs typeface="Gotham Rounded Book"/>
              </a:rPr>
              <a:t>Breathe</a:t>
            </a:r>
          </a:p>
          <a:p>
            <a:pPr lvl="0">
              <a:spcBef>
                <a:spcPts val="1200"/>
              </a:spcBef>
            </a:pPr>
            <a:r>
              <a:rPr lang="en-US" sz="2400" dirty="0">
                <a:solidFill>
                  <a:srgbClr val="FFFFFF"/>
                </a:solidFill>
                <a:latin typeface="Gotham Rounded Book"/>
                <a:cs typeface="Gotham Rounded Book"/>
              </a:rPr>
              <a:t>Affirm child</a:t>
            </a:r>
          </a:p>
          <a:p>
            <a:pPr lvl="0">
              <a:spcBef>
                <a:spcPts val="1200"/>
              </a:spcBef>
            </a:pPr>
            <a:r>
              <a:rPr lang="en-US" sz="2400" dirty="0">
                <a:solidFill>
                  <a:srgbClr val="FFFFFF"/>
                </a:solidFill>
                <a:latin typeface="Gotham Rounded Book"/>
                <a:cs typeface="Gotham Rounded Book"/>
              </a:rPr>
              <a:t>Inquire </a:t>
            </a:r>
          </a:p>
          <a:p>
            <a:pPr lvl="0">
              <a:spcBef>
                <a:spcPts val="1200"/>
              </a:spcBef>
            </a:pPr>
            <a:r>
              <a:rPr lang="en-US" sz="2400" dirty="0">
                <a:solidFill>
                  <a:srgbClr val="FFFFFF"/>
                </a:solidFill>
                <a:latin typeface="Gotham Rounded Book"/>
                <a:cs typeface="Gotham Rounded Book"/>
              </a:rPr>
              <a:t>Continue the conversation</a:t>
            </a:r>
          </a:p>
          <a:p>
            <a:pPr lvl="0">
              <a:spcBef>
                <a:spcPts val="1200"/>
              </a:spcBef>
            </a:pPr>
            <a:r>
              <a:rPr lang="en-US" sz="2400" dirty="0">
                <a:solidFill>
                  <a:srgbClr val="FFFFFF"/>
                </a:solidFill>
                <a:latin typeface="Gotham Rounded Book"/>
                <a:cs typeface="Gotham Rounded Book"/>
              </a:rPr>
              <a:t>Intervene</a:t>
            </a:r>
          </a:p>
          <a:p>
            <a:pPr lvl="0">
              <a:spcBef>
                <a:spcPts val="1200"/>
              </a:spcBef>
            </a:pPr>
            <a:r>
              <a:rPr lang="en-US" sz="2400" dirty="0">
                <a:solidFill>
                  <a:srgbClr val="FFFFFF"/>
                </a:solidFill>
                <a:latin typeface="Gotham Rounded Book"/>
                <a:cs typeface="Gotham Rounded Book"/>
              </a:rPr>
              <a:t>Apply a racial equity lens</a:t>
            </a:r>
          </a:p>
        </p:txBody>
      </p:sp>
      <p:sp>
        <p:nvSpPr>
          <p:cNvPr id="5" name="Rectangle 4"/>
          <p:cNvSpPr/>
          <p:nvPr/>
        </p:nvSpPr>
        <p:spPr>
          <a:xfrm>
            <a:off x="4694178" y="1456194"/>
            <a:ext cx="4057745" cy="4732503"/>
          </a:xfrm>
          <a:prstGeom prst="rect">
            <a:avLst/>
          </a:prstGeom>
          <a:solidFill>
            <a:srgbClr val="000000"/>
          </a:solidFill>
          <a:ln>
            <a:solidFill>
              <a:srgbClr val="7A7A7A"/>
            </a:solidFill>
          </a:ln>
        </p:spPr>
        <p:style>
          <a:lnRef idx="2">
            <a:schemeClr val="accent1"/>
          </a:lnRef>
          <a:fillRef idx="1">
            <a:schemeClr val="lt1"/>
          </a:fillRef>
          <a:effectRef idx="0">
            <a:schemeClr val="accent1"/>
          </a:effectRef>
          <a:fontRef idx="minor">
            <a:schemeClr val="dk1"/>
          </a:fontRef>
        </p:style>
        <p:txBody>
          <a:bodyPr wrap="square">
            <a:noAutofit/>
          </a:bodyPr>
          <a:lstStyle/>
          <a:p>
            <a:pPr lvl="0" algn="ctr"/>
            <a:r>
              <a:rPr lang="en-US" sz="2400" b="1" u="sng" dirty="0">
                <a:solidFill>
                  <a:srgbClr val="FFFFFF"/>
                </a:solidFill>
                <a:latin typeface="Gotham Rounded Book"/>
                <a:cs typeface="Gotham Rounded Book"/>
              </a:rPr>
              <a:t>Long Term </a:t>
            </a:r>
          </a:p>
          <a:p>
            <a:pPr lvl="0">
              <a:spcBef>
                <a:spcPts val="1200"/>
              </a:spcBef>
            </a:pPr>
            <a:r>
              <a:rPr lang="en-US" sz="2400" dirty="0">
                <a:solidFill>
                  <a:srgbClr val="FFFFFF"/>
                </a:solidFill>
                <a:latin typeface="Gotham Rounded Book"/>
                <a:cs typeface="Gotham Rounded Book"/>
              </a:rPr>
              <a:t>Educate yourself</a:t>
            </a:r>
          </a:p>
          <a:p>
            <a:pPr lvl="0">
              <a:spcBef>
                <a:spcPts val="1200"/>
              </a:spcBef>
            </a:pPr>
            <a:r>
              <a:rPr lang="en-US" sz="2400" dirty="0">
                <a:solidFill>
                  <a:srgbClr val="FFFFFF"/>
                </a:solidFill>
                <a:latin typeface="Gotham Rounded Book"/>
                <a:cs typeface="Gotham Rounded Book"/>
              </a:rPr>
              <a:t>Talk about race and the impact of systemic racism as a community</a:t>
            </a:r>
          </a:p>
          <a:p>
            <a:pPr lvl="0">
              <a:spcBef>
                <a:spcPts val="1200"/>
              </a:spcBef>
            </a:pPr>
            <a:r>
              <a:rPr lang="en-US" sz="2400" dirty="0">
                <a:solidFill>
                  <a:srgbClr val="FFFFFF"/>
                </a:solidFill>
                <a:latin typeface="Gotham Rounded Book"/>
                <a:cs typeface="Gotham Rounded Book"/>
              </a:rPr>
              <a:t>Analyze school structures through a racial equity lens</a:t>
            </a:r>
          </a:p>
          <a:p>
            <a:pPr>
              <a:spcBef>
                <a:spcPts val="1200"/>
              </a:spcBef>
            </a:pPr>
            <a:r>
              <a:rPr lang="en-US" sz="2400" dirty="0">
                <a:solidFill>
                  <a:srgbClr val="FFFFFF"/>
                </a:solidFill>
                <a:latin typeface="Gotham Rounded Book"/>
                <a:cs typeface="Gotham Rounded Book"/>
              </a:rPr>
              <a:t>Be proactive and build alliances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a:spLocks noGrp="1"/>
          </p:cNvSpPr>
          <p:nvPr>
            <p:ph type="title"/>
          </p:nvPr>
        </p:nvSpPr>
        <p:spPr>
          <a:prstGeom prst="rect">
            <a:avLst/>
          </a:prstGeom>
          <a:noFill/>
          <a:ln>
            <a:noFill/>
          </a:ln>
        </p:spPr>
        <p:txBody>
          <a:bodyPr lIns="91425" tIns="45700" rIns="91425" bIns="45700" anchor="ctr" anchorCtr="0">
            <a:normAutofit/>
          </a:bodyPr>
          <a:lstStyle/>
          <a:p>
            <a:pPr lvl="0" algn="l"/>
            <a:r>
              <a:rPr lang="en-US" b="0" i="0" strike="noStrike" cap="none" baseline="0" dirty="0">
                <a:solidFill>
                  <a:schemeClr val="accent2"/>
                </a:solidFill>
                <a:latin typeface="Gotham Rounded Book"/>
                <a:ea typeface="Georgia"/>
                <a:cs typeface="Gotham Rounded Book"/>
                <a:sym typeface="Georgia"/>
              </a:rPr>
              <a:t>Closing Reflection</a:t>
            </a:r>
            <a:r>
              <a:rPr lang="en-US" dirty="0">
                <a:solidFill>
                  <a:schemeClr val="bg1"/>
                </a:solidFill>
                <a:latin typeface="Gotham Rounded Book"/>
                <a:cs typeface="Gotham Rounded Book"/>
              </a:rPr>
              <a:t> </a:t>
            </a:r>
          </a:p>
        </p:txBody>
      </p:sp>
      <p:sp>
        <p:nvSpPr>
          <p:cNvPr id="2" name="Text Placeholder 1"/>
          <p:cNvSpPr>
            <a:spLocks noGrp="1"/>
          </p:cNvSpPr>
          <p:nvPr>
            <p:ph type="body" idx="1"/>
          </p:nvPr>
        </p:nvSpPr>
        <p:spPr/>
        <p:txBody>
          <a:bodyPr/>
          <a:lstStyle/>
          <a:p>
            <a:pPr marL="4763">
              <a:spcBef>
                <a:spcPts val="1840"/>
              </a:spcBef>
            </a:pPr>
            <a:r>
              <a:rPr lang="en-US" sz="3200" dirty="0">
                <a:latin typeface="Gotham Rounded Book"/>
                <a:cs typeface="Gotham Rounded Book"/>
              </a:rPr>
              <a:t>What are you taking away from today?</a:t>
            </a:r>
          </a:p>
          <a:p>
            <a:pPr marL="4763">
              <a:spcBef>
                <a:spcPts val="1840"/>
              </a:spcBef>
            </a:pPr>
            <a:r>
              <a:rPr lang="en-US" sz="3200" dirty="0">
                <a:solidFill>
                  <a:schemeClr val="bg1"/>
                </a:solidFill>
                <a:latin typeface="Gotham Rounded Book"/>
                <a:cs typeface="Gotham Rounded Book"/>
              </a:rPr>
              <a:t>Where was your growing edge today?</a:t>
            </a:r>
          </a:p>
          <a:p>
            <a:pPr marL="4763">
              <a:spcBef>
                <a:spcPts val="1840"/>
              </a:spcBef>
            </a:pPr>
            <a:r>
              <a:rPr lang="en-US" sz="3200" dirty="0">
                <a:solidFill>
                  <a:schemeClr val="bg1"/>
                </a:solidFill>
                <a:latin typeface="Gotham Rounded Book"/>
                <a:cs typeface="Gotham Rounded Book"/>
              </a:rPr>
              <a:t>What is one action you could put into place upon return to school/organization tomorrow?</a:t>
            </a:r>
            <a:endParaRPr lang="en-US" sz="3200" dirty="0">
              <a:latin typeface="Gotham Rounded Book"/>
              <a:cs typeface="Gotham Rounded Book"/>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title"/>
          </p:nvPr>
        </p:nvSpPr>
        <p:spPr>
          <a:xfrm>
            <a:off x="269823" y="1004342"/>
            <a:ext cx="8224889" cy="4764634"/>
          </a:xfrm>
          <a:prstGeom prst="rect">
            <a:avLst/>
          </a:prstGeom>
          <a:noFill/>
          <a:ln>
            <a:noFill/>
          </a:ln>
        </p:spPr>
        <p:txBody>
          <a:bodyPr lIns="91425" tIns="45700" rIns="91425" bIns="45700" anchor="t" anchorCtr="0">
            <a:normAutofit/>
          </a:bodyPr>
          <a:lstStyle/>
          <a:p>
            <a:pPr marL="0" marR="0" lvl="0" indent="0" algn="ctr" rtl="0">
              <a:spcBef>
                <a:spcPts val="0"/>
              </a:spcBef>
              <a:buClr>
                <a:schemeClr val="lt1"/>
              </a:buClr>
              <a:buSzPct val="25000"/>
              <a:buFont typeface="Georgia"/>
              <a:buNone/>
            </a:pPr>
            <a:r>
              <a:rPr lang="en-US" sz="4000" b="0" u="none" strike="noStrike" cap="none" baseline="0" dirty="0">
                <a:solidFill>
                  <a:schemeClr val="lt1"/>
                </a:solidFill>
                <a:latin typeface="Gotham Rounded Book"/>
                <a:ea typeface="Georgia"/>
                <a:cs typeface="Gotham Rounded Book"/>
                <a:sym typeface="Georgia"/>
              </a:rPr>
              <a:t>Thank </a:t>
            </a:r>
            <a:r>
              <a:rPr lang="en-US" sz="4000" b="0" u="none" strike="noStrike" cap="none" baseline="0" dirty="0">
                <a:solidFill>
                  <a:srgbClr val="F5C201"/>
                </a:solidFill>
                <a:latin typeface="Gotham Rounded Book"/>
                <a:ea typeface="Georgia"/>
                <a:cs typeface="Gotham Rounded Book"/>
                <a:sym typeface="Georgia"/>
              </a:rPr>
              <a:t>you</a:t>
            </a:r>
            <a:r>
              <a:rPr lang="en-US" sz="4000" b="0" u="none" strike="noStrike" cap="none" baseline="0" dirty="0">
                <a:solidFill>
                  <a:schemeClr val="lt1"/>
                </a:solidFill>
                <a:latin typeface="Gotham Rounded Book"/>
                <a:ea typeface="Georgia"/>
                <a:cs typeface="Gotham Rounded Book"/>
                <a:sym typeface="Georgia"/>
              </a:rPr>
              <a:t>.</a:t>
            </a:r>
            <a:br>
              <a:rPr lang="en-US" sz="4000" b="0" u="none" strike="noStrike" cap="none" baseline="0" dirty="0">
                <a:solidFill>
                  <a:schemeClr val="lt1"/>
                </a:solidFill>
                <a:latin typeface="Gotham Rounded Book"/>
                <a:ea typeface="Georgia"/>
                <a:cs typeface="Gotham Rounded Book"/>
                <a:sym typeface="Georgia"/>
              </a:rPr>
            </a:br>
            <a:r>
              <a:rPr lang="en-US" sz="4000" dirty="0">
                <a:solidFill>
                  <a:schemeClr val="lt1"/>
                </a:solidFill>
                <a:latin typeface="Gotham Rounded Book"/>
                <a:ea typeface="Georgia"/>
                <a:cs typeface="Gotham Rounded Book"/>
                <a:sym typeface="Georgia"/>
              </a:rPr>
              <a:t/>
            </a:r>
            <a:br>
              <a:rPr lang="en-US" sz="4000" dirty="0">
                <a:solidFill>
                  <a:schemeClr val="lt1"/>
                </a:solidFill>
                <a:latin typeface="Gotham Rounded Book"/>
                <a:ea typeface="Georgia"/>
                <a:cs typeface="Gotham Rounded Book"/>
                <a:sym typeface="Georgia"/>
              </a:rPr>
            </a:br>
            <a:r>
              <a:rPr lang="en-US" sz="4000" dirty="0" err="1">
                <a:solidFill>
                  <a:schemeClr val="lt1"/>
                </a:solidFill>
                <a:latin typeface="Gotham Rounded Book"/>
                <a:ea typeface="Georgia"/>
                <a:cs typeface="Gotham Rounded Book"/>
                <a:sym typeface="Georgia"/>
              </a:rPr>
              <a:t>Dallasinfo@bordercrossers.org</a:t>
            </a:r>
            <a:r>
              <a:rPr lang="en-US" sz="4000" b="0" u="none" strike="noStrike" cap="none" baseline="0" dirty="0">
                <a:solidFill>
                  <a:schemeClr val="lt1"/>
                </a:solidFill>
                <a:latin typeface="Gotham Rounded Book"/>
                <a:ea typeface="Georgia"/>
                <a:cs typeface="Gotham Rounded Book"/>
                <a:sym typeface="Georgia"/>
              </a:rPr>
              <a:t/>
            </a:r>
            <a:br>
              <a:rPr lang="en-US" sz="4000" b="0" u="none" strike="noStrike" cap="none" baseline="0" dirty="0">
                <a:solidFill>
                  <a:schemeClr val="lt1"/>
                </a:solidFill>
                <a:latin typeface="Gotham Rounded Book"/>
                <a:ea typeface="Georgia"/>
                <a:cs typeface="Gotham Rounded Book"/>
                <a:sym typeface="Georgia"/>
              </a:rPr>
            </a:br>
            <a:r>
              <a:rPr lang="en-US" sz="4000" b="0" u="none" strike="noStrike" cap="none" baseline="0" dirty="0">
                <a:solidFill>
                  <a:schemeClr val="lt1"/>
                </a:solidFill>
                <a:latin typeface="Gotham Rounded Book"/>
                <a:ea typeface="Georgia"/>
                <a:cs typeface="Gotham Rounded Book"/>
                <a:sym typeface="Georgia"/>
              </a:rPr>
              <a:t/>
            </a:r>
            <a:br>
              <a:rPr lang="en-US" sz="4000" b="0" u="none" strike="noStrike" cap="none" baseline="0" dirty="0">
                <a:solidFill>
                  <a:schemeClr val="lt1"/>
                </a:solidFill>
                <a:latin typeface="Gotham Rounded Book"/>
                <a:ea typeface="Georgia"/>
                <a:cs typeface="Gotham Rounded Book"/>
                <a:sym typeface="Georgia"/>
              </a:rPr>
            </a:br>
            <a:r>
              <a:rPr lang="en-US" sz="4000" dirty="0" err="1">
                <a:solidFill>
                  <a:schemeClr val="lt1"/>
                </a:solidFill>
                <a:latin typeface="Gotham Rounded Book"/>
                <a:ea typeface="Georgia"/>
                <a:cs typeface="Gotham Rounded Book"/>
                <a:sym typeface="Georgia"/>
              </a:rPr>
              <a:t>www.bordercrossers.org</a:t>
            </a:r>
            <a:endParaRPr lang="en-US" sz="4000" b="0" u="none" strike="noStrike" cap="none" baseline="0" dirty="0">
              <a:solidFill>
                <a:schemeClr val="lt1"/>
              </a:solidFill>
              <a:latin typeface="Gotham Rounded Book"/>
              <a:ea typeface="Georgia"/>
              <a:cs typeface="Gotham Rounded Book"/>
              <a:sym typeface="Georgia"/>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dirty="0">
                <a:solidFill>
                  <a:srgbClr val="F5C201"/>
                </a:solidFill>
                <a:latin typeface="Gotham Rounded Book"/>
                <a:ea typeface="Georgia"/>
                <a:cs typeface="Gotham Rounded Book"/>
                <a:sym typeface="Georgia"/>
              </a:rPr>
              <a:t>Agenda</a:t>
            </a:r>
          </a:p>
        </p:txBody>
      </p:sp>
      <p:sp>
        <p:nvSpPr>
          <p:cNvPr id="2" name="Text Placeholder 1"/>
          <p:cNvSpPr>
            <a:spLocks noGrp="1"/>
          </p:cNvSpPr>
          <p:nvPr>
            <p:ph type="body" idx="1"/>
          </p:nvPr>
        </p:nvSpPr>
        <p:spPr/>
        <p:txBody>
          <a:bodyPr/>
          <a:lstStyle/>
          <a:p>
            <a:pPr marL="717550" lvl="0" indent="-514350"/>
            <a:r>
              <a:rPr lang="en-US" sz="2000" dirty="0">
                <a:solidFill>
                  <a:srgbClr val="F5C201"/>
                </a:solidFill>
                <a:latin typeface="Gotham Rounded Book"/>
                <a:cs typeface="Gotham Rounded Book"/>
              </a:rPr>
              <a:t>I. Setting the Stage</a:t>
            </a:r>
          </a:p>
          <a:p>
            <a:pPr marL="717550" indent="-514350">
              <a:buFont typeface="Arial"/>
              <a:buChar char="•"/>
            </a:pPr>
            <a:r>
              <a:rPr lang="en-US" sz="2000" dirty="0">
                <a:latin typeface="Gotham Rounded Book"/>
                <a:cs typeface="Gotham Rounded Book"/>
              </a:rPr>
              <a:t>How Children Come to See Race</a:t>
            </a:r>
          </a:p>
          <a:p>
            <a:pPr marL="717550" lvl="0" indent="-514350">
              <a:buFont typeface="Arial"/>
              <a:buChar char="•"/>
            </a:pPr>
            <a:r>
              <a:rPr lang="en-US" sz="2000" dirty="0">
                <a:latin typeface="Gotham Rounded Book"/>
                <a:cs typeface="Gotham Rounded Book"/>
              </a:rPr>
              <a:t>Reflecting on our own experience</a:t>
            </a:r>
          </a:p>
          <a:p>
            <a:pPr marL="717550" lvl="0" indent="-514350">
              <a:buFont typeface="+mj-lt"/>
              <a:buAutoNum type="romanUcPeriod"/>
            </a:pPr>
            <a:endParaRPr lang="en-US" sz="2000" dirty="0">
              <a:latin typeface="Gotham Rounded Book"/>
              <a:cs typeface="Gotham Rounded Book"/>
            </a:endParaRPr>
          </a:p>
          <a:p>
            <a:pPr marL="717550" lvl="0" indent="-514350"/>
            <a:r>
              <a:rPr lang="en-US" sz="2000" dirty="0">
                <a:solidFill>
                  <a:srgbClr val="F5C201"/>
                </a:solidFill>
                <a:latin typeface="Gotham Rounded Book"/>
                <a:cs typeface="Gotham Rounded Book"/>
              </a:rPr>
              <a:t>II. Analysis</a:t>
            </a:r>
          </a:p>
          <a:p>
            <a:pPr marL="717550" lvl="0" indent="-514350">
              <a:buFont typeface="Arial"/>
              <a:buChar char="•"/>
            </a:pPr>
            <a:r>
              <a:rPr lang="en-US" sz="2000" dirty="0">
                <a:latin typeface="Gotham Rounded Book"/>
                <a:cs typeface="Gotham Rounded Book"/>
              </a:rPr>
              <a:t>Manifestations of Racism in Schools</a:t>
            </a:r>
          </a:p>
          <a:p>
            <a:pPr marL="717550" lvl="0" indent="-514350">
              <a:buFont typeface="+mj-lt"/>
              <a:buAutoNum type="romanUcPeriod"/>
            </a:pPr>
            <a:endParaRPr lang="en-US" sz="2000" dirty="0">
              <a:latin typeface="Gotham Rounded Book"/>
              <a:cs typeface="Gotham Rounded Book"/>
            </a:endParaRPr>
          </a:p>
          <a:p>
            <a:pPr marL="717550" lvl="0" indent="-514350"/>
            <a:r>
              <a:rPr lang="en-US" sz="2000" dirty="0">
                <a:solidFill>
                  <a:srgbClr val="F5C201"/>
                </a:solidFill>
                <a:latin typeface="Gotham Rounded Book"/>
                <a:cs typeface="Gotham Rounded Book"/>
              </a:rPr>
              <a:t>III. Application</a:t>
            </a:r>
          </a:p>
          <a:p>
            <a:pPr marL="717550" lvl="0" indent="-514350">
              <a:buFont typeface="Arial"/>
              <a:buChar char="•"/>
            </a:pPr>
            <a:r>
              <a:rPr lang="en-US" sz="2000" dirty="0">
                <a:latin typeface="Gotham Rounded Book"/>
                <a:cs typeface="Gotham Rounded Book"/>
              </a:rPr>
              <a:t>Scenario Analysis</a:t>
            </a:r>
          </a:p>
          <a:p>
            <a:pPr marL="717550" lvl="0" indent="-514350">
              <a:buFont typeface="+mj-lt"/>
              <a:buAutoNum type="romanUcPeriod"/>
            </a:pPr>
            <a:endParaRPr lang="en-US" sz="2400" dirty="0"/>
          </a:p>
          <a:p>
            <a:pPr marL="342900" lvl="0" indent="-342900">
              <a:spcBef>
                <a:spcPts val="1840"/>
              </a:spcBef>
              <a:buFont typeface="Arial"/>
              <a:buChar char="•"/>
            </a:pPr>
            <a:endParaRPr lang="en-US" sz="2400" dirty="0">
              <a:solidFill>
                <a:schemeClr val="bg1"/>
              </a:solidFill>
              <a:latin typeface="Gotham Rounded Book"/>
              <a:cs typeface="Gotham Rounded Book"/>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dirty="0">
                <a:solidFill>
                  <a:srgbClr val="F5C201"/>
                </a:solidFill>
                <a:latin typeface="Gotham Rounded Book"/>
                <a:ea typeface="Georgia"/>
                <a:cs typeface="Gotham Rounded Book"/>
                <a:sym typeface="Georgia"/>
              </a:rPr>
              <a:t>Community Agreements</a:t>
            </a:r>
          </a:p>
        </p:txBody>
      </p:sp>
      <p:sp>
        <p:nvSpPr>
          <p:cNvPr id="2" name="Text Placeholder 1"/>
          <p:cNvSpPr>
            <a:spLocks noGrp="1"/>
          </p:cNvSpPr>
          <p:nvPr>
            <p:ph type="body" idx="1"/>
          </p:nvPr>
        </p:nvSpPr>
        <p:spPr/>
        <p:txBody>
          <a:bodyPr/>
          <a:lstStyle/>
          <a:p>
            <a:pPr marL="546100" lvl="0" indent="-342900">
              <a:buFont typeface="Arial"/>
              <a:buChar char="•"/>
            </a:pPr>
            <a:r>
              <a:rPr lang="en-US" sz="3200" dirty="0">
                <a:latin typeface="Gotham Rounded Book"/>
                <a:cs typeface="Gotham Rounded Book"/>
              </a:rPr>
              <a:t>Be a </a:t>
            </a:r>
            <a:r>
              <a:rPr lang="en-US" sz="3200" dirty="0">
                <a:solidFill>
                  <a:schemeClr val="accent2"/>
                </a:solidFill>
                <a:latin typeface="Gotham Rounded Book"/>
                <a:cs typeface="Gotham Rounded Book"/>
              </a:rPr>
              <a:t>learner</a:t>
            </a:r>
            <a:r>
              <a:rPr lang="en-US" sz="3200" dirty="0">
                <a:latin typeface="Gotham Rounded Book"/>
                <a:cs typeface="Gotham Rounded Book"/>
              </a:rPr>
              <a:t> and take </a:t>
            </a:r>
            <a:r>
              <a:rPr lang="en-US" sz="3200" dirty="0">
                <a:solidFill>
                  <a:srgbClr val="F5C201"/>
                </a:solidFill>
                <a:latin typeface="Gotham Rounded Book"/>
                <a:cs typeface="Gotham Rounded Book"/>
              </a:rPr>
              <a:t>risks</a:t>
            </a:r>
          </a:p>
          <a:p>
            <a:pPr marL="546100" lvl="0" indent="-342900">
              <a:buFont typeface="Arial"/>
              <a:buChar char="•"/>
            </a:pPr>
            <a:endParaRPr lang="en-US" sz="3200" dirty="0">
              <a:latin typeface="Gotham Rounded Book"/>
              <a:cs typeface="Gotham Rounded Book"/>
            </a:endParaRPr>
          </a:p>
          <a:p>
            <a:pPr marL="546100" lvl="0" indent="-342900">
              <a:buFont typeface="Arial"/>
              <a:buChar char="•"/>
            </a:pPr>
            <a:r>
              <a:rPr lang="en-US" sz="3200" dirty="0">
                <a:latin typeface="Gotham Rounded Book"/>
                <a:cs typeface="Gotham Rounded Book"/>
              </a:rPr>
              <a:t>Keep the focus on race and racism in the US</a:t>
            </a:r>
            <a:endParaRPr lang="en-US" sz="3200" dirty="0">
              <a:solidFill>
                <a:srgbClr val="F5C201"/>
              </a:solidFill>
              <a:latin typeface="Gotham Rounded Book"/>
              <a:cs typeface="Gotham Rounded Book"/>
            </a:endParaRPr>
          </a:p>
          <a:p>
            <a:pPr marL="546100" lvl="0" indent="-342900">
              <a:buFont typeface="Arial"/>
              <a:buChar char="•"/>
            </a:pPr>
            <a:endParaRPr lang="en-US" sz="3200" dirty="0">
              <a:latin typeface="Gotham Rounded Book"/>
              <a:cs typeface="Gotham Rounded Book"/>
            </a:endParaRPr>
          </a:p>
          <a:p>
            <a:pPr marL="546100" lvl="0" indent="-342900">
              <a:buFont typeface="Arial"/>
              <a:buChar char="•"/>
            </a:pPr>
            <a:r>
              <a:rPr lang="en-US" sz="3200" dirty="0">
                <a:latin typeface="Gotham Rounded Book"/>
                <a:cs typeface="Gotham Rounded Book"/>
              </a:rPr>
              <a:t>Assume positive intent and </a:t>
            </a:r>
            <a:r>
              <a:rPr lang="en-US" sz="3200" dirty="0">
                <a:solidFill>
                  <a:srgbClr val="F5C201"/>
                </a:solidFill>
                <a:latin typeface="Gotham Rounded Book"/>
                <a:cs typeface="Gotham Rounded Book"/>
              </a:rPr>
              <a:t>take responsibility for impact</a:t>
            </a:r>
          </a:p>
          <a:p>
            <a:pPr marL="546100" lvl="0" indent="-342900">
              <a:buFont typeface="Arial"/>
              <a:buChar char="•"/>
            </a:pPr>
            <a:endParaRPr lang="en-US" sz="3200" dirty="0">
              <a:latin typeface="Gotham Rounded Book"/>
              <a:cs typeface="Gotham Rounded Book"/>
            </a:endParaRPr>
          </a:p>
          <a:p>
            <a:pPr marL="546100" lvl="0" indent="-342900">
              <a:buFont typeface="Arial"/>
              <a:buChar char="•"/>
            </a:pPr>
            <a:r>
              <a:rPr lang="en-US" sz="3200" dirty="0">
                <a:latin typeface="Gotham Rounded Book"/>
                <a:cs typeface="Gotham Rounded Book"/>
              </a:rPr>
              <a:t>Expect and accept a </a:t>
            </a:r>
            <a:r>
              <a:rPr lang="en-US" sz="3200" dirty="0">
                <a:solidFill>
                  <a:srgbClr val="F5C201"/>
                </a:solidFill>
                <a:latin typeface="Gotham Rounded Book"/>
                <a:cs typeface="Gotham Rounded Book"/>
              </a:rPr>
              <a:t>lack of closure</a:t>
            </a:r>
          </a:p>
          <a:p>
            <a:pPr marL="342900" lvl="0" indent="-342900">
              <a:spcBef>
                <a:spcPts val="1840"/>
              </a:spcBef>
              <a:buFont typeface="Arial"/>
              <a:buChar char="•"/>
            </a:pPr>
            <a:endParaRPr lang="en-US" sz="2400" dirty="0">
              <a:solidFill>
                <a:schemeClr val="bg1"/>
              </a:solidFill>
              <a:latin typeface="Gotham Rounded Book"/>
              <a:cs typeface="Gotham Rounded Book"/>
            </a:endParaRPr>
          </a:p>
        </p:txBody>
      </p:sp>
    </p:spTree>
    <p:extLst>
      <p:ext uri="{BB962C8B-B14F-4D97-AF65-F5344CB8AC3E}">
        <p14:creationId xmlns:p14="http://schemas.microsoft.com/office/powerpoint/2010/main" val="2771608622"/>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Shape 91"/>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b="0" i="0" strike="noStrike" cap="none" baseline="0" dirty="0">
                <a:solidFill>
                  <a:srgbClr val="F5C201"/>
                </a:solidFill>
                <a:latin typeface="Gotham Rounded Book"/>
                <a:ea typeface="Georgia"/>
                <a:cs typeface="Gotham Rounded Book"/>
                <a:sym typeface="Georgia"/>
              </a:rPr>
              <a:t>Mingle Huddle</a:t>
            </a:r>
          </a:p>
        </p:txBody>
      </p:sp>
      <p:sp>
        <p:nvSpPr>
          <p:cNvPr id="92" name="Shape 92"/>
          <p:cNvSpPr txBox="1">
            <a:spLocks noGrp="1"/>
          </p:cNvSpPr>
          <p:nvPr>
            <p:ph type="body" idx="1"/>
          </p:nvPr>
        </p:nvSpPr>
        <p:spPr>
          <a:prstGeom prst="rect">
            <a:avLst/>
          </a:prstGeom>
          <a:noFill/>
          <a:ln>
            <a:noFill/>
          </a:ln>
        </p:spPr>
        <p:txBody>
          <a:bodyPr lIns="91425" tIns="45700" rIns="91425" bIns="45700" anchor="t" anchorCtr="0">
            <a:normAutofit/>
          </a:bodyPr>
          <a:lstStyle/>
          <a:p>
            <a:pPr marL="4763" marR="0" lvl="0" indent="6350" rtl="0">
              <a:lnSpc>
                <a:spcPct val="100000"/>
              </a:lnSpc>
              <a:spcBef>
                <a:spcPts val="544"/>
              </a:spcBef>
              <a:buClr>
                <a:schemeClr val="lt1"/>
              </a:buClr>
              <a:buFont typeface="Calibri"/>
              <a:buNone/>
            </a:pPr>
            <a:r>
              <a:rPr lang="en-US" sz="6600" b="0" i="0" u="none" strike="noStrike" cap="none" baseline="0" dirty="0">
                <a:solidFill>
                  <a:schemeClr val="lt1"/>
                </a:solidFill>
                <a:latin typeface="Gotham Rounded Book"/>
                <a:ea typeface="Georgia"/>
                <a:cs typeface="Gotham Rounded Book"/>
                <a:sym typeface="Georgia"/>
              </a:rPr>
              <a:t>When</a:t>
            </a:r>
            <a:r>
              <a:rPr lang="en-US" sz="6600" b="0" i="0" u="none" strike="noStrike" cap="none" dirty="0">
                <a:solidFill>
                  <a:schemeClr val="lt1"/>
                </a:solidFill>
                <a:latin typeface="Gotham Rounded Book"/>
                <a:ea typeface="Georgia"/>
                <a:cs typeface="Gotham Rounded Book"/>
                <a:sym typeface="Georgia"/>
              </a:rPr>
              <a:t> I talk about race or racism, I feel…</a:t>
            </a:r>
            <a:endParaRPr sz="6600" b="0" i="0" u="none" strike="noStrike" cap="none" baseline="0" dirty="0">
              <a:solidFill>
                <a:schemeClr val="lt1"/>
              </a:solidFill>
              <a:latin typeface="Gotham Rounded Book"/>
              <a:ea typeface="Georgia"/>
              <a:cs typeface="Gotham Rounded Book"/>
              <a:sym typeface="Georgia"/>
            </a:endParaRPr>
          </a:p>
        </p:txBody>
      </p:sp>
    </p:spTree>
    <p:extLst>
      <p:ext uri="{BB962C8B-B14F-4D97-AF65-F5344CB8AC3E}">
        <p14:creationId xmlns:p14="http://schemas.microsoft.com/office/powerpoint/2010/main" val="3227534669"/>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Shape 91"/>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b="0" i="0" strike="noStrike" cap="none" baseline="0" dirty="0">
                <a:solidFill>
                  <a:srgbClr val="F5C201"/>
                </a:solidFill>
                <a:latin typeface="Gotham Rounded Book"/>
                <a:ea typeface="Georgia"/>
                <a:cs typeface="Gotham Rounded Book"/>
                <a:sym typeface="Georgia"/>
              </a:rPr>
              <a:t>Mingle Huddle</a:t>
            </a:r>
          </a:p>
        </p:txBody>
      </p:sp>
      <p:sp>
        <p:nvSpPr>
          <p:cNvPr id="92" name="Shape 92"/>
          <p:cNvSpPr txBox="1">
            <a:spLocks noGrp="1"/>
          </p:cNvSpPr>
          <p:nvPr>
            <p:ph type="body" idx="1"/>
          </p:nvPr>
        </p:nvSpPr>
        <p:spPr>
          <a:prstGeom prst="rect">
            <a:avLst/>
          </a:prstGeom>
          <a:noFill/>
          <a:ln>
            <a:noFill/>
          </a:ln>
        </p:spPr>
        <p:txBody>
          <a:bodyPr lIns="91425" tIns="45700" rIns="91425" bIns="45700" anchor="t" anchorCtr="0">
            <a:normAutofit fontScale="92500" lnSpcReduction="10000"/>
          </a:bodyPr>
          <a:lstStyle/>
          <a:p>
            <a:pPr marL="4763" marR="0" lvl="0" indent="6350" rtl="0">
              <a:lnSpc>
                <a:spcPct val="100000"/>
              </a:lnSpc>
              <a:spcBef>
                <a:spcPts val="544"/>
              </a:spcBef>
              <a:buClr>
                <a:schemeClr val="lt1"/>
              </a:buClr>
              <a:buFont typeface="Calibri"/>
              <a:buNone/>
            </a:pPr>
            <a:r>
              <a:rPr lang="en-US" sz="6600" b="0" i="0" u="none" strike="noStrike" cap="none" baseline="0" dirty="0">
                <a:solidFill>
                  <a:schemeClr val="lt1"/>
                </a:solidFill>
                <a:latin typeface="Gotham Rounded Book"/>
                <a:ea typeface="Georgia"/>
                <a:cs typeface="Gotham Rounded Book"/>
                <a:sym typeface="Georgia"/>
              </a:rPr>
              <a:t>The last time </a:t>
            </a:r>
            <a:br>
              <a:rPr lang="en-US" sz="6600" b="0" i="0" u="none" strike="noStrike" cap="none" baseline="0" dirty="0">
                <a:solidFill>
                  <a:schemeClr val="lt1"/>
                </a:solidFill>
                <a:latin typeface="Gotham Rounded Book"/>
                <a:ea typeface="Georgia"/>
                <a:cs typeface="Gotham Rounded Book"/>
                <a:sym typeface="Georgia"/>
              </a:rPr>
            </a:br>
            <a:r>
              <a:rPr lang="en-US" sz="6600" b="0" i="0" u="none" strike="noStrike" cap="none" baseline="0" dirty="0">
                <a:solidFill>
                  <a:schemeClr val="lt1"/>
                </a:solidFill>
                <a:latin typeface="Gotham Rounded Book"/>
                <a:ea typeface="Georgia"/>
                <a:cs typeface="Gotham Rounded Book"/>
                <a:sym typeface="Georgia"/>
              </a:rPr>
              <a:t>I talked about </a:t>
            </a:r>
            <a:br>
              <a:rPr lang="en-US" sz="6600" b="0" i="0" u="none" strike="noStrike" cap="none" baseline="0" dirty="0">
                <a:solidFill>
                  <a:schemeClr val="lt1"/>
                </a:solidFill>
                <a:latin typeface="Gotham Rounded Book"/>
                <a:ea typeface="Georgia"/>
                <a:cs typeface="Gotham Rounded Book"/>
                <a:sym typeface="Georgia"/>
              </a:rPr>
            </a:br>
            <a:r>
              <a:rPr lang="en-US" sz="6600" b="0" i="0" u="none" strike="noStrike" cap="none" baseline="0" dirty="0">
                <a:solidFill>
                  <a:schemeClr val="lt1"/>
                </a:solidFill>
                <a:latin typeface="Gotham Rounded Book"/>
                <a:ea typeface="Georgia"/>
                <a:cs typeface="Gotham Rounded Book"/>
                <a:sym typeface="Georgia"/>
              </a:rPr>
              <a:t>race/ racism at my school/ organization was</a:t>
            </a:r>
            <a:r>
              <a:rPr lang="en-US" sz="6600" b="0" i="0" u="none" strike="noStrike" cap="none" dirty="0">
                <a:solidFill>
                  <a:schemeClr val="lt1"/>
                </a:solidFill>
                <a:latin typeface="Gotham Rounded Book"/>
                <a:ea typeface="Georgia"/>
                <a:cs typeface="Gotham Rounded Book"/>
                <a:sym typeface="Georgia"/>
              </a:rPr>
              <a:t>…</a:t>
            </a:r>
            <a:endParaRPr sz="6600" b="0" i="0" u="none" strike="noStrike" cap="none" baseline="0" dirty="0">
              <a:solidFill>
                <a:schemeClr val="lt1"/>
              </a:solidFill>
              <a:latin typeface="Gotham Rounded Book"/>
              <a:ea typeface="Georgia"/>
              <a:cs typeface="Gotham Rounded Book"/>
              <a:sym typeface="Georgia"/>
            </a:endParaRPr>
          </a:p>
        </p:txBody>
      </p:sp>
    </p:spTree>
    <p:extLst>
      <p:ext uri="{BB962C8B-B14F-4D97-AF65-F5344CB8AC3E}">
        <p14:creationId xmlns:p14="http://schemas.microsoft.com/office/powerpoint/2010/main" val="22312902"/>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Shape 91"/>
          <p:cNvSpPr txBox="1">
            <a:spLocks noGrp="1"/>
          </p:cNvSpPr>
          <p:nvPr>
            <p:ph type="title"/>
          </p:nvPr>
        </p:nvSpPr>
        <p:spPr>
          <a:prstGeom prst="rect">
            <a:avLst/>
          </a:prstGeom>
          <a:noFill/>
          <a:ln>
            <a:noFill/>
          </a:ln>
        </p:spPr>
        <p:txBody>
          <a:bodyPr lIns="91425" tIns="45700" rIns="91425" bIns="45700" anchor="ctr" anchorCtr="0">
            <a:normAutofit/>
          </a:bodyPr>
          <a:lstStyle/>
          <a:p>
            <a:pPr marL="0" marR="0" lvl="0" indent="0" algn="l" rtl="0">
              <a:spcBef>
                <a:spcPts val="0"/>
              </a:spcBef>
              <a:buClr>
                <a:schemeClr val="lt1"/>
              </a:buClr>
              <a:buSzPct val="25000"/>
              <a:buFont typeface="Georgia"/>
              <a:buNone/>
            </a:pPr>
            <a:r>
              <a:rPr lang="en-US" b="0" i="0" strike="noStrike" cap="none" baseline="0" dirty="0">
                <a:solidFill>
                  <a:srgbClr val="F5C201"/>
                </a:solidFill>
                <a:latin typeface="Gotham Rounded Book"/>
                <a:ea typeface="Georgia"/>
                <a:cs typeface="Gotham Rounded Book"/>
                <a:sym typeface="Georgia"/>
              </a:rPr>
              <a:t>Mingle Huddle</a:t>
            </a:r>
          </a:p>
        </p:txBody>
      </p:sp>
      <p:sp>
        <p:nvSpPr>
          <p:cNvPr id="92" name="Shape 92"/>
          <p:cNvSpPr txBox="1">
            <a:spLocks noGrp="1"/>
          </p:cNvSpPr>
          <p:nvPr>
            <p:ph type="body" idx="1"/>
          </p:nvPr>
        </p:nvSpPr>
        <p:spPr>
          <a:prstGeom prst="rect">
            <a:avLst/>
          </a:prstGeom>
          <a:noFill/>
          <a:ln>
            <a:noFill/>
          </a:ln>
        </p:spPr>
        <p:txBody>
          <a:bodyPr lIns="91425" tIns="45700" rIns="91425" bIns="45700" anchor="t" anchorCtr="0">
            <a:normAutofit fontScale="92500" lnSpcReduction="10000"/>
          </a:bodyPr>
          <a:lstStyle/>
          <a:p>
            <a:pPr marL="4763" lvl="0" indent="6350">
              <a:spcBef>
                <a:spcPts val="544"/>
              </a:spcBef>
            </a:pPr>
            <a:r>
              <a:rPr lang="en-US" sz="6600" dirty="0">
                <a:solidFill>
                  <a:schemeClr val="lt1"/>
                </a:solidFill>
                <a:latin typeface="Gotham Rounded Book"/>
                <a:ea typeface="Georgia"/>
                <a:cs typeface="Gotham Rounded Book"/>
                <a:sym typeface="Georgia"/>
              </a:rPr>
              <a:t>One challenge I am facing in addressing race/ racism at my school/ organization is…</a:t>
            </a:r>
          </a:p>
          <a:p>
            <a:pPr marL="4763" lvl="0" indent="6350">
              <a:spcBef>
                <a:spcPts val="544"/>
              </a:spcBef>
            </a:pPr>
            <a:endParaRPr lang="en-US" sz="6600" dirty="0">
              <a:solidFill>
                <a:schemeClr val="lt1"/>
              </a:solidFill>
              <a:latin typeface="Gotham Rounded Book"/>
              <a:ea typeface="Georgia"/>
              <a:cs typeface="Gotham Rounded Book"/>
              <a:sym typeface="Georgia"/>
            </a:endParaRPr>
          </a:p>
        </p:txBody>
      </p:sp>
    </p:spTree>
    <p:extLst>
      <p:ext uri="{BB962C8B-B14F-4D97-AF65-F5344CB8AC3E}">
        <p14:creationId xmlns:p14="http://schemas.microsoft.com/office/powerpoint/2010/main" val="2086882276"/>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a:solidFill>
                  <a:schemeClr val="bg1"/>
                </a:solidFill>
                <a:latin typeface="Gotham Rounded Book"/>
                <a:cs typeface="Gotham Rounded Book"/>
              </a:rPr>
              <a:t>Why should we talk about </a:t>
            </a:r>
            <a:r>
              <a:rPr lang="en-US" sz="4000" dirty="0">
                <a:solidFill>
                  <a:schemeClr val="accent2"/>
                </a:solidFill>
                <a:latin typeface="Gotham Rounded Book"/>
                <a:cs typeface="Gotham Rounded Book"/>
              </a:rPr>
              <a:t>race and racism </a:t>
            </a:r>
            <a:r>
              <a:rPr lang="en-US" sz="4000" dirty="0">
                <a:solidFill>
                  <a:schemeClr val="bg1"/>
                </a:solidFill>
                <a:latin typeface="Gotham Rounded Book"/>
                <a:cs typeface="Gotham Rounded Book"/>
              </a:rPr>
              <a:t>with children?</a:t>
            </a:r>
          </a:p>
        </p:txBody>
      </p:sp>
      <p:sp>
        <p:nvSpPr>
          <p:cNvPr id="3" name="Text Placeholder 2"/>
          <p:cNvSpPr>
            <a:spLocks noGrp="1"/>
          </p:cNvSpPr>
          <p:nvPr>
            <p:ph type="body" idx="1"/>
          </p:nvPr>
        </p:nvSpPr>
        <p:spPr/>
        <p:txBody>
          <a:bodyPr/>
          <a:lstStyle/>
          <a:p>
            <a:endParaRPr lang="en-US" dirty="0">
              <a:latin typeface="Gotham Rounded Book"/>
              <a:cs typeface="Gotham Rounded Book"/>
            </a:endParaRPr>
          </a:p>
          <a:p>
            <a:pPr marL="203200" indent="0">
              <a:buNone/>
            </a:pPr>
            <a:endParaRPr lang="en-US" dirty="0">
              <a:latin typeface="Gotham Rounded Book"/>
              <a:cs typeface="Gotham Rounded Book"/>
            </a:endParaRPr>
          </a:p>
        </p:txBody>
      </p:sp>
      <p:pic>
        <p:nvPicPr>
          <p:cNvPr id="4" name="Picture 3" descr="children_colorblin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8199" y="3201848"/>
            <a:ext cx="2345332" cy="3035136"/>
          </a:xfrm>
          <a:prstGeom prst="rect">
            <a:avLst/>
          </a:prstGeom>
          <a:ln>
            <a:solidFill>
              <a:srgbClr val="7A7A7A"/>
            </a:solidFill>
          </a:ln>
        </p:spPr>
      </p:pic>
      <p:sp>
        <p:nvSpPr>
          <p:cNvPr id="6" name="Rectangle 5"/>
          <p:cNvSpPr/>
          <p:nvPr/>
        </p:nvSpPr>
        <p:spPr>
          <a:xfrm>
            <a:off x="457200" y="1834652"/>
            <a:ext cx="8229600" cy="3877985"/>
          </a:xfrm>
          <a:prstGeom prst="rect">
            <a:avLst/>
          </a:prstGeom>
        </p:spPr>
        <p:txBody>
          <a:bodyPr wrap="square">
            <a:spAutoFit/>
          </a:bodyPr>
          <a:lstStyle/>
          <a:p>
            <a:pPr lvl="1"/>
            <a:r>
              <a:rPr lang="en-US" sz="1800" dirty="0">
                <a:solidFill>
                  <a:schemeClr val="bg1"/>
                </a:solidFill>
                <a:latin typeface="Gotham Rounded Book"/>
                <a:cs typeface="Gotham Rounded Book"/>
              </a:rPr>
              <a:t>Initial awareness of race begins at six months or even earlier.</a:t>
            </a:r>
          </a:p>
          <a:p>
            <a:pPr lvl="1">
              <a:spcBef>
                <a:spcPts val="1200"/>
              </a:spcBef>
            </a:pPr>
            <a:r>
              <a:rPr lang="en-US" sz="1800" dirty="0">
                <a:solidFill>
                  <a:schemeClr val="bg1"/>
                </a:solidFill>
                <a:latin typeface="Gotham Rounded Book"/>
                <a:cs typeface="Gotham Rounded Book"/>
              </a:rPr>
              <a:t>Children of Color ( &gt;5 </a:t>
            </a:r>
            <a:r>
              <a:rPr lang="en-US" sz="1800" dirty="0" err="1">
                <a:solidFill>
                  <a:schemeClr val="bg1"/>
                </a:solidFill>
                <a:latin typeface="Gotham Rounded Book"/>
                <a:cs typeface="Gotham Rounded Book"/>
              </a:rPr>
              <a:t>yrs</a:t>
            </a:r>
            <a:r>
              <a:rPr lang="en-US" sz="1800" dirty="0">
                <a:solidFill>
                  <a:schemeClr val="bg1"/>
                </a:solidFill>
                <a:latin typeface="Gotham Rounded Book"/>
                <a:cs typeface="Gotham Rounded Book"/>
              </a:rPr>
              <a:t> old) show evidence of being aware of &amp; negatively impacted by stereotypes about their racial group (</a:t>
            </a:r>
            <a:r>
              <a:rPr lang="en-US" sz="1800" dirty="0" err="1">
                <a:solidFill>
                  <a:schemeClr val="bg1"/>
                </a:solidFill>
                <a:latin typeface="Gotham Rounded Book"/>
                <a:cs typeface="Gotham Rounded Book"/>
              </a:rPr>
              <a:t>Hirschfeld</a:t>
            </a:r>
            <a:r>
              <a:rPr lang="en-US" sz="1800" dirty="0">
                <a:solidFill>
                  <a:schemeClr val="bg1"/>
                </a:solidFill>
                <a:latin typeface="Gotham Rounded Book"/>
                <a:cs typeface="Gotham Rounded Book"/>
              </a:rPr>
              <a:t>, 2008)</a:t>
            </a:r>
          </a:p>
          <a:p>
            <a:pPr lvl="1">
              <a:spcBef>
                <a:spcPts val="1200"/>
              </a:spcBef>
            </a:pPr>
            <a:r>
              <a:rPr lang="en-US" sz="1800" dirty="0">
                <a:solidFill>
                  <a:schemeClr val="bg1"/>
                </a:solidFill>
                <a:latin typeface="Gotham Rounded Book"/>
                <a:cs typeface="Gotham Rounded Book"/>
              </a:rPr>
              <a:t>Children should be “presented with appropriate – </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not dumbed down – descriptions of the nature and</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scope of structural racial inequity.”  </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a:t>
            </a:r>
            <a:r>
              <a:rPr lang="en-US" sz="1800" dirty="0" err="1">
                <a:solidFill>
                  <a:schemeClr val="bg1"/>
                </a:solidFill>
                <a:latin typeface="Gotham Rounded Book"/>
                <a:cs typeface="Gotham Rounded Book"/>
              </a:rPr>
              <a:t>Hirschfeld</a:t>
            </a:r>
            <a:r>
              <a:rPr lang="en-US" sz="1800" dirty="0">
                <a:solidFill>
                  <a:schemeClr val="bg1"/>
                </a:solidFill>
                <a:latin typeface="Gotham Rounded Book"/>
                <a:cs typeface="Gotham Rounded Book"/>
              </a:rPr>
              <a:t>, 2008)</a:t>
            </a:r>
          </a:p>
          <a:p>
            <a:pPr lvl="1">
              <a:spcBef>
                <a:spcPts val="1200"/>
              </a:spcBef>
            </a:pPr>
            <a:r>
              <a:rPr lang="en-US" sz="1800" dirty="0">
                <a:solidFill>
                  <a:schemeClr val="bg1"/>
                </a:solidFill>
                <a:latin typeface="Gotham Rounded Book"/>
                <a:cs typeface="Gotham Rounded Book"/>
              </a:rPr>
              <a:t>“Smog in the air. Sometimes it is so thick it is</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visible, other times it is less apparent, but always, </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day in and day out, we are breathing it in.”</a:t>
            </a:r>
            <a:br>
              <a:rPr lang="en-US" sz="1800" dirty="0">
                <a:solidFill>
                  <a:schemeClr val="bg1"/>
                </a:solidFill>
                <a:latin typeface="Gotham Rounded Book"/>
                <a:cs typeface="Gotham Rounded Book"/>
              </a:rPr>
            </a:br>
            <a:r>
              <a:rPr lang="en-US" sz="1800" dirty="0">
                <a:solidFill>
                  <a:schemeClr val="bg1"/>
                </a:solidFill>
                <a:latin typeface="Gotham Rounded Book"/>
                <a:cs typeface="Gotham Rounded Book"/>
              </a:rPr>
              <a:t>(Tatum, 1997)</a:t>
            </a:r>
          </a:p>
        </p:txBody>
      </p:sp>
    </p:spTree>
    <p:extLst>
      <p:ext uri="{BB962C8B-B14F-4D97-AF65-F5344CB8AC3E}">
        <p14:creationId xmlns:p14="http://schemas.microsoft.com/office/powerpoint/2010/main" val="1447462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778653"/>
          </a:xfrm>
        </p:spPr>
        <p:txBody>
          <a:bodyPr/>
          <a:lstStyle/>
          <a:p>
            <a:r>
              <a:rPr lang="en-US" dirty="0"/>
              <a:t>“Kids on Race”</a:t>
            </a:r>
          </a:p>
        </p:txBody>
      </p:sp>
      <p:pic>
        <p:nvPicPr>
          <p:cNvPr id="4" name="C6xSyRJqIe8"/>
          <p:cNvPicPr>
            <a:picLocks noRot="1" noChangeAspect="1"/>
          </p:cNvPicPr>
          <p:nvPr>
            <a:videoFile r:link="rId1"/>
          </p:nvPr>
        </p:nvPicPr>
        <p:blipFill>
          <a:blip r:embed="rId3"/>
          <a:stretch>
            <a:fillRect/>
          </a:stretch>
        </p:blipFill>
        <p:spPr>
          <a:xfrm>
            <a:off x="646544" y="1220931"/>
            <a:ext cx="7850911" cy="4416137"/>
          </a:xfrm>
          <a:prstGeom prst="rect">
            <a:avLst/>
          </a:prstGeom>
        </p:spPr>
      </p:pic>
    </p:spTree>
    <p:extLst>
      <p:ext uri="{BB962C8B-B14F-4D97-AF65-F5344CB8AC3E}">
        <p14:creationId xmlns:p14="http://schemas.microsoft.com/office/powerpoint/2010/main" val="1614282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2298</TotalTime>
  <Words>2048</Words>
  <Application>Microsoft Office PowerPoint</Application>
  <PresentationFormat>On-screen Show (4:3)</PresentationFormat>
  <Paragraphs>239</Paragraphs>
  <Slides>26</Slides>
  <Notes>18</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Georgia</vt:lpstr>
      <vt:lpstr>Gotham Rounded Bold</vt:lpstr>
      <vt:lpstr>Gotham Rounded Book</vt:lpstr>
      <vt:lpstr>Black</vt:lpstr>
      <vt:lpstr>    Welcome to: Building Anti-Racist Schools: Talking about Race and Racism with Students   </vt:lpstr>
      <vt:lpstr>Our Objectives</vt:lpstr>
      <vt:lpstr>Agenda</vt:lpstr>
      <vt:lpstr>Community Agreements</vt:lpstr>
      <vt:lpstr>Mingle Huddle</vt:lpstr>
      <vt:lpstr>Mingle Huddle</vt:lpstr>
      <vt:lpstr>Mingle Huddle</vt:lpstr>
      <vt:lpstr>Why should we talk about race and racism with children?</vt:lpstr>
      <vt:lpstr>“Kids on Race”</vt:lpstr>
      <vt:lpstr>What is racism?</vt:lpstr>
      <vt:lpstr>Racism</vt:lpstr>
      <vt:lpstr>PowerPoint Presentation</vt:lpstr>
      <vt:lpstr>PowerPoint Presentation</vt:lpstr>
      <vt:lpstr>PowerPoint Presentation</vt:lpstr>
      <vt:lpstr>PowerPoint Presentation</vt:lpstr>
      <vt:lpstr>PowerPoint Presentation</vt:lpstr>
      <vt:lpstr>PowerPoint Presentation</vt:lpstr>
      <vt:lpstr>Talking about race and racism provides children with an understanding, awareness and vision of racial equity and justice.</vt:lpstr>
      <vt:lpstr>           </vt:lpstr>
      <vt:lpstr>Scenario Work</vt:lpstr>
      <vt:lpstr>Scenario 1</vt:lpstr>
      <vt:lpstr>Scenario 2</vt:lpstr>
      <vt:lpstr>Scenario Work</vt:lpstr>
      <vt:lpstr>Strategy Brainstorm</vt:lpstr>
      <vt:lpstr>Closing Reflection </vt:lpstr>
      <vt:lpstr>Thank you.  Dallasinfo@bordercrossers.org  www.bordercrossers.org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Crosby, Erin</dc:creator>
  <cp:lastModifiedBy>Crosby, Erin</cp:lastModifiedBy>
  <cp:revision>62</cp:revision>
  <cp:lastPrinted>2017-01-12T21:32:47Z</cp:lastPrinted>
  <dcterms:created xsi:type="dcterms:W3CDTF">2015-03-14T12:12:58Z</dcterms:created>
  <dcterms:modified xsi:type="dcterms:W3CDTF">2017-05-30T02:51:27Z</dcterms:modified>
</cp:coreProperties>
</file>