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5A5AF-210B-42F6-8DC7-D68F4BBB0535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203C2-5D44-4912-AC3F-1FEBF380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91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876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331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19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47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3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88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54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91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81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03C2-5D44-4912-AC3F-1FEBF3805C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30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exreg.sos.state.tx.us/public/readtac$ext.TacPage?sl=R&amp;app=9&amp;p_dir=&amp;p_rloc=&amp;p_tloc=&amp;p_ploc=&amp;pg=1&amp;p_tac=&amp;ti=40&amp;pt=19&amp;ch=700&amp;rl=316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dfps.state.tx.us/handbooks/CPS/Files/CPS_pg_x10400.asp#CPS_10400" TargetMode="External"/><Relationship Id="rId4" Type="http://schemas.openxmlformats.org/officeDocument/2006/relationships/hyperlink" Target="https://www.dfps.state.tx.us/handbooks/CPS/Files/CPS_pg_1540.asp#CPS_1540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PAL benefits, education options, and resources for foster kids “aging out”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27, 2017 Lunch and learn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127764"/>
            <a:ext cx="2273893" cy="960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585" y="2469808"/>
            <a:ext cx="2302754" cy="5620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733" y="4268368"/>
            <a:ext cx="1661190" cy="7239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7754" y="3483864"/>
            <a:ext cx="1233817" cy="12264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685" y="4088564"/>
            <a:ext cx="1104277" cy="10835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472" y="4724121"/>
            <a:ext cx="2606668" cy="5675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48" y="4088564"/>
            <a:ext cx="970248" cy="11160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916" y="5291702"/>
            <a:ext cx="1805412" cy="9333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1" y="5691908"/>
            <a:ext cx="4459254" cy="396695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893" y="5440680"/>
            <a:ext cx="981371" cy="91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8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</a:t>
            </a:r>
            <a:r>
              <a:rPr lang="en-US" dirty="0" err="1" smtClean="0"/>
              <a:t>let’S</a:t>
            </a:r>
            <a:r>
              <a:rPr lang="en-US" dirty="0" smtClean="0"/>
              <a:t> SEE THE LAW IN ACTION!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REBECCA DANIEL, DFPS, PREPARATION FOR ADULT LIVING SUPERVISOR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CARLA CLEETON, CITYSQUARE- </a:t>
            </a:r>
            <a:r>
              <a:rPr lang="en-US" dirty="0"/>
              <a:t>T</a:t>
            </a:r>
            <a:r>
              <a:rPr lang="en-US" dirty="0" smtClean="0"/>
              <a:t>RAC</a:t>
            </a:r>
            <a:r>
              <a:rPr lang="en-US" dirty="0" smtClean="0"/>
              <a:t>, RESIDENTIAL SERVICES MANAGER HUD HOUSING PROGRAM</a:t>
            </a:r>
          </a:p>
          <a:p>
            <a:r>
              <a:rPr lang="en-US" dirty="0" smtClean="0"/>
              <a:t>KATHLEEN BUSHE, CITYSQUARE-TRAC, CASEMANAGEMENT SUPERVISOR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060" y="4743935"/>
            <a:ext cx="1600423" cy="15908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2857" y="4924936"/>
            <a:ext cx="2819794" cy="122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57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Legal Backdrop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Diane M. Sumoski, Esq.</a:t>
            </a:r>
            <a:endParaRPr lang="en-US" dirty="0"/>
          </a:p>
        </p:txBody>
      </p:sp>
      <p:pic>
        <p:nvPicPr>
          <p:cNvPr id="4" name="Content Placeholder 3" descr="Nigeria: Fully investigate torture and killing of four Uniport ...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325" y="2468563"/>
            <a:ext cx="6035675" cy="348615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848" y="4541417"/>
            <a:ext cx="2343277" cy="57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11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Services for Children likely to  remain in foster care until 18 years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FEDERAL</a:t>
            </a:r>
          </a:p>
          <a:p>
            <a:r>
              <a:rPr lang="en-US" dirty="0" smtClean="0"/>
              <a:t>Chafee Foster Care Independence Act 1999 (</a:t>
            </a:r>
            <a:r>
              <a:rPr lang="en-US" dirty="0"/>
              <a:t>42 U.S.C.  §</a:t>
            </a:r>
            <a:r>
              <a:rPr lang="en-US" dirty="0" smtClean="0"/>
              <a:t>677 (2015)) – Services</a:t>
            </a:r>
          </a:p>
          <a:p>
            <a:pPr lvl="1"/>
            <a:r>
              <a:rPr lang="en-US" dirty="0" smtClean="0"/>
              <a:t>ILI (teaching basic skills like cooking, opening bank acct.)</a:t>
            </a:r>
          </a:p>
          <a:p>
            <a:pPr lvl="1"/>
            <a:r>
              <a:rPr lang="en-US" dirty="0" smtClean="0"/>
              <a:t>Help to obtain high school diploma</a:t>
            </a:r>
          </a:p>
          <a:p>
            <a:pPr lvl="1"/>
            <a:r>
              <a:rPr lang="en-US" dirty="0" smtClean="0"/>
              <a:t>Vocational Training</a:t>
            </a:r>
          </a:p>
          <a:p>
            <a:pPr lvl="1"/>
            <a:r>
              <a:rPr lang="en-US" dirty="0" smtClean="0"/>
              <a:t>Job placement services</a:t>
            </a:r>
          </a:p>
          <a:p>
            <a:pPr lvl="1"/>
            <a:r>
              <a:rPr lang="en-US" dirty="0" smtClean="0"/>
              <a:t>Substance abuse prevention</a:t>
            </a:r>
          </a:p>
          <a:p>
            <a:pPr lvl="1"/>
            <a:r>
              <a:rPr lang="en-US" dirty="0" smtClean="0"/>
              <a:t>Preventive health activities</a:t>
            </a:r>
          </a:p>
          <a:p>
            <a:pPr lvl="1"/>
            <a:r>
              <a:rPr lang="en-US" dirty="0" smtClean="0"/>
              <a:t>Preparation for post-secondary training/education institutions</a:t>
            </a:r>
          </a:p>
          <a:p>
            <a:pPr lvl="1"/>
            <a:r>
              <a:rPr lang="en-US" dirty="0" smtClean="0"/>
              <a:t>Personal and emotional support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88417" y="1867055"/>
            <a:ext cx="5422392" cy="363304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TEXAS</a:t>
            </a:r>
          </a:p>
          <a:p>
            <a:r>
              <a:rPr lang="en-US" dirty="0" smtClean="0"/>
              <a:t>Tex. Fam. Code § 264.121 </a:t>
            </a:r>
          </a:p>
          <a:p>
            <a:pPr lvl="1"/>
            <a:r>
              <a:rPr lang="en-US" dirty="0" smtClean="0"/>
              <a:t>Defines the Preparation for Adult Living Program and Transitional Living Services Program—directing the Department to achieve the goals of those programs</a:t>
            </a:r>
          </a:p>
          <a:p>
            <a:pPr lvl="1"/>
            <a:r>
              <a:rPr lang="en-US" dirty="0"/>
              <a:t>Basic skills like shopping, opening bank </a:t>
            </a:r>
            <a:r>
              <a:rPr lang="en-US" dirty="0" smtClean="0"/>
              <a:t>acct.</a:t>
            </a:r>
          </a:p>
          <a:p>
            <a:pPr lvl="1"/>
            <a:r>
              <a:rPr lang="en-US" dirty="0" smtClean="0"/>
              <a:t>Services for obtaining GED or completing high school</a:t>
            </a:r>
          </a:p>
          <a:p>
            <a:pPr lvl="1"/>
            <a:r>
              <a:rPr lang="en-US" dirty="0" smtClean="0"/>
              <a:t>“Job training and employment services”</a:t>
            </a:r>
          </a:p>
          <a:p>
            <a:pPr lvl="1"/>
            <a:r>
              <a:rPr lang="en-US" dirty="0" smtClean="0"/>
              <a:t>“Nutrition education”</a:t>
            </a:r>
          </a:p>
          <a:p>
            <a:pPr lvl="1"/>
            <a:r>
              <a:rPr lang="en-US" dirty="0" smtClean="0"/>
              <a:t>“College preparation services”</a:t>
            </a:r>
          </a:p>
        </p:txBody>
      </p:sp>
    </p:spTree>
    <p:extLst>
      <p:ext uri="{BB962C8B-B14F-4D97-AF65-F5344CB8AC3E}">
        <p14:creationId xmlns:p14="http://schemas.microsoft.com/office/powerpoint/2010/main" val="109951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Services/assistance for Former foster children aged 18-21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1891119"/>
            <a:ext cx="5422390" cy="363304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1700" b="1" dirty="0" smtClean="0">
                <a:solidFill>
                  <a:schemeClr val="accent2"/>
                </a:solidFill>
              </a:rPr>
              <a:t>FEDERAL</a:t>
            </a:r>
          </a:p>
          <a:p>
            <a:r>
              <a:rPr lang="en-US" sz="1700" dirty="0" smtClean="0"/>
              <a:t>Chafee Foster Care Independence Act 1999 – Independent Living Services </a:t>
            </a:r>
          </a:p>
          <a:p>
            <a:pPr lvl="1"/>
            <a:r>
              <a:rPr lang="en-US" sz="1700" dirty="0" smtClean="0"/>
              <a:t>Mandate that a portion of Chafee funds be used for youth up to age 21 </a:t>
            </a:r>
          </a:p>
          <a:p>
            <a:pPr lvl="1"/>
            <a:r>
              <a:rPr lang="en-US" sz="1700" dirty="0" smtClean="0"/>
              <a:t>Up to 30% can be used for Housing assistance</a:t>
            </a:r>
          </a:p>
          <a:p>
            <a:pPr lvl="1"/>
            <a:r>
              <a:rPr lang="en-US" sz="1700" dirty="0" smtClean="0"/>
              <a:t>States have option to extend Medicaid eligibility to former foster youth to age 21 (now up to 26 due to ACA)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023466"/>
            <a:ext cx="5193457" cy="4509681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dirty="0" smtClean="0"/>
          </a:p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TEXAS</a:t>
            </a:r>
          </a:p>
          <a:p>
            <a:r>
              <a:rPr lang="en-US" dirty="0" smtClean="0"/>
              <a:t>40 Tex.  Admin. Code § 700.1601 – Chafee </a:t>
            </a:r>
            <a:r>
              <a:rPr lang="en-US" dirty="0"/>
              <a:t>funds </a:t>
            </a:r>
            <a:r>
              <a:rPr lang="en-US" dirty="0" smtClean="0"/>
              <a:t>administered through the PAL program, which is primarily intended for young people:</a:t>
            </a:r>
            <a:r>
              <a:rPr lang="en-US" dirty="0"/>
              <a:t> 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smtClean="0"/>
              <a:t>at </a:t>
            </a:r>
            <a:r>
              <a:rPr lang="en-US" dirty="0"/>
              <a:t>least 16 years old and likely to remain in foster care until at least age 18; and 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en-US" dirty="0" smtClean="0"/>
              <a:t>younger than </a:t>
            </a:r>
            <a:r>
              <a:rPr lang="en-US" dirty="0"/>
              <a:t>21 years old and who </a:t>
            </a:r>
            <a:r>
              <a:rPr lang="en-US" dirty="0" smtClean="0"/>
              <a:t>have aged out.</a:t>
            </a:r>
            <a:endParaRPr lang="en-US" dirty="0"/>
          </a:p>
          <a:p>
            <a:r>
              <a:rPr lang="en-US" dirty="0" smtClean="0"/>
              <a:t>Youth who are 18 to 21 that have aged out of care are eligible for:</a:t>
            </a:r>
          </a:p>
          <a:p>
            <a:pPr lvl="1"/>
            <a:r>
              <a:rPr lang="en-US" dirty="0" smtClean="0"/>
              <a:t>$1,000 as Transitional Living Allowance; and</a:t>
            </a:r>
          </a:p>
          <a:p>
            <a:pPr lvl="1"/>
            <a:r>
              <a:rPr lang="en-US" dirty="0" smtClean="0"/>
              <a:t>$3,000 as Room and Board Assistance</a:t>
            </a:r>
          </a:p>
          <a:p>
            <a:r>
              <a:rPr lang="en-US" dirty="0" smtClean="0"/>
              <a:t>S.B</a:t>
            </a:r>
            <a:r>
              <a:rPr lang="en-US" dirty="0"/>
              <a:t>. 51, 77</a:t>
            </a:r>
            <a:r>
              <a:rPr lang="en-US" baseline="30000" dirty="0"/>
              <a:t>th</a:t>
            </a:r>
            <a:r>
              <a:rPr lang="en-US" dirty="0"/>
              <a:t> Leg. – </a:t>
            </a:r>
            <a:r>
              <a:rPr lang="en-US" dirty="0" smtClean="0"/>
              <a:t>Extended Medicaid </a:t>
            </a:r>
            <a:r>
              <a:rPr lang="en-US" dirty="0"/>
              <a:t>eligibility to </a:t>
            </a:r>
            <a:r>
              <a:rPr lang="en-US" dirty="0" smtClean="0"/>
              <a:t>former foster </a:t>
            </a:r>
            <a:r>
              <a:rPr lang="en-US" dirty="0"/>
              <a:t>youth to age 21 </a:t>
            </a:r>
            <a:r>
              <a:rPr lang="en-US" dirty="0" smtClean="0"/>
              <a:t>(now up </a:t>
            </a:r>
            <a:r>
              <a:rPr lang="en-US" dirty="0"/>
              <a:t>to 26 due to ACA)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370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5842"/>
            <a:ext cx="5157870" cy="3826042"/>
          </a:xfrm>
        </p:spPr>
        <p:txBody>
          <a:bodyPr>
            <a:noAutofit/>
          </a:bodyPr>
          <a:lstStyle/>
          <a:p>
            <a:pPr algn="ctr"/>
            <a:endParaRPr lang="en-US" sz="1500" b="1" dirty="0" smtClean="0">
              <a:solidFill>
                <a:schemeClr val="accent2"/>
              </a:solidFill>
            </a:endParaRPr>
          </a:p>
          <a:p>
            <a:pPr algn="ctr"/>
            <a:r>
              <a:rPr lang="en-US" sz="1500" b="1" dirty="0" smtClean="0">
                <a:solidFill>
                  <a:schemeClr val="accent2"/>
                </a:solidFill>
              </a:rPr>
              <a:t>FEDERAL</a:t>
            </a:r>
          </a:p>
          <a:p>
            <a:r>
              <a:rPr lang="en-US" sz="1500" dirty="0" smtClean="0"/>
              <a:t>Chafee </a:t>
            </a:r>
            <a:r>
              <a:rPr lang="en-US" sz="1500" dirty="0"/>
              <a:t>Educational and Training Vouchers (ETV) 2002 (42 U.S.C. § 677(</a:t>
            </a:r>
            <a:r>
              <a:rPr lang="en-US" sz="1500" dirty="0" err="1"/>
              <a:t>i</a:t>
            </a:r>
            <a:r>
              <a:rPr lang="en-US" sz="1500" dirty="0"/>
              <a:t>)(4)(2015))</a:t>
            </a:r>
          </a:p>
          <a:p>
            <a:pPr lvl="1"/>
            <a:r>
              <a:rPr lang="en-US" sz="1500" dirty="0"/>
              <a:t>In 2002 Congress provided $60M for this program</a:t>
            </a:r>
          </a:p>
          <a:p>
            <a:pPr lvl="1"/>
            <a:r>
              <a:rPr lang="en-US" sz="1500" dirty="0"/>
              <a:t>Up to $5K per year to help pay for qualifying college or vocational education expenses</a:t>
            </a:r>
          </a:p>
          <a:p>
            <a:pPr lvl="1"/>
            <a:r>
              <a:rPr lang="en-US" sz="1500" dirty="0"/>
              <a:t>States to provide 20% match</a:t>
            </a:r>
          </a:p>
          <a:p>
            <a:pPr lvl="1"/>
            <a:r>
              <a:rPr lang="en-US" sz="1500" dirty="0"/>
              <a:t>Available to youth otherwise available for services under state Chafee program or were adopted from Foster care after 16</a:t>
            </a:r>
            <a:r>
              <a:rPr lang="en-US" sz="1500" baseline="30000" dirty="0"/>
              <a:t>th</a:t>
            </a:r>
            <a:r>
              <a:rPr lang="en-US" sz="1500" dirty="0"/>
              <a:t> birthday.</a:t>
            </a:r>
          </a:p>
          <a:p>
            <a:pPr lvl="1"/>
            <a:r>
              <a:rPr lang="en-US" sz="1500" dirty="0"/>
              <a:t>If in program when turn 21, eligible to continue to 23 if enrolled and performing satisfactorily</a:t>
            </a:r>
          </a:p>
          <a:p>
            <a:pPr lvl="1"/>
            <a:r>
              <a:rPr lang="en-US" sz="1500" dirty="0"/>
              <a:t>ETV does not count when considering federal financial aid</a:t>
            </a:r>
          </a:p>
          <a:p>
            <a:endParaRPr lang="en-US" sz="15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1569" y="2021305"/>
            <a:ext cx="5438608" cy="43434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1700" b="1" dirty="0" smtClean="0">
                <a:solidFill>
                  <a:schemeClr val="accent2"/>
                </a:solidFill>
              </a:rPr>
              <a:t>TEXAS</a:t>
            </a:r>
          </a:p>
          <a:p>
            <a:r>
              <a:rPr lang="en-US" sz="1500" dirty="0" smtClean="0"/>
              <a:t>Tex.  Admin. Code § 700.1611 et seq.</a:t>
            </a:r>
          </a:p>
          <a:p>
            <a:pPr lvl="1"/>
            <a:r>
              <a:rPr lang="en-US" sz="1500" dirty="0" smtClean="0"/>
              <a:t>Up to $5K per year:   the</a:t>
            </a:r>
            <a:r>
              <a:rPr lang="en-US" sz="1500" i="1" dirty="0" smtClean="0"/>
              <a:t> lesser </a:t>
            </a:r>
            <a:r>
              <a:rPr lang="en-US" sz="1500" dirty="0" smtClean="0"/>
              <a:t>of $5K </a:t>
            </a:r>
            <a:r>
              <a:rPr lang="en-US" sz="1500" i="1" dirty="0" smtClean="0"/>
              <a:t>or</a:t>
            </a:r>
            <a:r>
              <a:rPr lang="en-US" sz="1500" dirty="0" smtClean="0"/>
              <a:t> the total cost of attendance</a:t>
            </a:r>
          </a:p>
          <a:p>
            <a:r>
              <a:rPr lang="en-US" sz="1500" dirty="0" smtClean="0"/>
              <a:t>Available to youth who:</a:t>
            </a:r>
          </a:p>
          <a:p>
            <a:pPr lvl="1"/>
            <a:r>
              <a:rPr lang="en-US" sz="1500" dirty="0" smtClean="0"/>
              <a:t>are </a:t>
            </a:r>
            <a:r>
              <a:rPr lang="en-US" sz="1500" dirty="0"/>
              <a:t>in foster care and are at least age </a:t>
            </a:r>
            <a:r>
              <a:rPr lang="en-US" sz="1500" dirty="0" smtClean="0"/>
              <a:t>16; </a:t>
            </a:r>
          </a:p>
          <a:p>
            <a:pPr lvl="1"/>
            <a:r>
              <a:rPr lang="en-US" sz="1500" dirty="0" smtClean="0"/>
              <a:t>have </a:t>
            </a:r>
            <a:r>
              <a:rPr lang="en-US" sz="1500" dirty="0"/>
              <a:t>aged out of foster care and have not turned age </a:t>
            </a:r>
            <a:r>
              <a:rPr lang="en-US" sz="1500" dirty="0" smtClean="0"/>
              <a:t>21; </a:t>
            </a:r>
          </a:p>
          <a:p>
            <a:pPr lvl="1"/>
            <a:r>
              <a:rPr lang="en-US" sz="1500" dirty="0" smtClean="0"/>
              <a:t>were </a:t>
            </a:r>
            <a:r>
              <a:rPr lang="en-US" sz="1500" dirty="0"/>
              <a:t>adopted from DFPS conservatorship after turning age 16 and have not turned age 21; </a:t>
            </a:r>
            <a:r>
              <a:rPr lang="en-US" sz="1500" dirty="0" smtClean="0"/>
              <a:t>or</a:t>
            </a:r>
          </a:p>
          <a:p>
            <a:pPr lvl="1"/>
            <a:r>
              <a:rPr lang="en-US" sz="1500" dirty="0" smtClean="0"/>
              <a:t>entered </a:t>
            </a:r>
            <a:r>
              <a:rPr lang="en-US" sz="1500" dirty="0"/>
              <a:t>the Permanency Care Assistance (PCA) program from DFPS conservatorship after turning age 16 and have not turned age </a:t>
            </a:r>
            <a:r>
              <a:rPr lang="en-US" sz="1500" dirty="0" smtClean="0"/>
              <a:t>21</a:t>
            </a:r>
            <a:endParaRPr lang="en-US" sz="1500" i="1" dirty="0" smtClean="0"/>
          </a:p>
          <a:p>
            <a:pPr marL="306000" lvl="1"/>
            <a:r>
              <a:rPr lang="en-US" sz="1500" dirty="0"/>
              <a:t>If in program when turn 21, eligible to continue to 23 if enrolled and performing </a:t>
            </a:r>
            <a:r>
              <a:rPr lang="en-US" sz="1500" dirty="0" smtClean="0"/>
              <a:t>satisfactorily</a:t>
            </a:r>
          </a:p>
          <a:p>
            <a:pPr marL="306000" lvl="1"/>
            <a:r>
              <a:rPr lang="en-US" sz="1500" dirty="0" smtClean="0"/>
              <a:t>Generally, college/dual credit tuition and fees are waived for students who were in foster care (Tex. Educ. Code § 54.366)</a:t>
            </a:r>
          </a:p>
        </p:txBody>
      </p:sp>
    </p:spTree>
    <p:extLst>
      <p:ext uri="{BB962C8B-B14F-4D97-AF65-F5344CB8AC3E}">
        <p14:creationId xmlns:p14="http://schemas.microsoft.com/office/powerpoint/2010/main" val="114887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FEDERAL</a:t>
            </a:r>
          </a:p>
          <a:p>
            <a:r>
              <a:rPr lang="en-US" dirty="0" smtClean="0"/>
              <a:t>IEP must include a transition plan to move the student from school to post-school life – including transition services.  (34 C.F.R. § 300.320(b)).</a:t>
            </a:r>
          </a:p>
          <a:p>
            <a:r>
              <a:rPr lang="en-US" dirty="0" smtClean="0"/>
              <a:t>IEP must help youth access services such as community experience, employment, adult living objectives, living skills, and vocational evaluation (</a:t>
            </a:r>
            <a:r>
              <a:rPr lang="en-US" dirty="0"/>
              <a:t>34 C.F.R. § </a:t>
            </a:r>
            <a:r>
              <a:rPr lang="en-US" dirty="0" smtClean="0"/>
              <a:t>300.43)</a:t>
            </a:r>
          </a:p>
          <a:p>
            <a:r>
              <a:rPr lang="en-US" dirty="0" smtClean="0"/>
              <a:t>IEP must identify post secondary programs to assist the youth  (</a:t>
            </a:r>
            <a:r>
              <a:rPr lang="en-US" dirty="0"/>
              <a:t>34 C.F.R. § </a:t>
            </a:r>
            <a:r>
              <a:rPr lang="en-US" dirty="0" smtClean="0"/>
              <a:t>300.102(a)(3))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en-US" b="1" dirty="0" smtClean="0">
              <a:solidFill>
                <a:schemeClr val="accent2"/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TEXAS</a:t>
            </a:r>
          </a:p>
          <a:p>
            <a:r>
              <a:rPr lang="en-US" dirty="0" smtClean="0"/>
              <a:t>The requirements of the Transition Plan are minimal, but it must include specific provisions, discussing:</a:t>
            </a:r>
          </a:p>
          <a:p>
            <a:pPr lvl="1"/>
            <a:r>
              <a:rPr lang="en-US" dirty="0" smtClean="0"/>
              <a:t>(1) the cost of housing v. sources of income;</a:t>
            </a:r>
          </a:p>
          <a:p>
            <a:pPr lvl="1"/>
            <a:r>
              <a:rPr lang="en-US" dirty="0" smtClean="0"/>
              <a:t>(2) the youth’s housing goals and psychological and emotional difficulties that might be associated with housing arrangements;</a:t>
            </a:r>
          </a:p>
          <a:p>
            <a:pPr lvl="1"/>
            <a:r>
              <a:rPr lang="en-US" dirty="0" smtClean="0"/>
              <a:t>(3) emergency shelters, dormitories and other resources;</a:t>
            </a:r>
          </a:p>
          <a:p>
            <a:pPr lvl="1"/>
            <a:r>
              <a:rPr lang="en-US" dirty="0" smtClean="0"/>
              <a:t>(4) review of a common rental application; and</a:t>
            </a:r>
          </a:p>
          <a:p>
            <a:pPr lvl="1"/>
            <a:r>
              <a:rPr lang="en-US" dirty="0" smtClean="0"/>
              <a:t>(5) potential cosigners or references for applications (Tex. Fam. Code § 264.121(</a:t>
            </a:r>
            <a:r>
              <a:rPr lang="en-US" dirty="0" err="1" smtClean="0"/>
              <a:t>i</a:t>
            </a:r>
            <a:r>
              <a:rPr lang="en-US" dirty="0" smtClean="0"/>
              <a:t>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30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FEDERAL</a:t>
            </a:r>
          </a:p>
          <a:p>
            <a:r>
              <a:rPr lang="en-US" dirty="0" smtClean="0"/>
              <a:t>The Affordable Care Act requires states to extend Medicaid coverage to age 26 for all youth enrolled in Medicaid and foster care on their 18</a:t>
            </a:r>
            <a:r>
              <a:rPr lang="en-US" baseline="30000" dirty="0" smtClean="0"/>
              <a:t>th</a:t>
            </a:r>
            <a:r>
              <a:rPr lang="en-US" dirty="0" smtClean="0"/>
              <a:t> birthday (or enrolled in Medicaid after they aged out if over 18) (42 U.S.C. §1396a(2015)).</a:t>
            </a:r>
          </a:p>
          <a:p>
            <a:pPr lvl="1"/>
            <a:r>
              <a:rPr lang="en-US" dirty="0" smtClean="0"/>
              <a:t>Income irrelevant to eligibility</a:t>
            </a:r>
          </a:p>
          <a:p>
            <a:pPr lvl="1"/>
            <a:r>
              <a:rPr lang="en-US" dirty="0" smtClean="0"/>
              <a:t>Age out/not yet 26 – immediate coverage</a:t>
            </a:r>
          </a:p>
          <a:p>
            <a:pPr lvl="1"/>
            <a:r>
              <a:rPr lang="en-US" dirty="0" smtClean="0"/>
              <a:t>Currently in care and age out – covered</a:t>
            </a:r>
          </a:p>
          <a:p>
            <a:pPr lvl="1"/>
            <a:r>
              <a:rPr lang="en-US" dirty="0" smtClean="0"/>
              <a:t>State only required to extend coverage to youth who aged out in their own state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TEXAS</a:t>
            </a:r>
          </a:p>
          <a:p>
            <a:r>
              <a:rPr lang="en-US" dirty="0" smtClean="0"/>
              <a:t>In Texas, foster care children generally receive funding if they either aged out and were receiving Medicaid or if they’re 18 to 20.  (Youth may be eligible for other Medicaid programs.)</a:t>
            </a:r>
          </a:p>
          <a:p>
            <a:r>
              <a:rPr lang="en-US" dirty="0" smtClean="0"/>
              <a:t>Texas HHS does </a:t>
            </a:r>
            <a:r>
              <a:rPr lang="en-US" i="1" dirty="0" smtClean="0"/>
              <a:t>not </a:t>
            </a:r>
            <a:r>
              <a:rPr lang="en-US" dirty="0" smtClean="0"/>
              <a:t>provide Medicaid services to youth who aged out outside of Texas and moved here </a:t>
            </a:r>
            <a:r>
              <a:rPr lang="en-US" i="1" dirty="0" smtClean="0"/>
              <a:t>or </a:t>
            </a:r>
            <a:r>
              <a:rPr lang="en-US" dirty="0" smtClean="0"/>
              <a:t>who aged out in Texas and moved elsewhere</a:t>
            </a:r>
          </a:p>
          <a:p>
            <a:r>
              <a:rPr lang="en-US" dirty="0" smtClean="0"/>
              <a:t>The proposed American Health Care Act (AHCA) seems to have retained coverage for foster care youth up to age 26. </a:t>
            </a:r>
          </a:p>
          <a:p>
            <a:r>
              <a:rPr lang="en-US" dirty="0" smtClean="0"/>
              <a:t>The AHCA would phase out presumptive eligibility for other groups, but not those formerly in foster care.</a:t>
            </a:r>
            <a:r>
              <a:rPr lang="en-US" i="1" dirty="0"/>
              <a:t> </a:t>
            </a:r>
            <a:r>
              <a:rPr lang="en-US" dirty="0" smtClean="0"/>
              <a:t>The changes amend 42 </a:t>
            </a:r>
            <a:r>
              <a:rPr lang="en-US" dirty="0"/>
              <a:t>U.S.C. </a:t>
            </a:r>
            <a:r>
              <a:rPr lang="en-US" dirty="0" smtClean="0"/>
              <a:t>1396r–1.</a:t>
            </a:r>
          </a:p>
          <a:p>
            <a:pPr lvl="1"/>
            <a:r>
              <a:rPr lang="en-US" i="1" dirty="0" smtClean="0"/>
              <a:t>See </a:t>
            </a:r>
            <a:r>
              <a:rPr lang="en-US" dirty="0" smtClean="0"/>
              <a:t>The Chronicle of Social Change, </a:t>
            </a:r>
            <a:r>
              <a:rPr lang="en-US" i="1" dirty="0" smtClean="0"/>
              <a:t>Foster Care Survives in House Healthcare Bill</a:t>
            </a:r>
            <a:r>
              <a:rPr lang="en-US" dirty="0" smtClean="0"/>
              <a:t> (quoting Zach Hunter, House Committee on Energy and Commerce).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647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Fostering connections to success and increasing adoptions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FEDERAL</a:t>
            </a:r>
          </a:p>
          <a:p>
            <a:r>
              <a:rPr lang="en-US" dirty="0" smtClean="0"/>
              <a:t>States are allowed to receive funding to permit children to remain in foster care beyond age 18 – expands definition of  “child” 42 USC 675(8)(B)(2015).</a:t>
            </a:r>
          </a:p>
          <a:p>
            <a:pPr lvl="1"/>
            <a:r>
              <a:rPr lang="en-US" dirty="0" smtClean="0"/>
              <a:t>Foster care maintenance payments made to supervised setting</a:t>
            </a:r>
          </a:p>
          <a:p>
            <a:pPr lvl="1"/>
            <a:r>
              <a:rPr lang="en-US" dirty="0" smtClean="0"/>
              <a:t>Foster care maintenance payments made directly to youth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lvl="0" algn="ctr"/>
            <a:r>
              <a:rPr lang="en-US" dirty="0" smtClean="0">
                <a:solidFill>
                  <a:schemeClr val="accent2"/>
                </a:solidFill>
              </a:rPr>
              <a:t>TEXAS</a:t>
            </a:r>
          </a:p>
          <a:p>
            <a:pPr lvl="0"/>
            <a:r>
              <a:rPr lang="en-US" dirty="0" smtClean="0"/>
              <a:t>Texas </a:t>
            </a:r>
            <a:r>
              <a:rPr lang="en-US" dirty="0"/>
              <a:t>provides an Extended Foster Care program requiring the youth to sign a Voluntary Foster Care Agreement, whose terms will include monthly caseworkers visits and participation at review hearings. </a:t>
            </a:r>
            <a:endParaRPr lang="en-US" sz="2000" dirty="0"/>
          </a:p>
          <a:p>
            <a:pPr lvl="0"/>
            <a:r>
              <a:rPr lang="en-US" dirty="0"/>
              <a:t>Rules for the Extended Foster Care program can be found at </a:t>
            </a:r>
            <a:r>
              <a:rPr lang="en-US" u="sng" dirty="0">
                <a:hlinkClick r:id="rId3"/>
              </a:rPr>
              <a:t>TAC 700.316</a:t>
            </a:r>
            <a:r>
              <a:rPr lang="en-US" dirty="0"/>
              <a:t> (general requirements)</a:t>
            </a:r>
            <a:endParaRPr lang="en-US" sz="2000" dirty="0"/>
          </a:p>
          <a:p>
            <a:pPr lvl="0"/>
            <a:r>
              <a:rPr lang="en-US" dirty="0"/>
              <a:t>40 T.A.C. § 700.346 defines “eligible [activities” foster youth must be engaged in to continue to receive assistance</a:t>
            </a:r>
            <a:endParaRPr lang="en-US" sz="2000" dirty="0"/>
          </a:p>
          <a:p>
            <a:pPr lvl="1"/>
            <a:r>
              <a:rPr lang="en-US" dirty="0"/>
              <a:t>(1)attending high school or secondary education, (2) actively participating in “a program a program or activity that promotes, or removes barriers to, employment,” (3) being employed for 80+ hours a month, or (4) being incapable of doing so due to medical condition</a:t>
            </a:r>
            <a:endParaRPr lang="en-US" sz="1800" dirty="0"/>
          </a:p>
          <a:p>
            <a:pPr lvl="0"/>
            <a:r>
              <a:rPr lang="en-US" dirty="0"/>
              <a:t>More guidance can be found at CPS Handbook §§ </a:t>
            </a:r>
            <a:r>
              <a:rPr lang="en-US" u="sng" dirty="0">
                <a:hlinkClick r:id="rId4"/>
              </a:rPr>
              <a:t>1540</a:t>
            </a:r>
            <a:r>
              <a:rPr lang="en-US" dirty="0"/>
              <a:t> and </a:t>
            </a:r>
            <a:r>
              <a:rPr lang="en-US" u="sng" dirty="0" smtClean="0">
                <a:hlinkClick r:id="rId5"/>
              </a:rPr>
              <a:t>10400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2513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SSI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87200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FEDERAL</a:t>
            </a:r>
          </a:p>
          <a:p>
            <a:r>
              <a:rPr lang="en-US" dirty="0" smtClean="0"/>
              <a:t>Youth must be disabled; standards differ depending on age</a:t>
            </a:r>
          </a:p>
          <a:p>
            <a:pPr lvl="1"/>
            <a:r>
              <a:rPr lang="en-US" dirty="0" smtClean="0"/>
              <a:t>If under 18 – must have a medically determinable physical or mental impairment; which results in marked and severe functional limitations; can be expected to result in death or to last for a continuous period of not less than 12 months</a:t>
            </a:r>
          </a:p>
          <a:p>
            <a:pPr lvl="1"/>
            <a:r>
              <a:rPr lang="en-US" dirty="0" smtClean="0"/>
              <a:t>If over 18 – must be unable to engage in ay substantial gainful activity; by reason of medically determinable physical or mental impairment; that </a:t>
            </a:r>
            <a:r>
              <a:rPr lang="en-US" dirty="0"/>
              <a:t>can be expected to result in death or to last for a continuous period of not less than 12 </a:t>
            </a:r>
            <a:r>
              <a:rPr lang="en-US" dirty="0" smtClean="0"/>
              <a:t>months</a:t>
            </a:r>
          </a:p>
          <a:p>
            <a:pPr lvl="2"/>
            <a:r>
              <a:rPr lang="en-US" dirty="0" smtClean="0"/>
              <a:t>42 U.S.C. § 1382c(2015)</a:t>
            </a:r>
          </a:p>
          <a:p>
            <a:r>
              <a:rPr lang="en-US" dirty="0" smtClean="0"/>
              <a:t>Applications can be made to the SSA up to 90 days before federal foster care payments are expected to end. </a:t>
            </a:r>
            <a:r>
              <a:rPr lang="en-US" dirty="0"/>
              <a:t> </a:t>
            </a:r>
            <a:r>
              <a:rPr lang="en-US" dirty="0" smtClean="0"/>
              <a:t> (Social Security Administration, POMS Policy Instruction No. SI TN 18, Effective Jan. 13, 2010)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TEXAS</a:t>
            </a:r>
          </a:p>
          <a:p>
            <a:r>
              <a:rPr lang="en-US" dirty="0" smtClean="0"/>
              <a:t>DFPS will identify youths that are 17 years old and potentially eligible for SSI benefits (CPS Handbook, § 1585.2)</a:t>
            </a:r>
          </a:p>
          <a:p>
            <a:r>
              <a:rPr lang="en-US" dirty="0" smtClean="0"/>
              <a:t>DFPS issues a quarterly report to SSI coordinators and, if a youth’s SSI application has not yet been submitted, an SSI coordinator gathers the relevant documents within 30 days and ensures that the application is properly submitted</a:t>
            </a:r>
          </a:p>
        </p:txBody>
      </p:sp>
    </p:spTree>
    <p:extLst>
      <p:ext uri="{BB962C8B-B14F-4D97-AF65-F5344CB8AC3E}">
        <p14:creationId xmlns:p14="http://schemas.microsoft.com/office/powerpoint/2010/main" val="214782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</TotalTime>
  <Words>1246</Words>
  <Application>Microsoft Office PowerPoint</Application>
  <PresentationFormat>Widescreen</PresentationFormat>
  <Paragraphs>119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Gill Sans MT</vt:lpstr>
      <vt:lpstr>Wingdings 2</vt:lpstr>
      <vt:lpstr>Dividend</vt:lpstr>
      <vt:lpstr>PAL benefits, education options, and resources for foster kids “aging out”</vt:lpstr>
      <vt:lpstr>THE Legal Backdrop</vt:lpstr>
      <vt:lpstr>Services for Children likely to  remain in foster care until 18 years</vt:lpstr>
      <vt:lpstr>Services/assistance for Former foster children aged 18-21</vt:lpstr>
      <vt:lpstr>Education benefits</vt:lpstr>
      <vt:lpstr>Special education</vt:lpstr>
      <vt:lpstr>Health Care</vt:lpstr>
      <vt:lpstr>Fostering connections to success and increasing adoptions act</vt:lpstr>
      <vt:lpstr>SSI Benefits</vt:lpstr>
      <vt:lpstr>Now let’S SEE THE LAW IN ACTION!</vt:lpstr>
    </vt:vector>
  </TitlesOfParts>
  <Company>Southern Methodist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 benefits, education options, and resources for foster kids “aging out”</dc:title>
  <dc:creator>Sumoski, Diane</dc:creator>
  <cp:lastModifiedBy>Sumoski, Diane</cp:lastModifiedBy>
  <cp:revision>48</cp:revision>
  <cp:lastPrinted>2017-03-24T22:24:31Z</cp:lastPrinted>
  <dcterms:created xsi:type="dcterms:W3CDTF">2017-03-03T20:01:59Z</dcterms:created>
  <dcterms:modified xsi:type="dcterms:W3CDTF">2017-03-24T23:53:31Z</dcterms:modified>
</cp:coreProperties>
</file>