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wdp" ContentType="image/vnd.ms-photo"/>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45"/>
  </p:notesMasterIdLst>
  <p:sldIdLst>
    <p:sldId id="256" r:id="rId5"/>
    <p:sldId id="257" r:id="rId6"/>
    <p:sldId id="258" r:id="rId7"/>
    <p:sldId id="260" r:id="rId8"/>
    <p:sldId id="259" r:id="rId9"/>
    <p:sldId id="261" r:id="rId10"/>
    <p:sldId id="263" r:id="rId11"/>
    <p:sldId id="264" r:id="rId12"/>
    <p:sldId id="265" r:id="rId13"/>
    <p:sldId id="266" r:id="rId14"/>
    <p:sldId id="267" r:id="rId15"/>
    <p:sldId id="268" r:id="rId16"/>
    <p:sldId id="269" r:id="rId17"/>
    <p:sldId id="289" r:id="rId18"/>
    <p:sldId id="290" r:id="rId19"/>
    <p:sldId id="270" r:id="rId20"/>
    <p:sldId id="291" r:id="rId21"/>
    <p:sldId id="271" r:id="rId22"/>
    <p:sldId id="272" r:id="rId23"/>
    <p:sldId id="273" r:id="rId24"/>
    <p:sldId id="274" r:id="rId25"/>
    <p:sldId id="275" r:id="rId26"/>
    <p:sldId id="276" r:id="rId27"/>
    <p:sldId id="277" r:id="rId28"/>
    <p:sldId id="292" r:id="rId29"/>
    <p:sldId id="278" r:id="rId30"/>
    <p:sldId id="279" r:id="rId31"/>
    <p:sldId id="280" r:id="rId32"/>
    <p:sldId id="300" r:id="rId33"/>
    <p:sldId id="281" r:id="rId34"/>
    <p:sldId id="282" r:id="rId35"/>
    <p:sldId id="283" r:id="rId36"/>
    <p:sldId id="301" r:id="rId37"/>
    <p:sldId id="284" r:id="rId38"/>
    <p:sldId id="297" r:id="rId39"/>
    <p:sldId id="285" r:id="rId40"/>
    <p:sldId id="286" r:id="rId41"/>
    <p:sldId id="295" r:id="rId42"/>
    <p:sldId id="287" r:id="rId43"/>
    <p:sldId id="299" r:id="rId4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iepenburg, Marianne" initials="M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8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153" autoAdjust="0"/>
  </p:normalViewPr>
  <p:slideViewPr>
    <p:cSldViewPr snapToGrid="0">
      <p:cViewPr varScale="1">
        <p:scale>
          <a:sx n="101" d="100"/>
          <a:sy n="101" d="100"/>
        </p:scale>
        <p:origin x="-128" y="-1208"/>
      </p:cViewPr>
      <p:guideLst>
        <p:guide orient="horz" pos="1618"/>
        <p:guide pos="2904"/>
      </p:guideLst>
    </p:cSldViewPr>
  </p:slideViewPr>
  <p:notesTextViewPr>
    <p:cViewPr>
      <p:scale>
        <a:sx n="1" d="1"/>
        <a:sy n="1" d="1"/>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commentAuthors" Target="commentAuthors.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03108B-28A2-4A1F-97E4-23F53BEF9B1F}" type="datetimeFigureOut">
              <a:rPr lang="en-US" smtClean="0"/>
              <a:t>5/20/13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47E64D-F0A2-43B3-B0BA-78A854B03B27}" type="slidenum">
              <a:rPr lang="en-US" smtClean="0"/>
              <a:t>‹#›</a:t>
            </a:fld>
            <a:endParaRPr lang="en-US"/>
          </a:p>
        </p:txBody>
      </p:sp>
    </p:spTree>
    <p:extLst>
      <p:ext uri="{BB962C8B-B14F-4D97-AF65-F5344CB8AC3E}">
        <p14:creationId xmlns:p14="http://schemas.microsoft.com/office/powerpoint/2010/main" val="4041134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verbalization as</a:t>
            </a:r>
            <a:r>
              <a:rPr lang="en-US" baseline="0" dirty="0" smtClean="0"/>
              <a:t> an indicator of cognition is a widely-recognized technique in social sciences research, beginning with </a:t>
            </a:r>
            <a:r>
              <a:rPr lang="en-US" baseline="0" dirty="0" err="1" smtClean="0"/>
              <a:t>Duncker</a:t>
            </a:r>
            <a:r>
              <a:rPr lang="en-US" baseline="0" dirty="0" smtClean="0"/>
              <a:t> in 1945 when think </a:t>
            </a:r>
            <a:r>
              <a:rPr lang="en-US" baseline="0" dirty="0" err="1" smtClean="0"/>
              <a:t>alouds</a:t>
            </a:r>
            <a:r>
              <a:rPr lang="en-US" baseline="0" dirty="0" smtClean="0"/>
              <a:t> were introduced as “productive thinking” and a way to understand the development of thought</a:t>
            </a:r>
            <a:endParaRPr lang="en-US" dirty="0"/>
          </a:p>
        </p:txBody>
      </p:sp>
      <p:sp>
        <p:nvSpPr>
          <p:cNvPr id="4" name="Slide Number Placeholder 3"/>
          <p:cNvSpPr>
            <a:spLocks noGrp="1"/>
          </p:cNvSpPr>
          <p:nvPr>
            <p:ph type="sldNum" sz="quarter" idx="10"/>
          </p:nvPr>
        </p:nvSpPr>
        <p:spPr/>
        <p:txBody>
          <a:bodyPr/>
          <a:lstStyle/>
          <a:p>
            <a:fld id="{1A47E64D-F0A2-43B3-B0BA-78A854B03B27}" type="slidenum">
              <a:rPr lang="en-US" smtClean="0"/>
              <a:t>4</a:t>
            </a:fld>
            <a:endParaRPr lang="en-US"/>
          </a:p>
        </p:txBody>
      </p:sp>
    </p:spTree>
    <p:extLst>
      <p:ext uri="{BB962C8B-B14F-4D97-AF65-F5344CB8AC3E}">
        <p14:creationId xmlns:p14="http://schemas.microsoft.com/office/powerpoint/2010/main" val="676570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sure if for this</a:t>
            </a:r>
            <a:r>
              <a:rPr lang="en-US" baseline="0" dirty="0" smtClean="0"/>
              <a:t> next set of Activity slides we want to include “placeholder” slides for essentially a “think-pair-share” activity (e.g., Think about possible source of CIV or features of the item that may make it challenging for students to solve</a:t>
            </a:r>
          </a:p>
          <a:p>
            <a:r>
              <a:rPr lang="en-US" baseline="0" dirty="0" smtClean="0"/>
              <a:t>Find a partner</a:t>
            </a:r>
          </a:p>
          <a:p>
            <a:r>
              <a:rPr lang="en-US" baseline="0" dirty="0" smtClean="0"/>
              <a:t>Share your thoughts about potentially confusing features of the item and brainstorm possible solutions to address the potential sources of confusion</a:t>
            </a:r>
          </a:p>
          <a:p>
            <a:r>
              <a:rPr lang="en-US" baseline="0" dirty="0" smtClean="0"/>
              <a:t>Large-group share</a:t>
            </a:r>
            <a:endParaRPr lang="en-US" dirty="0"/>
          </a:p>
        </p:txBody>
      </p:sp>
      <p:sp>
        <p:nvSpPr>
          <p:cNvPr id="4" name="Slide Number Placeholder 3"/>
          <p:cNvSpPr>
            <a:spLocks noGrp="1"/>
          </p:cNvSpPr>
          <p:nvPr>
            <p:ph type="sldNum" sz="quarter" idx="10"/>
          </p:nvPr>
        </p:nvSpPr>
        <p:spPr/>
        <p:txBody>
          <a:bodyPr/>
          <a:lstStyle/>
          <a:p>
            <a:fld id="{1A47E64D-F0A2-43B3-B0BA-78A854B03B27}" type="slidenum">
              <a:rPr lang="en-US" smtClean="0"/>
              <a:t>23</a:t>
            </a:fld>
            <a:endParaRPr lang="en-US"/>
          </a:p>
        </p:txBody>
      </p:sp>
    </p:spTree>
    <p:extLst>
      <p:ext uri="{BB962C8B-B14F-4D97-AF65-F5344CB8AC3E}">
        <p14:creationId xmlns:p14="http://schemas.microsoft.com/office/powerpoint/2010/main" val="3436562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sure if we want</a:t>
            </a:r>
            <a:r>
              <a:rPr lang="en-US" baseline="0" dirty="0" smtClean="0"/>
              <a:t> to share all of these immediately following the activity items or if we want to do the activity items, collectively brainstorm Item Writing Do’s and Don’ts, and then share the lists that we came up with</a:t>
            </a:r>
            <a:endParaRPr lang="en-US" dirty="0"/>
          </a:p>
        </p:txBody>
      </p:sp>
      <p:sp>
        <p:nvSpPr>
          <p:cNvPr id="4" name="Slide Number Placeholder 3"/>
          <p:cNvSpPr>
            <a:spLocks noGrp="1"/>
          </p:cNvSpPr>
          <p:nvPr>
            <p:ph type="sldNum" sz="quarter" idx="10"/>
          </p:nvPr>
        </p:nvSpPr>
        <p:spPr/>
        <p:txBody>
          <a:bodyPr/>
          <a:lstStyle/>
          <a:p>
            <a:fld id="{1A47E64D-F0A2-43B3-B0BA-78A854B03B27}" type="slidenum">
              <a:rPr lang="en-US" smtClean="0"/>
              <a:t>36</a:t>
            </a:fld>
            <a:endParaRPr lang="en-US"/>
          </a:p>
        </p:txBody>
      </p:sp>
    </p:spTree>
    <p:extLst>
      <p:ext uri="{BB962C8B-B14F-4D97-AF65-F5344CB8AC3E}">
        <p14:creationId xmlns:p14="http://schemas.microsoft.com/office/powerpoint/2010/main" val="1834066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7E64D-F0A2-43B3-B0BA-78A854B03B27}" type="slidenum">
              <a:rPr lang="en-US" smtClean="0"/>
              <a:t>39</a:t>
            </a:fld>
            <a:endParaRPr lang="en-US"/>
          </a:p>
        </p:txBody>
      </p:sp>
    </p:spTree>
    <p:extLst>
      <p:ext uri="{BB962C8B-B14F-4D97-AF65-F5344CB8AC3E}">
        <p14:creationId xmlns:p14="http://schemas.microsoft.com/office/powerpoint/2010/main" val="1694048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 to note that students are</a:t>
            </a:r>
            <a:r>
              <a:rPr lang="en-US" baseline="0" dirty="0" smtClean="0"/>
              <a:t> NOT asked to describe or explain what they are doing as part of the think-aloud – asking students to do this while simultaneously engaged in the task is thought to distort or misrepresent the accurate portrayal of the students’ thinking while they are engaged in the task.</a:t>
            </a:r>
            <a:endParaRPr lang="en-US" dirty="0"/>
          </a:p>
        </p:txBody>
      </p:sp>
      <p:sp>
        <p:nvSpPr>
          <p:cNvPr id="4" name="Slide Number Placeholder 3"/>
          <p:cNvSpPr>
            <a:spLocks noGrp="1"/>
          </p:cNvSpPr>
          <p:nvPr>
            <p:ph type="sldNum" sz="quarter" idx="10"/>
          </p:nvPr>
        </p:nvSpPr>
        <p:spPr/>
        <p:txBody>
          <a:bodyPr/>
          <a:lstStyle/>
          <a:p>
            <a:fld id="{1A47E64D-F0A2-43B3-B0BA-78A854B03B27}" type="slidenum">
              <a:rPr lang="en-US" smtClean="0"/>
              <a:t>7</a:t>
            </a:fld>
            <a:endParaRPr lang="en-US"/>
          </a:p>
        </p:txBody>
      </p:sp>
    </p:spTree>
    <p:extLst>
      <p:ext uri="{BB962C8B-B14F-4D97-AF65-F5344CB8AC3E}">
        <p14:creationId xmlns:p14="http://schemas.microsoft.com/office/powerpoint/2010/main" val="2300126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A47E64D-F0A2-43B3-B0BA-78A854B03B27}" type="slidenum">
              <a:rPr lang="en-US" smtClean="0"/>
              <a:t>13</a:t>
            </a:fld>
            <a:endParaRPr lang="en-US"/>
          </a:p>
        </p:txBody>
      </p:sp>
    </p:spTree>
    <p:extLst>
      <p:ext uri="{BB962C8B-B14F-4D97-AF65-F5344CB8AC3E}">
        <p14:creationId xmlns:p14="http://schemas.microsoft.com/office/powerpoint/2010/main" val="2984414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A47E64D-F0A2-43B3-B0BA-78A854B03B27}" type="slidenum">
              <a:rPr lang="en-US" smtClean="0"/>
              <a:t>14</a:t>
            </a:fld>
            <a:endParaRPr lang="en-US"/>
          </a:p>
        </p:txBody>
      </p:sp>
    </p:spTree>
    <p:extLst>
      <p:ext uri="{BB962C8B-B14F-4D97-AF65-F5344CB8AC3E}">
        <p14:creationId xmlns:p14="http://schemas.microsoft.com/office/powerpoint/2010/main" val="2984414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are a couple of points I was thinking we could make (but I’m not adamant that they be included in the presentation)</a:t>
            </a:r>
          </a:p>
          <a:p>
            <a:pPr marL="171450" indent="-171450">
              <a:buFont typeface="Arial"/>
              <a:buChar char="•"/>
            </a:pPr>
            <a:r>
              <a:rPr lang="en-US" baseline="0" dirty="0" smtClean="0"/>
              <a:t>Reading as a source of CIV – including the </a:t>
            </a:r>
            <a:r>
              <a:rPr lang="en-US" baseline="0" dirty="0" err="1" smtClean="0"/>
              <a:t>decodability</a:t>
            </a:r>
            <a:r>
              <a:rPr lang="en-US" baseline="0" dirty="0" smtClean="0"/>
              <a:t> of words (particularly for younger students still learning to read, as well as older, struggling learners), vocabulary (not mathematics vocabulary that is associated with the intended construct or content), and reading comprehension (the degree to which students’ ability to understand an item influences or interferes with their ability to correctly solve the problem). Presumably, fluency could be an issue too because if students’ aren’t fluent readers that may interfere with their ability to hold information important to solving the problem in their working memory as they read and try to solve</a:t>
            </a:r>
          </a:p>
          <a:p>
            <a:pPr marL="171450" indent="-171450">
              <a:buFont typeface="Arial"/>
              <a:buChar char="•"/>
            </a:pPr>
            <a:r>
              <a:rPr lang="en-US" dirty="0" smtClean="0"/>
              <a:t>Interesting study</a:t>
            </a:r>
            <a:r>
              <a:rPr lang="en-US" baseline="0" dirty="0" smtClean="0"/>
              <a:t> conducted by </a:t>
            </a:r>
            <a:r>
              <a:rPr lang="en-US" baseline="0" dirty="0" err="1" smtClean="0"/>
              <a:t>Ercikan</a:t>
            </a:r>
            <a:r>
              <a:rPr lang="en-US" baseline="0" dirty="0" smtClean="0"/>
              <a:t>, </a:t>
            </a:r>
            <a:r>
              <a:rPr lang="en-US" baseline="0" dirty="0" err="1" smtClean="0"/>
              <a:t>Arim</a:t>
            </a:r>
            <a:r>
              <a:rPr lang="en-US" baseline="0" dirty="0" smtClean="0"/>
              <a:t>, Law, </a:t>
            </a:r>
            <a:r>
              <a:rPr lang="en-US" baseline="0" dirty="0" err="1" smtClean="0"/>
              <a:t>Domene</a:t>
            </a:r>
            <a:r>
              <a:rPr lang="en-US" baseline="0" dirty="0" smtClean="0"/>
              <a:t>, &amp; </a:t>
            </a:r>
            <a:r>
              <a:rPr lang="en-US" baseline="0" dirty="0" err="1" smtClean="0"/>
              <a:t>Lacroix</a:t>
            </a:r>
            <a:r>
              <a:rPr lang="en-US" baseline="0" dirty="0" smtClean="0"/>
              <a:t> (2010) in which they report the results of think-aloud protocols as additional evidence of differential item functioning for two groups – one English-speaking and one French-speaking of 7</a:t>
            </a:r>
            <a:r>
              <a:rPr lang="en-US" baseline="30000" dirty="0" smtClean="0"/>
              <a:t>th</a:t>
            </a:r>
            <a:r>
              <a:rPr lang="en-US" baseline="0" dirty="0" smtClean="0"/>
              <a:t> and 8</a:t>
            </a:r>
            <a:r>
              <a:rPr lang="en-US" baseline="30000" dirty="0" smtClean="0"/>
              <a:t>th</a:t>
            </a:r>
            <a:r>
              <a:rPr lang="en-US" baseline="0" dirty="0" smtClean="0"/>
              <a:t> grade students – as they solved math and science items</a:t>
            </a:r>
          </a:p>
          <a:p>
            <a:pPr marL="171450" indent="-171450">
              <a:buFont typeface="Arial"/>
              <a:buChar char="•"/>
            </a:pPr>
            <a:r>
              <a:rPr lang="en-US" baseline="0" dirty="0" smtClean="0"/>
              <a:t>Want to note somewhere about the possibility of group CIV (example in the </a:t>
            </a:r>
            <a:r>
              <a:rPr lang="en-US" baseline="0" dirty="0" err="1" smtClean="0"/>
              <a:t>Ercikan</a:t>
            </a:r>
            <a:r>
              <a:rPr lang="en-US" baseline="0" dirty="0" smtClean="0"/>
              <a:t> et al., 2010 study) but also need to consider that sources of CIV may be different for different students</a:t>
            </a:r>
          </a:p>
        </p:txBody>
      </p:sp>
      <p:sp>
        <p:nvSpPr>
          <p:cNvPr id="4" name="Slide Number Placeholder 3"/>
          <p:cNvSpPr>
            <a:spLocks noGrp="1"/>
          </p:cNvSpPr>
          <p:nvPr>
            <p:ph type="sldNum" sz="quarter" idx="10"/>
          </p:nvPr>
        </p:nvSpPr>
        <p:spPr/>
        <p:txBody>
          <a:bodyPr/>
          <a:lstStyle/>
          <a:p>
            <a:fld id="{1A47E64D-F0A2-43B3-B0BA-78A854B03B27}" type="slidenum">
              <a:rPr lang="en-US" smtClean="0"/>
              <a:t>15</a:t>
            </a:fld>
            <a:endParaRPr lang="en-US"/>
          </a:p>
        </p:txBody>
      </p:sp>
    </p:spTree>
    <p:extLst>
      <p:ext uri="{BB962C8B-B14F-4D97-AF65-F5344CB8AC3E}">
        <p14:creationId xmlns:p14="http://schemas.microsoft.com/office/powerpoint/2010/main" val="2984414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one</a:t>
            </a:r>
            <a:r>
              <a:rPr lang="en-US" baseline="0" dirty="0" smtClean="0"/>
              <a:t> sample item that we asked fourth grade students to solve during our verbal protocol study. The item was written to assess this content standard in the Texas Response to the Curriculum Focal Points, Revised (2013):</a:t>
            </a:r>
          </a:p>
          <a:p>
            <a:r>
              <a:rPr lang="en-US" b="1" baseline="0" dirty="0" smtClean="0"/>
              <a:t>4.1.1: Apply place value knowledge up to millions to compare and order whole numbers, using mathematical symbols (&gt;,&lt;,=), in contextual problems (situations connected to students lives) and on a number line.</a:t>
            </a:r>
          </a:p>
          <a:p>
            <a:endParaRPr lang="en-US" b="1" dirty="0" smtClean="0"/>
          </a:p>
          <a:p>
            <a:r>
              <a:rPr lang="en-US" b="0" dirty="0" smtClean="0"/>
              <a:t>Take</a:t>
            </a:r>
            <a:r>
              <a:rPr lang="en-US" b="0" baseline="0" dirty="0" smtClean="0"/>
              <a:t> a minute and discuss with your neighbor (1) How you think students might approach solving a problem of this type, and (2) Are there any features or components of the item that may pose challenges for some students and/or influence their ability to select the correct response?</a:t>
            </a:r>
            <a:endParaRPr lang="en-US" b="0" dirty="0"/>
          </a:p>
        </p:txBody>
      </p:sp>
      <p:sp>
        <p:nvSpPr>
          <p:cNvPr id="4" name="Slide Number Placeholder 3"/>
          <p:cNvSpPr>
            <a:spLocks noGrp="1"/>
          </p:cNvSpPr>
          <p:nvPr>
            <p:ph type="sldNum" sz="quarter" idx="10"/>
          </p:nvPr>
        </p:nvSpPr>
        <p:spPr/>
        <p:txBody>
          <a:bodyPr/>
          <a:lstStyle/>
          <a:p>
            <a:fld id="{1A47E64D-F0A2-43B3-B0BA-78A854B03B27}" type="slidenum">
              <a:rPr lang="en-US" smtClean="0"/>
              <a:t>19</a:t>
            </a:fld>
            <a:endParaRPr lang="en-US"/>
          </a:p>
        </p:txBody>
      </p:sp>
    </p:spTree>
    <p:extLst>
      <p:ext uri="{BB962C8B-B14F-4D97-AF65-F5344CB8AC3E}">
        <p14:creationId xmlns:p14="http://schemas.microsoft.com/office/powerpoint/2010/main" val="663617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included these</a:t>
            </a:r>
            <a:r>
              <a:rPr lang="en-US" baseline="0" dirty="0" smtClean="0"/>
              <a:t> sample student responses to questions because they kind of reflect the lack of mathematical thinking going on here…All of the student’s language is about “eaten” and “protected,” not so much about math and comparing numbers</a:t>
            </a:r>
            <a:endParaRPr lang="en-US" dirty="0"/>
          </a:p>
        </p:txBody>
      </p:sp>
      <p:sp>
        <p:nvSpPr>
          <p:cNvPr id="4" name="Slide Number Placeholder 3"/>
          <p:cNvSpPr>
            <a:spLocks noGrp="1"/>
          </p:cNvSpPr>
          <p:nvPr>
            <p:ph type="sldNum" sz="quarter" idx="10"/>
          </p:nvPr>
        </p:nvSpPr>
        <p:spPr/>
        <p:txBody>
          <a:bodyPr/>
          <a:lstStyle/>
          <a:p>
            <a:fld id="{1A47E64D-F0A2-43B3-B0BA-78A854B03B27}" type="slidenum">
              <a:rPr lang="en-US" smtClean="0"/>
              <a:t>20</a:t>
            </a:fld>
            <a:endParaRPr lang="en-US"/>
          </a:p>
        </p:txBody>
      </p:sp>
    </p:spTree>
    <p:extLst>
      <p:ext uri="{BB962C8B-B14F-4D97-AF65-F5344CB8AC3E}">
        <p14:creationId xmlns:p14="http://schemas.microsoft.com/office/powerpoint/2010/main" val="637979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took this student about 7 minutes to solve the problem because of the painstaking time it took to write out all of the city names to begin thinking about the comparisons and then to re-write the numbers above the city names by the responses provided because she was not sure how to approach a comparison problem in which the names of the items were being compared instead of the actual values.</a:t>
            </a:r>
            <a:endParaRPr lang="en-US" dirty="0"/>
          </a:p>
        </p:txBody>
      </p:sp>
      <p:sp>
        <p:nvSpPr>
          <p:cNvPr id="4" name="Slide Number Placeholder 3"/>
          <p:cNvSpPr>
            <a:spLocks noGrp="1"/>
          </p:cNvSpPr>
          <p:nvPr>
            <p:ph type="sldNum" sz="quarter" idx="10"/>
          </p:nvPr>
        </p:nvSpPr>
        <p:spPr/>
        <p:txBody>
          <a:bodyPr/>
          <a:lstStyle/>
          <a:p>
            <a:fld id="{1A47E64D-F0A2-43B3-B0BA-78A854B03B27}" type="slidenum">
              <a:rPr lang="en-US" smtClean="0"/>
              <a:t>21</a:t>
            </a:fld>
            <a:endParaRPr lang="en-US"/>
          </a:p>
        </p:txBody>
      </p:sp>
    </p:spTree>
    <p:extLst>
      <p:ext uri="{BB962C8B-B14F-4D97-AF65-F5344CB8AC3E}">
        <p14:creationId xmlns:p14="http://schemas.microsoft.com/office/powerpoint/2010/main" val="2008962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If concerned about the accuracy of the numbers being compared and the ease with which students can work through the comparisons (these numbers are recent population values for the four cities), consider making up city names that are easy for students</a:t>
            </a:r>
            <a:r>
              <a:rPr lang="en-US" sz="1200" baseline="0" dirty="0" smtClean="0"/>
              <a:t> to read (e.g., Oak, Maple, Beech, Pine)</a:t>
            </a:r>
            <a:endParaRPr lang="en-US" sz="1200" dirty="0" smtClean="0"/>
          </a:p>
          <a:p>
            <a:endParaRPr lang="en-US" dirty="0" smtClean="0"/>
          </a:p>
          <a:p>
            <a:r>
              <a:rPr lang="en-US" dirty="0" smtClean="0"/>
              <a:t>Ask participants if they have any other suggestions</a:t>
            </a:r>
            <a:r>
              <a:rPr lang="en-US" baseline="0" dirty="0" smtClean="0"/>
              <a:t> for how we might revise/improve the item</a:t>
            </a:r>
            <a:endParaRPr lang="en-US" dirty="0"/>
          </a:p>
        </p:txBody>
      </p:sp>
      <p:sp>
        <p:nvSpPr>
          <p:cNvPr id="4" name="Slide Number Placeholder 3"/>
          <p:cNvSpPr>
            <a:spLocks noGrp="1"/>
          </p:cNvSpPr>
          <p:nvPr>
            <p:ph type="sldNum" sz="quarter" idx="10"/>
          </p:nvPr>
        </p:nvSpPr>
        <p:spPr/>
        <p:txBody>
          <a:bodyPr/>
          <a:lstStyle/>
          <a:p>
            <a:fld id="{1A47E64D-F0A2-43B3-B0BA-78A854B03B27}" type="slidenum">
              <a:rPr lang="en-US" smtClean="0"/>
              <a:t>22</a:t>
            </a:fld>
            <a:endParaRPr lang="en-US"/>
          </a:p>
        </p:txBody>
      </p:sp>
    </p:spTree>
    <p:extLst>
      <p:ext uri="{BB962C8B-B14F-4D97-AF65-F5344CB8AC3E}">
        <p14:creationId xmlns:p14="http://schemas.microsoft.com/office/powerpoint/2010/main" val="99375440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7.png"/><Relationship Id="rId5" Type="http://schemas.microsoft.com/office/2007/relationships/hdphoto" Target="../media/hdphoto2.wdp"/><Relationship Id="rId6"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1">
    <p:spTree>
      <p:nvGrpSpPr>
        <p:cNvPr id="1" name=""/>
        <p:cNvGrpSpPr/>
        <p:nvPr/>
      </p:nvGrpSpPr>
      <p:grpSpPr>
        <a:xfrm>
          <a:off x="0" y="0"/>
          <a:ext cx="0" cy="0"/>
          <a:chOff x="0" y="0"/>
          <a:chExt cx="0" cy="0"/>
        </a:xfrm>
      </p:grpSpPr>
      <p:sp>
        <p:nvSpPr>
          <p:cNvPr id="9" name="Rectangle 8"/>
          <p:cNvSpPr/>
          <p:nvPr userDrawn="1"/>
        </p:nvSpPr>
        <p:spPr>
          <a:xfrm>
            <a:off x="0" y="3583025"/>
            <a:ext cx="9144000" cy="1560475"/>
          </a:xfrm>
          <a:prstGeom prst="rect">
            <a:avLst/>
          </a:prstGeom>
          <a:gradFill>
            <a:gsLst>
              <a:gs pos="0">
                <a:schemeClr val="tx1">
                  <a:lumMod val="50000"/>
                </a:schemeClr>
              </a:gs>
              <a:gs pos="80000">
                <a:schemeClr val="tx1"/>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39000"/>
                    </a14:imgEffect>
                    <a14:imgEffect>
                      <a14:brightnessContrast bright="100000"/>
                    </a14:imgEffect>
                  </a14:imgLayer>
                </a14:imgProps>
              </a:ext>
            </a:extLst>
          </a:blip>
          <a:stretch>
            <a:fillRect/>
          </a:stretch>
        </p:blipFill>
        <p:spPr>
          <a:xfrm>
            <a:off x="-33337" y="0"/>
            <a:ext cx="9144000" cy="3240719"/>
          </a:xfrm>
          <a:prstGeom prst="rect">
            <a:avLst/>
          </a:prstGeom>
        </p:spPr>
      </p:pic>
      <p:sp>
        <p:nvSpPr>
          <p:cNvPr id="2" name="Title 1"/>
          <p:cNvSpPr>
            <a:spLocks noGrp="1"/>
          </p:cNvSpPr>
          <p:nvPr>
            <p:ph type="title"/>
          </p:nvPr>
        </p:nvSpPr>
        <p:spPr>
          <a:xfrm>
            <a:off x="0" y="710930"/>
            <a:ext cx="9144000" cy="857250"/>
          </a:xfrm>
        </p:spPr>
        <p:txBody>
          <a:bodyPr>
            <a:normAutofit/>
          </a:bodyPr>
          <a:lstStyle>
            <a:lvl1pPr algn="ctr">
              <a:defRPr sz="3200">
                <a:solidFill>
                  <a:srgbClr val="FFFFFF"/>
                </a:solidFill>
              </a:defRPr>
            </a:lvl1pPr>
          </a:lstStyle>
          <a:p>
            <a:r>
              <a:rPr lang="en-US" dirty="0" smtClean="0"/>
              <a:t>Click to edit Master title style</a:t>
            </a:r>
            <a:endParaRPr lang="en-US" dirty="0"/>
          </a:p>
        </p:txBody>
      </p:sp>
      <p:sp>
        <p:nvSpPr>
          <p:cNvPr id="7" name="Content Placeholder 6"/>
          <p:cNvSpPr>
            <a:spLocks noGrp="1"/>
          </p:cNvSpPr>
          <p:nvPr>
            <p:ph sz="quarter" idx="13"/>
          </p:nvPr>
        </p:nvSpPr>
        <p:spPr>
          <a:xfrm>
            <a:off x="0" y="1602188"/>
            <a:ext cx="9144000" cy="1524000"/>
          </a:xfrm>
        </p:spPr>
        <p:txBody>
          <a:bodyPr>
            <a:noAutofit/>
          </a:bodyPr>
          <a:lstStyle>
            <a:lvl1pPr algn="ctr">
              <a:spcBef>
                <a:spcPts val="0"/>
              </a:spcBef>
              <a:buNone/>
              <a:defRPr sz="2800">
                <a:solidFill>
                  <a:schemeClr val="accent2">
                    <a:lumMod val="20000"/>
                    <a:lumOff val="80000"/>
                  </a:schemeClr>
                </a:solidFill>
              </a:defRPr>
            </a:lvl1pPr>
            <a:lvl2pPr marL="0" indent="0" algn="ctr">
              <a:spcBef>
                <a:spcPts val="0"/>
              </a:spcBef>
              <a:buNone/>
              <a:defRPr sz="2600">
                <a:solidFill>
                  <a:schemeClr val="accent2">
                    <a:lumMod val="20000"/>
                    <a:lumOff val="80000"/>
                  </a:schemeClr>
                </a:solidFill>
              </a:defRPr>
            </a:lvl2pPr>
          </a:lstStyle>
          <a:p>
            <a:pPr lvl="0"/>
            <a:r>
              <a:rPr lang="en-US" dirty="0" smtClean="0"/>
              <a:t>Click to edit Master text styles</a:t>
            </a:r>
          </a:p>
          <a:p>
            <a:pPr lvl="1"/>
            <a:r>
              <a:rPr lang="en-US" dirty="0" smtClean="0"/>
              <a:t>Second level</a:t>
            </a:r>
          </a:p>
        </p:txBody>
      </p:sp>
      <p:pic>
        <p:nvPicPr>
          <p:cNvPr id="6" name="Picture 5" descr="ChangingMindsFooter-landscape.png"/>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2250372" y="4471038"/>
            <a:ext cx="4576581" cy="558997"/>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376681" y="3655307"/>
            <a:ext cx="4401063" cy="6401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advClick="0" advTm="6000">
        <p:fade/>
      </p:transition>
    </mc:Choice>
    <mc:Fallback xmlns="">
      <p:transition xmlns:p14="http://schemas.microsoft.com/office/powerpoint/2010/main" spd="slow" advClick="0" advTm="6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Blank Blue w-Logo">
    <p:spTree>
      <p:nvGrpSpPr>
        <p:cNvPr id="1" name=""/>
        <p:cNvGrpSpPr/>
        <p:nvPr/>
      </p:nvGrpSpPr>
      <p:grpSpPr>
        <a:xfrm>
          <a:off x="0" y="0"/>
          <a:ext cx="0" cy="0"/>
          <a:chOff x="0" y="0"/>
          <a:chExt cx="0" cy="0"/>
        </a:xfrm>
      </p:grpSpPr>
      <p:pic>
        <p:nvPicPr>
          <p:cNvPr id="2" name="Picture 1" descr="ChangingMindsLogo.png"/>
          <p:cNvPicPr>
            <a:picLocks noChangeAspect="1"/>
          </p:cNvPicPr>
          <p:nvPr userDrawn="1"/>
        </p:nvPicPr>
        <p:blipFill>
          <a:blip r:embed="rId2">
            <a:grayscl/>
            <a:alphaModFix amt="10000"/>
            <a:extLst>
              <a:ext uri="{28A0092B-C50C-407E-A947-70E740481C1C}">
                <a14:useLocalDpi xmlns:a14="http://schemas.microsoft.com/office/drawing/2010/main"/>
              </a:ext>
            </a:extLst>
          </a:blip>
          <a:stretch>
            <a:fillRect/>
          </a:stretch>
        </p:blipFill>
        <p:spPr>
          <a:xfrm>
            <a:off x="245660" y="846708"/>
            <a:ext cx="8681147" cy="3448791"/>
          </a:xfrm>
          <a:prstGeom prst="rect">
            <a:avLst/>
          </a:prstGeom>
        </p:spPr>
      </p:pic>
    </p:spTree>
    <p:extLst>
      <p:ext uri="{BB962C8B-B14F-4D97-AF65-F5344CB8AC3E}">
        <p14:creationId xmlns:p14="http://schemas.microsoft.com/office/powerpoint/2010/main" val="2412953162"/>
      </p:ext>
    </p:extLst>
  </p:cSld>
  <p:clrMapOvr>
    <a:masterClrMapping/>
  </p:clrMapOvr>
  <mc:AlternateContent xmlns:mc="http://schemas.openxmlformats.org/markup-compatibility/2006" xmlns:p14="http://schemas.microsoft.com/office/powerpoint/2010/main">
    <mc:Choice Requires="p14">
      <p:transition spd="slow" p14:dur="2500" advClick="0" advTm="6000">
        <p:fade/>
      </p:transition>
    </mc:Choice>
    <mc:Fallback xmlns="">
      <p:transition xmlns:p14="http://schemas.microsoft.com/office/powerpoint/2010/main" spd="slow" advClick="0" advTm="6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F5C25526-5B6B-354E-8AB8-EC1A7A70C786}" type="datetimeFigureOut">
              <a:rPr lang="en-US" smtClean="0"/>
              <a:t>5/20/13</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6CA682B2-5D3E-B74A-A1A3-4B869C87FFBB}" type="slidenum">
              <a:rPr lang="en-US" smtClean="0"/>
              <a:t>‹#›</a:t>
            </a:fld>
            <a:endParaRPr lang="en-US"/>
          </a:p>
        </p:txBody>
      </p:sp>
    </p:spTree>
    <p:extLst>
      <p:ext uri="{BB962C8B-B14F-4D97-AF65-F5344CB8AC3E}">
        <p14:creationId xmlns:p14="http://schemas.microsoft.com/office/powerpoint/2010/main" val="3677181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2">
    <p:spTree>
      <p:nvGrpSpPr>
        <p:cNvPr id="1" name=""/>
        <p:cNvGrpSpPr/>
        <p:nvPr/>
      </p:nvGrpSpPr>
      <p:grpSpPr>
        <a:xfrm>
          <a:off x="0" y="0"/>
          <a:ext cx="0" cy="0"/>
          <a:chOff x="0" y="0"/>
          <a:chExt cx="0" cy="0"/>
        </a:xfrm>
      </p:grpSpPr>
      <p:sp>
        <p:nvSpPr>
          <p:cNvPr id="9" name="Rectangle 8"/>
          <p:cNvSpPr/>
          <p:nvPr userDrawn="1"/>
        </p:nvSpPr>
        <p:spPr>
          <a:xfrm>
            <a:off x="0" y="3583025"/>
            <a:ext cx="9144000" cy="1560475"/>
          </a:xfrm>
          <a:prstGeom prst="rect">
            <a:avLst/>
          </a:prstGeom>
          <a:gradFill>
            <a:gsLst>
              <a:gs pos="0">
                <a:schemeClr val="tx1">
                  <a:lumMod val="50000"/>
                </a:schemeClr>
              </a:gs>
              <a:gs pos="80000">
                <a:schemeClr val="tx1"/>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39000"/>
                    </a14:imgEffect>
                    <a14:imgEffect>
                      <a14:brightnessContrast bright="100000"/>
                    </a14:imgEffect>
                  </a14:imgLayer>
                </a14:imgProps>
              </a:ext>
            </a:extLst>
          </a:blip>
          <a:stretch>
            <a:fillRect/>
          </a:stretch>
        </p:blipFill>
        <p:spPr>
          <a:xfrm>
            <a:off x="-33337" y="0"/>
            <a:ext cx="9144000" cy="3240719"/>
          </a:xfrm>
          <a:prstGeom prst="rect">
            <a:avLst/>
          </a:prstGeom>
        </p:spPr>
      </p:pic>
      <p:sp>
        <p:nvSpPr>
          <p:cNvPr id="2" name="Title 1"/>
          <p:cNvSpPr>
            <a:spLocks noGrp="1"/>
          </p:cNvSpPr>
          <p:nvPr>
            <p:ph type="title"/>
          </p:nvPr>
        </p:nvSpPr>
        <p:spPr>
          <a:xfrm>
            <a:off x="0" y="710928"/>
            <a:ext cx="9144000" cy="857250"/>
          </a:xfrm>
        </p:spPr>
        <p:txBody>
          <a:bodyPr anchor="b">
            <a:normAutofit/>
          </a:bodyPr>
          <a:lstStyle>
            <a:lvl1pPr algn="ctr">
              <a:defRPr sz="3200">
                <a:solidFill>
                  <a:srgbClr val="FFFFFF"/>
                </a:solidFill>
              </a:defRPr>
            </a:lvl1pPr>
          </a:lstStyle>
          <a:p>
            <a:r>
              <a:rPr lang="en-US" dirty="0" smtClean="0"/>
              <a:t>Click to edit Master title style</a:t>
            </a:r>
            <a:endParaRPr lang="en-US" dirty="0"/>
          </a:p>
        </p:txBody>
      </p:sp>
      <p:sp>
        <p:nvSpPr>
          <p:cNvPr id="7" name="Content Placeholder 6"/>
          <p:cNvSpPr>
            <a:spLocks noGrp="1"/>
          </p:cNvSpPr>
          <p:nvPr>
            <p:ph sz="quarter" idx="13"/>
          </p:nvPr>
        </p:nvSpPr>
        <p:spPr>
          <a:xfrm>
            <a:off x="0" y="1602191"/>
            <a:ext cx="9144000" cy="1524000"/>
          </a:xfrm>
        </p:spPr>
        <p:txBody>
          <a:bodyPr anchor="t">
            <a:noAutofit/>
          </a:bodyPr>
          <a:lstStyle>
            <a:lvl1pPr algn="ctr">
              <a:buNone/>
              <a:defRPr sz="2800">
                <a:solidFill>
                  <a:schemeClr val="accent2">
                    <a:lumMod val="20000"/>
                    <a:lumOff val="80000"/>
                  </a:schemeClr>
                </a:solidFill>
              </a:defRPr>
            </a:lvl1pPr>
            <a:lvl2pPr marL="0" indent="0" algn="ctr">
              <a:buNone/>
              <a:defRPr sz="2600">
                <a:solidFill>
                  <a:schemeClr val="accent2">
                    <a:lumMod val="20000"/>
                    <a:lumOff val="80000"/>
                  </a:schemeClr>
                </a:solidFill>
              </a:defRPr>
            </a:lvl2pPr>
          </a:lstStyle>
          <a:p>
            <a:pPr lvl="0"/>
            <a:r>
              <a:rPr lang="en-US" dirty="0" smtClean="0"/>
              <a:t>Click to edit Master text styles</a:t>
            </a:r>
          </a:p>
          <a:p>
            <a:pPr lvl="1"/>
            <a:r>
              <a:rPr lang="en-US" dirty="0" smtClean="0"/>
              <a:t>Second level</a:t>
            </a: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9822" y="4035436"/>
            <a:ext cx="4401063" cy="640194"/>
          </a:xfrm>
          <a:prstGeom prst="rect">
            <a:avLst/>
          </a:prstGeom>
          <a:effectLst/>
        </p:spPr>
      </p:pic>
      <p:pic>
        <p:nvPicPr>
          <p:cNvPr id="3" name="Picture 2" descr="ChangingMindsLogo.pn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988448" y="3812812"/>
            <a:ext cx="2732229" cy="1085443"/>
          </a:xfrm>
          <a:prstGeom prst="rect">
            <a:avLst/>
          </a:prstGeom>
          <a:effectLst/>
        </p:spPr>
      </p:pic>
    </p:spTree>
    <p:extLst>
      <p:ext uri="{BB962C8B-B14F-4D97-AF65-F5344CB8AC3E}">
        <p14:creationId xmlns:p14="http://schemas.microsoft.com/office/powerpoint/2010/main" val="3337764056"/>
      </p:ext>
    </p:extLst>
  </p:cSld>
  <p:clrMapOvr>
    <a:masterClrMapping/>
  </p:clrMapOvr>
  <mc:AlternateContent xmlns:mc="http://schemas.openxmlformats.org/markup-compatibility/2006" xmlns:p14="http://schemas.microsoft.com/office/powerpoint/2010/main">
    <mc:Choice Requires="p14">
      <p:transition spd="slow" p14:dur="2500" advClick="0" advTm="6000">
        <p:fade/>
      </p:transition>
    </mc:Choice>
    <mc:Fallback xmlns="">
      <p:transition xmlns:p14="http://schemas.microsoft.com/office/powerpoint/2010/main" spd="slow" advClick="0" advTm="6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Brea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39000"/>
                    </a14:imgEffect>
                    <a14:imgEffect>
                      <a14:brightnessContrast bright="100000"/>
                    </a14:imgEffect>
                  </a14:imgLayer>
                </a14:imgProps>
              </a:ext>
            </a:extLst>
          </a:blip>
          <a:stretch>
            <a:fillRect/>
          </a:stretch>
        </p:blipFill>
        <p:spPr>
          <a:xfrm>
            <a:off x="-33337" y="797210"/>
            <a:ext cx="9144000" cy="3240719"/>
          </a:xfrm>
          <a:prstGeom prst="rect">
            <a:avLst/>
          </a:prstGeom>
        </p:spPr>
      </p:pic>
      <p:sp>
        <p:nvSpPr>
          <p:cNvPr id="2" name="Title 1"/>
          <p:cNvSpPr>
            <a:spLocks noGrp="1"/>
          </p:cNvSpPr>
          <p:nvPr>
            <p:ph type="title"/>
          </p:nvPr>
        </p:nvSpPr>
        <p:spPr>
          <a:xfrm>
            <a:off x="0" y="1824911"/>
            <a:ext cx="9144000" cy="857250"/>
          </a:xfrm>
        </p:spPr>
        <p:txBody>
          <a:bodyPr>
            <a:normAutofit/>
          </a:bodyPr>
          <a:lstStyle>
            <a:lvl1pPr algn="ctr">
              <a:defRPr sz="4000"/>
            </a:lvl1pPr>
          </a:lstStyle>
          <a:p>
            <a:r>
              <a:rPr lang="en-US" dirty="0" smtClean="0"/>
              <a:t>Click to edit Master title style</a:t>
            </a:r>
            <a:endParaRPr lang="en-US" dirty="0"/>
          </a:p>
        </p:txBody>
      </p:sp>
      <p:sp>
        <p:nvSpPr>
          <p:cNvPr id="7" name="Content Placeholder 6"/>
          <p:cNvSpPr>
            <a:spLocks noGrp="1"/>
          </p:cNvSpPr>
          <p:nvPr>
            <p:ph sz="quarter" idx="13"/>
          </p:nvPr>
        </p:nvSpPr>
        <p:spPr>
          <a:xfrm>
            <a:off x="0" y="2716174"/>
            <a:ext cx="9144000" cy="1805304"/>
          </a:xfrm>
        </p:spPr>
        <p:txBody>
          <a:bodyPr>
            <a:noAutofit/>
          </a:bodyPr>
          <a:lstStyle>
            <a:lvl1pPr algn="ctr">
              <a:buNone/>
              <a:defRPr sz="3200"/>
            </a:lvl1pPr>
          </a:lstStyle>
          <a:p>
            <a:pPr lvl="0"/>
            <a:r>
              <a:rPr lang="en-US" dirty="0" smtClean="0"/>
              <a:t>Click to edit Master text styles</a:t>
            </a:r>
          </a:p>
        </p:txBody>
      </p:sp>
      <p:pic>
        <p:nvPicPr>
          <p:cNvPr id="5" name="Picture 4" descr="ChangingMindsFooter-landscape.png"/>
          <p:cNvPicPr>
            <a:picLocks noChangeAspect="1"/>
          </p:cNvPicPr>
          <p:nvPr userDrawn="1"/>
        </p:nvPicPr>
        <p:blipFill rotWithShape="1">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t="19451" b="49804"/>
          <a:stretch/>
        </p:blipFill>
        <p:spPr>
          <a:xfrm>
            <a:off x="4538663" y="758672"/>
            <a:ext cx="4146774" cy="506499"/>
          </a:xfrm>
          <a:prstGeom prst="rect">
            <a:avLst/>
          </a:prstGeom>
        </p:spPr>
      </p:pic>
      <p:pic>
        <p:nvPicPr>
          <p:cNvPr id="6" name="Picture 5"/>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452135" y="762814"/>
            <a:ext cx="1544462" cy="4982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advClick="0" advTm="6000">
        <p:fade/>
      </p:transition>
    </mc:Choice>
    <mc:Fallback xmlns="">
      <p:transition xmlns:p14="http://schemas.microsoft.com/office/powerpoint/2010/main" spd="slow" advClick="0" advTm="6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457200" y="1197864"/>
            <a:ext cx="8259762" cy="3427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advClick="0" advTm="6000">
        <p:fade/>
      </p:transition>
    </mc:Choice>
    <mc:Fallback xmlns="">
      <p:transition xmlns:p14="http://schemas.microsoft.com/office/powerpoint/2010/main" spd="slow" advClick="0" advTm="6000">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lstStyle>
            <a:lvl1pPr>
              <a:spcBef>
                <a:spcPts val="0"/>
              </a:spcBef>
              <a:defRPr sz="2000">
                <a:latin typeface="Helvetica"/>
                <a:cs typeface="Helvetica"/>
              </a:defRPr>
            </a:lvl1pPr>
            <a:lvl2pPr>
              <a:spcBef>
                <a:spcPts val="0"/>
              </a:spcBef>
              <a:defRPr sz="1800">
                <a:latin typeface="Helvetica"/>
                <a:cs typeface="Helvetica"/>
              </a:defRPr>
            </a:lvl2pPr>
            <a:lvl3pPr>
              <a:spcBef>
                <a:spcPts val="0"/>
              </a:spcBef>
              <a:defRPr sz="1600">
                <a:latin typeface="Helvetica"/>
                <a:cs typeface="Helvetica"/>
              </a:defRPr>
            </a:lvl3pPr>
            <a:lvl4pPr>
              <a:spcBef>
                <a:spcPts val="0"/>
              </a:spcBef>
              <a:defRPr sz="1400">
                <a:latin typeface="Helvetica"/>
                <a:cs typeface="Helvetica"/>
              </a:defRPr>
            </a:lvl4pPr>
            <a:lvl5pPr>
              <a:spcBef>
                <a:spcPts val="0"/>
              </a:spcBef>
              <a:defRPr sz="1400">
                <a:latin typeface="Helvetica"/>
                <a:cs typeface="Helvetica"/>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normAutofit/>
          </a:bodyPr>
          <a:lstStyle>
            <a:lvl1pPr algn="l" defTabSz="914400" rtl="0" eaLnBrk="1" latinLnBrk="0" hangingPunct="1">
              <a:spcBef>
                <a:spcPts val="0"/>
              </a:spcBef>
              <a:buClr>
                <a:schemeClr val="accent1"/>
              </a:buClr>
              <a:buFont typeface="Arial" pitchFamily="34" charset="0"/>
              <a:defRPr lang="en-US" sz="2000" kern="1200" dirty="0" smtClean="0">
                <a:solidFill>
                  <a:schemeClr val="tx1"/>
                </a:solidFill>
                <a:latin typeface="Helvetica"/>
                <a:ea typeface="+mn-ea"/>
                <a:cs typeface="Helvetica"/>
              </a:defRPr>
            </a:lvl1pPr>
            <a:lvl2pPr algn="l" defTabSz="914400" rtl="0" eaLnBrk="1" latinLnBrk="0" hangingPunct="1">
              <a:spcBef>
                <a:spcPts val="0"/>
              </a:spcBef>
              <a:buClr>
                <a:schemeClr val="accent1"/>
              </a:buClr>
              <a:buFont typeface="Arial" pitchFamily="34" charset="0"/>
              <a:defRPr lang="en-US" sz="1800" kern="1200" dirty="0" smtClean="0">
                <a:solidFill>
                  <a:schemeClr val="tx1"/>
                </a:solidFill>
                <a:latin typeface="Helvetica"/>
                <a:ea typeface="+mn-ea"/>
                <a:cs typeface="Helvetica"/>
              </a:defRPr>
            </a:lvl2pPr>
            <a:lvl3pPr algn="l" defTabSz="914400" rtl="0" eaLnBrk="1" latinLnBrk="0" hangingPunct="1">
              <a:spcBef>
                <a:spcPts val="0"/>
              </a:spcBef>
              <a:buClr>
                <a:schemeClr val="accent1"/>
              </a:buClr>
              <a:buFont typeface="Arial" pitchFamily="34" charset="0"/>
              <a:defRPr lang="en-US" sz="1600" kern="1200" dirty="0" smtClean="0">
                <a:solidFill>
                  <a:schemeClr val="tx1"/>
                </a:solidFill>
                <a:latin typeface="Helvetica"/>
                <a:ea typeface="+mn-ea"/>
                <a:cs typeface="Helvetica"/>
              </a:defRPr>
            </a:lvl3pPr>
            <a:lvl4pPr algn="l" defTabSz="914400" rtl="0" eaLnBrk="1" latinLnBrk="0" hangingPunct="1">
              <a:spcBef>
                <a:spcPts val="0"/>
              </a:spcBef>
              <a:buClr>
                <a:schemeClr val="accent1"/>
              </a:buClr>
              <a:buFont typeface="Arial" pitchFamily="34" charset="0"/>
              <a:defRPr lang="en-US" sz="1400" kern="1200" dirty="0" smtClean="0">
                <a:solidFill>
                  <a:schemeClr val="tx1"/>
                </a:solidFill>
                <a:latin typeface="Helvetica"/>
                <a:ea typeface="+mn-ea"/>
                <a:cs typeface="Helvetica"/>
              </a:defRPr>
            </a:lvl4pPr>
            <a:lvl5pPr algn="l" defTabSz="914400" rtl="0" eaLnBrk="1" latinLnBrk="0" hangingPunct="1">
              <a:spcBef>
                <a:spcPts val="0"/>
              </a:spcBef>
              <a:buClr>
                <a:schemeClr val="accent1"/>
              </a:buClr>
              <a:buFont typeface="Arial" pitchFamily="34" charset="0"/>
              <a:defRPr lang="en-US" sz="1400" kern="1200" dirty="0">
                <a:solidFill>
                  <a:schemeClr val="tx1"/>
                </a:solidFill>
                <a:latin typeface="Helvetica"/>
                <a:ea typeface="+mn-ea"/>
                <a:cs typeface="Helvetica"/>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advClick="0" advTm="6000">
        <p:fade/>
      </p:transition>
    </mc:Choice>
    <mc:Fallback xmlns="">
      <p:transition xmlns:p14="http://schemas.microsoft.com/office/powerpoint/2010/main" spd="slow" advClick="0" advTm="6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ith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34721"/>
            <a:ext cx="4038600" cy="2859902"/>
          </a:xfrm>
        </p:spPr>
        <p:txBody>
          <a:bodyPr/>
          <a:lstStyle>
            <a:lvl1pPr>
              <a:spcBef>
                <a:spcPts val="0"/>
              </a:spcBef>
              <a:defRPr sz="2000">
                <a:latin typeface="Helvetica"/>
                <a:cs typeface="Helvetica"/>
              </a:defRPr>
            </a:lvl1pPr>
            <a:lvl2pPr>
              <a:spcBef>
                <a:spcPts val="0"/>
              </a:spcBef>
              <a:defRPr sz="1800">
                <a:latin typeface="Helvetica"/>
                <a:cs typeface="Helvetica"/>
              </a:defRPr>
            </a:lvl2pPr>
            <a:lvl3pPr>
              <a:spcBef>
                <a:spcPts val="0"/>
              </a:spcBef>
              <a:defRPr sz="1600">
                <a:latin typeface="Helvetica"/>
                <a:cs typeface="Helvetica"/>
              </a:defRPr>
            </a:lvl3pPr>
            <a:lvl4pPr>
              <a:spcBef>
                <a:spcPts val="0"/>
              </a:spcBef>
              <a:defRPr sz="1400">
                <a:latin typeface="Helvetica"/>
                <a:cs typeface="Helvetica"/>
              </a:defRPr>
            </a:lvl4pPr>
            <a:lvl5pPr>
              <a:spcBef>
                <a:spcPts val="0"/>
              </a:spcBef>
              <a:defRPr sz="1400">
                <a:latin typeface="Helvetica"/>
                <a:cs typeface="Helvetic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34721"/>
            <a:ext cx="4038600" cy="2859902"/>
          </a:xfrm>
        </p:spPr>
        <p:txBody>
          <a:bodyPr>
            <a:normAutofit/>
          </a:bodyPr>
          <a:lstStyle>
            <a:lvl1pPr algn="l" defTabSz="914400" rtl="0" eaLnBrk="1" latinLnBrk="0" hangingPunct="1">
              <a:spcBef>
                <a:spcPts val="0"/>
              </a:spcBef>
              <a:buClr>
                <a:schemeClr val="accent1"/>
              </a:buClr>
              <a:buFont typeface="Arial" pitchFamily="34" charset="0"/>
              <a:defRPr lang="en-US" sz="2000" kern="1200" dirty="0" smtClean="0">
                <a:solidFill>
                  <a:schemeClr val="tx1"/>
                </a:solidFill>
                <a:latin typeface="Helvetica"/>
                <a:ea typeface="+mn-ea"/>
                <a:cs typeface="Helvetica"/>
              </a:defRPr>
            </a:lvl1pPr>
            <a:lvl2pPr algn="l" defTabSz="914400" rtl="0" eaLnBrk="1" latinLnBrk="0" hangingPunct="1">
              <a:spcBef>
                <a:spcPts val="0"/>
              </a:spcBef>
              <a:buClr>
                <a:schemeClr val="accent1"/>
              </a:buClr>
              <a:buFont typeface="Arial" pitchFamily="34" charset="0"/>
              <a:defRPr lang="en-US" sz="1800" kern="1200" dirty="0" smtClean="0">
                <a:solidFill>
                  <a:schemeClr val="tx1"/>
                </a:solidFill>
                <a:latin typeface="Helvetica"/>
                <a:ea typeface="+mn-ea"/>
                <a:cs typeface="Helvetica"/>
              </a:defRPr>
            </a:lvl2pPr>
            <a:lvl3pPr algn="l" defTabSz="914400" rtl="0" eaLnBrk="1" latinLnBrk="0" hangingPunct="1">
              <a:spcBef>
                <a:spcPts val="0"/>
              </a:spcBef>
              <a:buClr>
                <a:schemeClr val="accent1"/>
              </a:buClr>
              <a:buFont typeface="Arial" pitchFamily="34" charset="0"/>
              <a:defRPr lang="en-US" sz="1600" kern="1200" dirty="0" smtClean="0">
                <a:solidFill>
                  <a:schemeClr val="tx1"/>
                </a:solidFill>
                <a:latin typeface="Helvetica"/>
                <a:ea typeface="+mn-ea"/>
                <a:cs typeface="Helvetica"/>
              </a:defRPr>
            </a:lvl3pPr>
            <a:lvl4pPr algn="l" defTabSz="914400" rtl="0" eaLnBrk="1" latinLnBrk="0" hangingPunct="1">
              <a:spcBef>
                <a:spcPts val="0"/>
              </a:spcBef>
              <a:buClr>
                <a:schemeClr val="accent1"/>
              </a:buClr>
              <a:buFont typeface="Arial" pitchFamily="34" charset="0"/>
              <a:defRPr lang="en-US" sz="1400" kern="1200" dirty="0" smtClean="0">
                <a:solidFill>
                  <a:schemeClr val="tx1"/>
                </a:solidFill>
                <a:latin typeface="Helvetica"/>
                <a:ea typeface="+mn-ea"/>
                <a:cs typeface="Helvetica"/>
              </a:defRPr>
            </a:lvl4pPr>
            <a:lvl5pPr algn="l" defTabSz="914400" rtl="0" eaLnBrk="1" latinLnBrk="0" hangingPunct="1">
              <a:spcBef>
                <a:spcPts val="0"/>
              </a:spcBef>
              <a:buClr>
                <a:schemeClr val="accent1"/>
              </a:buClr>
              <a:buFont typeface="Arial" pitchFamily="34" charset="0"/>
              <a:defRPr lang="en-US" sz="1400" kern="1200" dirty="0">
                <a:solidFill>
                  <a:schemeClr val="tx1"/>
                </a:solidFill>
                <a:latin typeface="Helvetica"/>
                <a:ea typeface="+mn-ea"/>
                <a:cs typeface="Helvetica"/>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0"/>
          </p:nvPr>
        </p:nvSpPr>
        <p:spPr>
          <a:xfrm>
            <a:off x="433388" y="1219200"/>
            <a:ext cx="4057650" cy="442913"/>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7" name="Text Placeholder 5"/>
          <p:cNvSpPr>
            <a:spLocks noGrp="1"/>
          </p:cNvSpPr>
          <p:nvPr>
            <p:ph type="body" sz="quarter" idx="11"/>
          </p:nvPr>
        </p:nvSpPr>
        <p:spPr>
          <a:xfrm>
            <a:off x="4641075" y="1219200"/>
            <a:ext cx="4057650" cy="442913"/>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540686829"/>
      </p:ext>
    </p:extLst>
  </p:cSld>
  <p:clrMapOvr>
    <a:masterClrMapping/>
  </p:clrMapOvr>
  <mc:AlternateContent xmlns:mc="http://schemas.openxmlformats.org/markup-compatibility/2006" xmlns:p14="http://schemas.microsoft.com/office/powerpoint/2010/main">
    <mc:Choice Requires="p14">
      <p:transition spd="slow" p14:dur="2500" advClick="0" advTm="6000">
        <p:fade/>
      </p:transition>
    </mc:Choice>
    <mc:Fallback xmlns="">
      <p:transition xmlns:p14="http://schemas.microsoft.com/office/powerpoint/2010/main" spd="slow" advClick="0" advTm="6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advClick="0" advTm="6000">
        <p:fade/>
      </p:transition>
    </mc:Choice>
    <mc:Fallback xmlns="">
      <p:transition xmlns:p14="http://schemas.microsoft.com/office/powerpoint/2010/main" spd="slow" advClick="0" advTm="6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Blank_Black">
    <p:bg>
      <p:bgRef idx="1001">
        <a:schemeClr val="bg1"/>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advClick="0" advTm="6000">
        <p:fade/>
      </p:transition>
    </mc:Choice>
    <mc:Fallback xmlns="">
      <p:transition xmlns:p14="http://schemas.microsoft.com/office/powerpoint/2010/main" spd="slow" advClick="0" advTm="6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Blue With Footer Bar">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500" advClick="0" advTm="6000">
        <p:fade/>
      </p:transition>
    </mc:Choice>
    <mc:Fallback xmlns="">
      <p:transition xmlns:p14="http://schemas.microsoft.com/office/powerpoint/2010/main" spd="slow" advClick="0" advTm="6000">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50000"/>
              </a:schemeClr>
            </a:gs>
            <a:gs pos="48000">
              <a:schemeClr val="accent2"/>
            </a:gs>
          </a:gsLst>
          <a:lin ang="5400000" scaled="0"/>
          <a:tileRect/>
        </a:gradFill>
        <a:effectLst/>
      </p:bgPr>
    </p:bg>
    <p:spTree>
      <p:nvGrpSpPr>
        <p:cNvPr id="1" name=""/>
        <p:cNvGrpSpPr/>
        <p:nvPr/>
      </p:nvGrpSpPr>
      <p:grpSpPr>
        <a:xfrm>
          <a:off x="0" y="0"/>
          <a:ext cx="0" cy="0"/>
          <a:chOff x="0" y="0"/>
          <a:chExt cx="0" cy="0"/>
        </a:xfrm>
      </p:grpSpPr>
      <p:sp>
        <p:nvSpPr>
          <p:cNvPr id="10" name="Rectangle 9"/>
          <p:cNvSpPr/>
          <p:nvPr userDrawn="1"/>
        </p:nvSpPr>
        <p:spPr>
          <a:xfrm>
            <a:off x="0" y="4553645"/>
            <a:ext cx="9144000" cy="589855"/>
          </a:xfrm>
          <a:prstGeom prst="rect">
            <a:avLst/>
          </a:prstGeom>
          <a:gradFill>
            <a:gsLst>
              <a:gs pos="25000">
                <a:schemeClr val="bg1">
                  <a:lumMod val="50000"/>
                  <a:lumOff val="50000"/>
                </a:schemeClr>
              </a:gs>
              <a:gs pos="80000">
                <a:schemeClr val="tx1"/>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0"/>
            <a:ext cx="8229600" cy="1063229"/>
          </a:xfrm>
          <a:prstGeom prst="rect">
            <a:avLst/>
          </a:prstGeom>
          <a:ln>
            <a:noFill/>
          </a:ln>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a:ln>
            <a:noFill/>
          </a:ln>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ChangingMindsFooter-landscape.png"/>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6143322" y="4681527"/>
            <a:ext cx="2595329" cy="317001"/>
          </a:xfrm>
          <a:prstGeom prst="rect">
            <a:avLst/>
          </a:prstGeom>
          <a:ln>
            <a:noFill/>
          </a:ln>
          <a:effectLst/>
        </p:spPr>
      </p:pic>
      <p:pic>
        <p:nvPicPr>
          <p:cNvPr id="8" name="Picture 7"/>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383151" y="4604311"/>
            <a:ext cx="3240894" cy="471433"/>
          </a:xfrm>
          <a:prstGeom prst="rect">
            <a:avLst/>
          </a:prstGeom>
        </p:spPr>
      </p:pic>
    </p:spTree>
  </p:cSld>
  <p:clrMap bg1="dk1" tx1="lt1" bg2="dk2" tx2="lt2" accent1="accent1" accent2="accent2" accent3="accent3" accent4="accent4" accent5="accent5" accent6="accent6" hlink="hlink" folHlink="folHlink"/>
  <p:sldLayoutIdLst>
    <p:sldLayoutId id="2147483662" r:id="rId1"/>
    <p:sldLayoutId id="2147483675" r:id="rId2"/>
    <p:sldLayoutId id="2147483666" r:id="rId3"/>
    <p:sldLayoutId id="2147483665" r:id="rId4"/>
    <p:sldLayoutId id="2147483673" r:id="rId5"/>
    <p:sldLayoutId id="2147483676" r:id="rId6"/>
    <p:sldLayoutId id="2147483667" r:id="rId7"/>
    <p:sldLayoutId id="2147483668" r:id="rId8"/>
    <p:sldLayoutId id="2147483669" r:id="rId9"/>
    <p:sldLayoutId id="2147483674" r:id="rId10"/>
    <p:sldLayoutId id="2147483677" r:id="rId11"/>
  </p:sldLayoutIdLst>
  <mc:AlternateContent xmlns:mc="http://schemas.openxmlformats.org/markup-compatibility/2006" xmlns:p14="http://schemas.microsoft.com/office/powerpoint/2010/main">
    <mc:Choice Requires="p14">
      <p:transition spd="slow" p14:dur="2500" advClick="0" advTm="6000">
        <p:fade/>
      </p:transition>
    </mc:Choice>
    <mc:Fallback xmlns="">
      <p:transition xmlns:p14="http://schemas.microsoft.com/office/powerpoint/2010/main" spd="slow" advClick="0" advTm="6000">
        <p:fade/>
      </p:transition>
    </mc:Fallback>
  </mc:AlternateConten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3200" b="1" i="0" kern="1200">
          <a:solidFill>
            <a:schemeClr val="tx1">
              <a:alpha val="50000"/>
            </a:schemeClr>
          </a:solidFill>
          <a:latin typeface="Helvetica"/>
          <a:ea typeface="+mj-ea"/>
          <a:cs typeface="Helvetica"/>
        </a:defRPr>
      </a:lvl1pPr>
    </p:titleStyle>
    <p:bodyStyle>
      <a:lvl1pPr marL="227013" indent="-227013" algn="l" defTabSz="914400" rtl="0" eaLnBrk="1" latinLnBrk="0" hangingPunct="1">
        <a:spcBef>
          <a:spcPts val="0"/>
        </a:spcBef>
        <a:spcAft>
          <a:spcPts val="1800"/>
        </a:spcAft>
        <a:buClr>
          <a:schemeClr val="accent1"/>
        </a:buClr>
        <a:buFont typeface="Arial" pitchFamily="34" charset="0"/>
        <a:buChar char="•"/>
        <a:defRPr sz="2000" b="0" i="0" kern="1200">
          <a:solidFill>
            <a:schemeClr val="tx1"/>
          </a:solidFill>
          <a:latin typeface="Helvetica"/>
          <a:ea typeface="+mn-ea"/>
          <a:cs typeface="Helvetica"/>
        </a:defRPr>
      </a:lvl1pPr>
      <a:lvl2pPr marL="742950" indent="-285750" algn="l" defTabSz="914400" rtl="0" eaLnBrk="1" latinLnBrk="0" hangingPunct="1">
        <a:spcBef>
          <a:spcPts val="0"/>
        </a:spcBef>
        <a:spcAft>
          <a:spcPts val="1800"/>
        </a:spcAft>
        <a:buClr>
          <a:schemeClr val="accent1"/>
        </a:buClr>
        <a:buFont typeface="Arial" pitchFamily="34" charset="0"/>
        <a:buChar char="–"/>
        <a:defRPr sz="1800" b="0" i="0" kern="1200">
          <a:solidFill>
            <a:schemeClr val="tx1"/>
          </a:solidFill>
          <a:latin typeface="Helvetica"/>
          <a:ea typeface="+mn-ea"/>
          <a:cs typeface="Helvetica"/>
        </a:defRPr>
      </a:lvl2pPr>
      <a:lvl3pPr marL="1143000" indent="-228600" algn="l" defTabSz="914400" rtl="0" eaLnBrk="1" latinLnBrk="0" hangingPunct="1">
        <a:spcBef>
          <a:spcPts val="0"/>
        </a:spcBef>
        <a:spcAft>
          <a:spcPts val="1800"/>
        </a:spcAft>
        <a:buClr>
          <a:schemeClr val="accent1"/>
        </a:buClr>
        <a:buFont typeface="Arial" pitchFamily="34" charset="0"/>
        <a:buChar char="•"/>
        <a:defRPr sz="1600" b="0" i="0" kern="1200">
          <a:solidFill>
            <a:schemeClr val="tx1"/>
          </a:solidFill>
          <a:latin typeface="Helvetica"/>
          <a:ea typeface="+mn-ea"/>
          <a:cs typeface="Helvetica"/>
        </a:defRPr>
      </a:lvl3pPr>
      <a:lvl4pPr marL="1600200" indent="-228600" algn="l" defTabSz="914400" rtl="0" eaLnBrk="1" latinLnBrk="0" hangingPunct="1">
        <a:spcBef>
          <a:spcPts val="0"/>
        </a:spcBef>
        <a:spcAft>
          <a:spcPts val="1800"/>
        </a:spcAft>
        <a:buClr>
          <a:schemeClr val="accent1"/>
        </a:buClr>
        <a:buFont typeface="Arial" pitchFamily="34" charset="0"/>
        <a:buChar char="–"/>
        <a:defRPr sz="1400" b="0" i="0" kern="1200">
          <a:solidFill>
            <a:schemeClr val="tx1"/>
          </a:solidFill>
          <a:latin typeface="Helvetica"/>
          <a:ea typeface="+mn-ea"/>
          <a:cs typeface="Helvetica"/>
        </a:defRPr>
      </a:lvl4pPr>
      <a:lvl5pPr marL="2057400" indent="-228600" algn="l" defTabSz="914400" rtl="0" eaLnBrk="1" latinLnBrk="0" hangingPunct="1">
        <a:spcBef>
          <a:spcPts val="0"/>
        </a:spcBef>
        <a:spcAft>
          <a:spcPts val="1800"/>
        </a:spcAft>
        <a:buClr>
          <a:schemeClr val="accent1"/>
        </a:buClr>
        <a:buFont typeface="Arial" pitchFamily="34" charset="0"/>
        <a:buChar char="»"/>
        <a:defRPr sz="1200" b="0" i="0" kern="1200">
          <a:solidFill>
            <a:schemeClr val="tx1"/>
          </a:solidFill>
          <a:latin typeface="Helvetica"/>
          <a:ea typeface="+mn-ea"/>
          <a:cs typeface="Helvetic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png"/><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png"/><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oleObject" Target="../embeddings/oleObject1.bin"/><Relationship Id="rId5" Type="http://schemas.openxmlformats.org/officeDocument/2006/relationships/package" Target="../embeddings/Microsoft_Word_Document1.docx"/><Relationship Id="rId6" Type="http://schemas.openxmlformats.org/officeDocument/2006/relationships/image" Target="../media/image20.png"/><Relationship Id="rId1" Type="http://schemas.openxmlformats.org/officeDocument/2006/relationships/vmlDrawing" Target="../drawings/vmlDrawing1.vml"/><Relationship Id="rId2"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0930"/>
            <a:ext cx="9144000" cy="857250"/>
          </a:xfrm>
        </p:spPr>
        <p:txBody>
          <a:bodyPr>
            <a:normAutofit fontScale="90000"/>
          </a:bodyPr>
          <a:lstStyle/>
          <a:p>
            <a:r>
              <a:rPr lang="en-US" dirty="0" smtClean="0"/>
              <a:t>Using Verbal Protocols to Develop Assessments of Algebra Readiness </a:t>
            </a:r>
            <a:endParaRPr lang="en-US" dirty="0"/>
          </a:p>
        </p:txBody>
      </p:sp>
      <p:sp>
        <p:nvSpPr>
          <p:cNvPr id="3" name="Content Placeholder 2"/>
          <p:cNvSpPr>
            <a:spLocks noGrp="1"/>
          </p:cNvSpPr>
          <p:nvPr>
            <p:ph sz="quarter" idx="13"/>
          </p:nvPr>
        </p:nvSpPr>
        <p:spPr>
          <a:xfrm>
            <a:off x="0" y="1602187"/>
            <a:ext cx="9144000" cy="1945291"/>
          </a:xfrm>
        </p:spPr>
        <p:txBody>
          <a:bodyPr/>
          <a:lstStyle/>
          <a:p>
            <a:r>
              <a:rPr lang="en-US" dirty="0" smtClean="0"/>
              <a:t>CEC 2013 Annual Convention</a:t>
            </a:r>
          </a:p>
          <a:p>
            <a:r>
              <a:rPr lang="en-US" dirty="0" smtClean="0"/>
              <a:t>April 6, 2013</a:t>
            </a:r>
          </a:p>
          <a:p>
            <a:r>
              <a:rPr lang="en-US" sz="2000" dirty="0" smtClean="0"/>
              <a:t>Deni Basaraba, Leanne </a:t>
            </a:r>
            <a:r>
              <a:rPr lang="en-US" sz="2000" dirty="0" err="1" smtClean="0"/>
              <a:t>Ketterlin</a:t>
            </a:r>
            <a:r>
              <a:rPr lang="en-US" sz="2000" dirty="0" smtClean="0"/>
              <a:t>-Geller, </a:t>
            </a:r>
            <a:r>
              <a:rPr lang="en-US" sz="2000" dirty="0" err="1" smtClean="0"/>
              <a:t>Sharri</a:t>
            </a:r>
            <a:r>
              <a:rPr lang="en-US" sz="2000" dirty="0" smtClean="0"/>
              <a:t> Zachary, &amp; </a:t>
            </a:r>
            <a:r>
              <a:rPr lang="en-US" sz="2000" smtClean="0"/>
              <a:t>Savannah Hill</a:t>
            </a:r>
            <a:endParaRPr lang="en-US" sz="2000" dirty="0"/>
          </a:p>
        </p:txBody>
      </p:sp>
    </p:spTree>
    <p:extLst>
      <p:ext uri="{BB962C8B-B14F-4D97-AF65-F5344CB8AC3E}">
        <p14:creationId xmlns:p14="http://schemas.microsoft.com/office/powerpoint/2010/main" val="26885685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solidFill>
                  <a:schemeClr val="accent5"/>
                </a:solidFill>
              </a:rPr>
              <a:t>Dynamic assessment </a:t>
            </a:r>
            <a:r>
              <a:rPr lang="en-US" dirty="0" smtClean="0"/>
              <a:t>examines learning ability as a function of what a student can do as he/she is being taught </a:t>
            </a:r>
            <a:r>
              <a:rPr lang="en-US" i="1" dirty="0" smtClean="0">
                <a:solidFill>
                  <a:srgbClr val="F79646"/>
                </a:solidFill>
              </a:rPr>
              <a:t>during</a:t>
            </a:r>
            <a:r>
              <a:rPr lang="en-US" dirty="0" smtClean="0">
                <a:solidFill>
                  <a:srgbClr val="F79646"/>
                </a:solidFill>
              </a:rPr>
              <a:t> </a:t>
            </a:r>
            <a:r>
              <a:rPr lang="en-US" dirty="0" smtClean="0"/>
              <a:t>instruction. </a:t>
            </a:r>
            <a:r>
              <a:rPr lang="en-US" dirty="0" smtClean="0">
                <a:solidFill>
                  <a:srgbClr val="5D6C93"/>
                </a:solidFill>
              </a:rPr>
              <a:t>Verbal protocols</a:t>
            </a:r>
            <a:r>
              <a:rPr lang="en-US" dirty="0" smtClean="0"/>
              <a:t> can provide insights about a students’ thinking during and after problem solution that can inform </a:t>
            </a:r>
            <a:r>
              <a:rPr lang="en-US" i="1" dirty="0" smtClean="0">
                <a:solidFill>
                  <a:srgbClr val="F79646"/>
                </a:solidFill>
              </a:rPr>
              <a:t>future </a:t>
            </a:r>
            <a:r>
              <a:rPr lang="en-US" dirty="0" smtClean="0"/>
              <a:t>instruction</a:t>
            </a:r>
          </a:p>
          <a:p>
            <a:r>
              <a:rPr lang="en-US" dirty="0" smtClean="0"/>
              <a:t>During </a:t>
            </a:r>
            <a:r>
              <a:rPr lang="en-US" dirty="0" smtClean="0">
                <a:solidFill>
                  <a:srgbClr val="5D6C93"/>
                </a:solidFill>
              </a:rPr>
              <a:t>dynamic assessment </a:t>
            </a:r>
            <a:r>
              <a:rPr lang="en-US" dirty="0" smtClean="0"/>
              <a:t>the interviewer intervenes </a:t>
            </a:r>
            <a:r>
              <a:rPr lang="en-US" i="1" dirty="0" smtClean="0">
                <a:solidFill>
                  <a:srgbClr val="F79646"/>
                </a:solidFill>
              </a:rPr>
              <a:t>during</a:t>
            </a:r>
            <a:r>
              <a:rPr lang="en-US" dirty="0" smtClean="0">
                <a:solidFill>
                  <a:srgbClr val="F79646"/>
                </a:solidFill>
              </a:rPr>
              <a:t> </a:t>
            </a:r>
            <a:r>
              <a:rPr lang="en-US" dirty="0" smtClean="0"/>
              <a:t>the assessment to provide feedback and determine how the student can profit from that feedback. During </a:t>
            </a:r>
            <a:r>
              <a:rPr lang="en-US" dirty="0" smtClean="0">
                <a:solidFill>
                  <a:srgbClr val="5D6C93"/>
                </a:solidFill>
              </a:rPr>
              <a:t>verbal protocols </a:t>
            </a:r>
            <a:r>
              <a:rPr lang="en-US" dirty="0" smtClean="0"/>
              <a:t>the interviewer probes students’ thinking and specific cognitive processes </a:t>
            </a:r>
            <a:r>
              <a:rPr lang="en-US" dirty="0" smtClean="0">
                <a:solidFill>
                  <a:srgbClr val="F79646"/>
                </a:solidFill>
              </a:rPr>
              <a:t>after</a:t>
            </a:r>
            <a:r>
              <a:rPr lang="en-US" i="1" dirty="0" smtClean="0">
                <a:solidFill>
                  <a:srgbClr val="F79646"/>
                </a:solidFill>
              </a:rPr>
              <a:t> </a:t>
            </a:r>
            <a:r>
              <a:rPr lang="en-US" dirty="0" smtClean="0"/>
              <a:t>the task has been completed</a:t>
            </a:r>
            <a:endParaRPr lang="en-US" dirty="0"/>
          </a:p>
        </p:txBody>
      </p:sp>
      <p:sp>
        <p:nvSpPr>
          <p:cNvPr id="3" name="Title 2"/>
          <p:cNvSpPr>
            <a:spLocks noGrp="1"/>
          </p:cNvSpPr>
          <p:nvPr>
            <p:ph type="title"/>
          </p:nvPr>
        </p:nvSpPr>
        <p:spPr/>
        <p:txBody>
          <a:bodyPr>
            <a:normAutofit fontScale="90000"/>
          </a:bodyPr>
          <a:lstStyle/>
          <a:p>
            <a:r>
              <a:rPr lang="en-US" dirty="0" smtClean="0"/>
              <a:t>How do Verbal Protocols differ from Dynamic Assessment?</a:t>
            </a:r>
            <a:endParaRPr lang="en-US" dirty="0"/>
          </a:p>
        </p:txBody>
      </p:sp>
    </p:spTree>
    <p:extLst>
      <p:ext uri="{BB962C8B-B14F-4D97-AF65-F5344CB8AC3E}">
        <p14:creationId xmlns:p14="http://schemas.microsoft.com/office/powerpoint/2010/main" val="21495231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lnSpcReduction="10000"/>
          </a:bodyPr>
          <a:lstStyle/>
          <a:p>
            <a:r>
              <a:rPr lang="en-US" dirty="0" smtClean="0"/>
              <a:t>Can be used in rule-based, problem solving context – such as mathematics and science – to examine </a:t>
            </a:r>
            <a:r>
              <a:rPr lang="en-US" i="1" dirty="0" smtClean="0"/>
              <a:t>how </a:t>
            </a:r>
            <a:r>
              <a:rPr lang="en-US" dirty="0" smtClean="0"/>
              <a:t>students solve problems (Leighton &amp; </a:t>
            </a:r>
            <a:r>
              <a:rPr lang="en-US" dirty="0" err="1" smtClean="0"/>
              <a:t>Gierl</a:t>
            </a:r>
            <a:r>
              <a:rPr lang="en-US" dirty="0" smtClean="0"/>
              <a:t>, 2007)</a:t>
            </a:r>
          </a:p>
          <a:p>
            <a:pPr lvl="1"/>
            <a:r>
              <a:rPr lang="en-US" dirty="0" smtClean="0"/>
              <a:t>Used to illustrate the content knowledge and skills elicited in students’ responses to different item features (e.g., language, vocabulary, graphics, </a:t>
            </a:r>
            <a:r>
              <a:rPr lang="en-US" dirty="0" err="1" smtClean="0"/>
              <a:t>etc</a:t>
            </a:r>
            <a:r>
              <a:rPr lang="en-US" dirty="0" smtClean="0"/>
              <a:t>) and item formats (e.g., multiple-choice items, fill-in-the-blank, etc.) (Leighton, 2004)</a:t>
            </a:r>
          </a:p>
          <a:p>
            <a:pPr lvl="1"/>
            <a:r>
              <a:rPr lang="en-US" dirty="0" smtClean="0"/>
              <a:t>Used to shed light on problems or ambiguities with the item content that may contribute to students’ difficulty comprehending the item (Almond et al., 2009; Leighton et al., 2011)</a:t>
            </a:r>
          </a:p>
          <a:p>
            <a:endParaRPr lang="en-US" dirty="0"/>
          </a:p>
        </p:txBody>
      </p:sp>
      <p:sp>
        <p:nvSpPr>
          <p:cNvPr id="3" name="Title 2"/>
          <p:cNvSpPr>
            <a:spLocks noGrp="1"/>
          </p:cNvSpPr>
          <p:nvPr>
            <p:ph type="title"/>
          </p:nvPr>
        </p:nvSpPr>
        <p:spPr/>
        <p:txBody>
          <a:bodyPr>
            <a:normAutofit fontScale="90000"/>
          </a:bodyPr>
          <a:lstStyle/>
          <a:p>
            <a:r>
              <a:rPr lang="en-US" dirty="0" smtClean="0"/>
              <a:t>Verbal protocols and assessment development</a:t>
            </a:r>
            <a:endParaRPr lang="en-US" dirty="0"/>
          </a:p>
        </p:txBody>
      </p:sp>
    </p:spTree>
    <p:extLst>
      <p:ext uri="{BB962C8B-B14F-4D97-AF65-F5344CB8AC3E}">
        <p14:creationId xmlns:p14="http://schemas.microsoft.com/office/powerpoint/2010/main" val="42605020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fontScale="92500" lnSpcReduction="10000"/>
          </a:bodyPr>
          <a:lstStyle/>
          <a:p>
            <a:r>
              <a:rPr lang="en-US" dirty="0" smtClean="0"/>
              <a:t>Can help validate whether students’ use the higher knowledge and skills hypothesized to be necessary to solve the item (Leighton, 2012)</a:t>
            </a:r>
          </a:p>
          <a:p>
            <a:r>
              <a:rPr lang="en-US" dirty="0" smtClean="0"/>
              <a:t>Can provide data about the knowledge successful students have mastered in relation to the knowledge and skills of less successful students (Leighton, 2012)</a:t>
            </a:r>
          </a:p>
          <a:p>
            <a:r>
              <a:rPr lang="en-US" dirty="0" smtClean="0"/>
              <a:t>Can provide valuable information about potential sources of construct irrelevant variance associated with the item</a:t>
            </a:r>
          </a:p>
          <a:p>
            <a:pPr lvl="1"/>
            <a:r>
              <a:rPr lang="en-US" dirty="0" smtClean="0"/>
              <a:t>Specific features of the item that are extraneous to the intended construct and may systematically influence students’ ability to access the targeted content of the item (AERA, APA, NCME, 1999)</a:t>
            </a:r>
            <a:endParaRPr lang="en-US" dirty="0"/>
          </a:p>
        </p:txBody>
      </p:sp>
      <p:sp>
        <p:nvSpPr>
          <p:cNvPr id="3" name="Title 2"/>
          <p:cNvSpPr>
            <a:spLocks noGrp="1"/>
          </p:cNvSpPr>
          <p:nvPr>
            <p:ph type="title"/>
          </p:nvPr>
        </p:nvSpPr>
        <p:spPr/>
        <p:txBody>
          <a:bodyPr>
            <a:normAutofit fontScale="90000"/>
          </a:bodyPr>
          <a:lstStyle/>
          <a:p>
            <a:r>
              <a:rPr lang="en-US" dirty="0" smtClean="0"/>
              <a:t>Verbal protocols and assessment development</a:t>
            </a:r>
            <a:endParaRPr lang="en-US" dirty="0"/>
          </a:p>
        </p:txBody>
      </p:sp>
    </p:spTree>
    <p:extLst>
      <p:ext uri="{BB962C8B-B14F-4D97-AF65-F5344CB8AC3E}">
        <p14:creationId xmlns:p14="http://schemas.microsoft.com/office/powerpoint/2010/main" val="30148280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3-04-06 at 10.36.04 AM.png"/>
          <p:cNvPicPr>
            <a:picLocks noGrp="1" noChangeAspect="1"/>
          </p:cNvPicPr>
          <p:nvPr>
            <p:ph sz="quarter" idx="10"/>
          </p:nvPr>
        </p:nvPicPr>
        <p:blipFill>
          <a:blip r:embed="rId3">
            <a:extLst>
              <a:ext uri="{28A0092B-C50C-407E-A947-70E740481C1C}">
                <a14:useLocalDpi xmlns:a14="http://schemas.microsoft.com/office/drawing/2010/main" val="0"/>
              </a:ext>
            </a:extLst>
          </a:blip>
          <a:srcRect l="-39206" r="-39206"/>
          <a:stretch>
            <a:fillRect/>
          </a:stretch>
        </p:blipFill>
        <p:spPr>
          <a:xfrm>
            <a:off x="-1396053" y="1091375"/>
            <a:ext cx="8259762" cy="3427413"/>
          </a:xfrm>
        </p:spPr>
      </p:pic>
      <p:sp>
        <p:nvSpPr>
          <p:cNvPr id="3" name="Title 2"/>
          <p:cNvSpPr>
            <a:spLocks noGrp="1"/>
          </p:cNvSpPr>
          <p:nvPr>
            <p:ph type="title"/>
          </p:nvPr>
        </p:nvSpPr>
        <p:spPr/>
        <p:txBody>
          <a:bodyPr>
            <a:normAutofit fontScale="90000"/>
          </a:bodyPr>
          <a:lstStyle/>
          <a:p>
            <a:r>
              <a:rPr lang="en-US" dirty="0" smtClean="0"/>
              <a:t>Using Verbal Protocols to Identify Sources of Construct Irrelevant Variance</a:t>
            </a:r>
            <a:endParaRPr lang="en-US" dirty="0"/>
          </a:p>
        </p:txBody>
      </p:sp>
      <p:sp>
        <p:nvSpPr>
          <p:cNvPr id="5" name="TextBox 4"/>
          <p:cNvSpPr txBox="1"/>
          <p:nvPr/>
        </p:nvSpPr>
        <p:spPr>
          <a:xfrm>
            <a:off x="5554947" y="1602244"/>
            <a:ext cx="2918024" cy="1477328"/>
          </a:xfrm>
          <a:prstGeom prst="rect">
            <a:avLst/>
          </a:prstGeom>
          <a:noFill/>
        </p:spPr>
        <p:txBody>
          <a:bodyPr wrap="square" rtlCol="0">
            <a:spAutoFit/>
          </a:bodyPr>
          <a:lstStyle/>
          <a:p>
            <a:r>
              <a:rPr lang="en-US" dirty="0" smtClean="0"/>
              <a:t>Do you see anything in the wording or graphic for this item that may cause confusion for a 2</a:t>
            </a:r>
            <a:r>
              <a:rPr lang="en-US" baseline="30000" dirty="0" smtClean="0"/>
              <a:t>nd</a:t>
            </a:r>
            <a:r>
              <a:rPr lang="en-US" dirty="0" smtClean="0"/>
              <a:t> grade student? </a:t>
            </a:r>
            <a:endParaRPr lang="en-US" dirty="0"/>
          </a:p>
        </p:txBody>
      </p:sp>
    </p:spTree>
    <p:extLst>
      <p:ext uri="{BB962C8B-B14F-4D97-AF65-F5344CB8AC3E}">
        <p14:creationId xmlns:p14="http://schemas.microsoft.com/office/powerpoint/2010/main" val="20030544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3-04-06 at 10.36.04 AM.png"/>
          <p:cNvPicPr>
            <a:picLocks noGrp="1" noChangeAspect="1"/>
          </p:cNvPicPr>
          <p:nvPr>
            <p:ph sz="quarter" idx="10"/>
          </p:nvPr>
        </p:nvPicPr>
        <p:blipFill>
          <a:blip r:embed="rId3">
            <a:extLst>
              <a:ext uri="{28A0092B-C50C-407E-A947-70E740481C1C}">
                <a14:useLocalDpi xmlns:a14="http://schemas.microsoft.com/office/drawing/2010/main" val="0"/>
              </a:ext>
            </a:extLst>
          </a:blip>
          <a:srcRect l="-39206" r="-39206"/>
          <a:stretch>
            <a:fillRect/>
          </a:stretch>
        </p:blipFill>
        <p:spPr>
          <a:xfrm>
            <a:off x="-1431663" y="1091376"/>
            <a:ext cx="7924011" cy="3288092"/>
          </a:xfrm>
        </p:spPr>
      </p:pic>
      <p:sp>
        <p:nvSpPr>
          <p:cNvPr id="3" name="Title 2"/>
          <p:cNvSpPr>
            <a:spLocks noGrp="1"/>
          </p:cNvSpPr>
          <p:nvPr>
            <p:ph type="title"/>
          </p:nvPr>
        </p:nvSpPr>
        <p:spPr/>
        <p:txBody>
          <a:bodyPr>
            <a:normAutofit fontScale="90000"/>
          </a:bodyPr>
          <a:lstStyle/>
          <a:p>
            <a:r>
              <a:rPr lang="en-US" dirty="0" smtClean="0"/>
              <a:t>Using Verbal Protocols to Identify Sources of Construct Irrelevant Variance</a:t>
            </a:r>
            <a:endParaRPr lang="en-US" dirty="0"/>
          </a:p>
        </p:txBody>
      </p:sp>
      <p:sp>
        <p:nvSpPr>
          <p:cNvPr id="5" name="TextBox 4"/>
          <p:cNvSpPr txBox="1"/>
          <p:nvPr/>
        </p:nvSpPr>
        <p:spPr>
          <a:xfrm>
            <a:off x="4949600" y="1127505"/>
            <a:ext cx="4059384" cy="3293209"/>
          </a:xfrm>
          <a:prstGeom prst="rect">
            <a:avLst/>
          </a:prstGeom>
          <a:noFill/>
        </p:spPr>
        <p:txBody>
          <a:bodyPr wrap="square" rtlCol="0">
            <a:spAutoFit/>
          </a:bodyPr>
          <a:lstStyle/>
          <a:p>
            <a:r>
              <a:rPr lang="en-US" sz="1600" dirty="0" smtClean="0"/>
              <a:t>How hard was this question for you?</a:t>
            </a:r>
          </a:p>
          <a:p>
            <a:r>
              <a:rPr lang="en-US" sz="1600" i="1" dirty="0" smtClean="0">
                <a:solidFill>
                  <a:schemeClr val="accent1"/>
                </a:solidFill>
              </a:rPr>
              <a:t>    </a:t>
            </a:r>
            <a:r>
              <a:rPr lang="en-US" sz="1600" i="1" dirty="0" smtClean="0">
                <a:solidFill>
                  <a:srgbClr val="F79646"/>
                </a:solidFill>
              </a:rPr>
              <a:t> I thought it would be hard.</a:t>
            </a:r>
          </a:p>
          <a:p>
            <a:r>
              <a:rPr lang="en-US" sz="1600" dirty="0" smtClean="0"/>
              <a:t>You thought it would be hard? But why did you change your mind?  Why did you think it was very easy?</a:t>
            </a:r>
          </a:p>
          <a:p>
            <a:r>
              <a:rPr lang="en-US" sz="1600" i="1" dirty="0" smtClean="0">
                <a:solidFill>
                  <a:srgbClr val="B10000"/>
                </a:solidFill>
              </a:rPr>
              <a:t>    </a:t>
            </a:r>
            <a:r>
              <a:rPr lang="en-US" sz="1600" i="1" dirty="0" smtClean="0">
                <a:solidFill>
                  <a:srgbClr val="5D6C93"/>
                </a:solidFill>
              </a:rPr>
              <a:t> </a:t>
            </a:r>
            <a:r>
              <a:rPr lang="en-US" sz="1600" i="1" dirty="0" smtClean="0">
                <a:solidFill>
                  <a:srgbClr val="F79646"/>
                </a:solidFill>
              </a:rPr>
              <a:t>Because you just have to count the    bottom.</a:t>
            </a:r>
          </a:p>
          <a:p>
            <a:r>
              <a:rPr lang="en-US" sz="1600" dirty="0" smtClean="0"/>
              <a:t>Why did you just have to count the bottom?</a:t>
            </a:r>
          </a:p>
          <a:p>
            <a:r>
              <a:rPr lang="en-US" sz="1600" i="1" dirty="0" smtClean="0">
                <a:solidFill>
                  <a:srgbClr val="B10000"/>
                </a:solidFill>
              </a:rPr>
              <a:t>     </a:t>
            </a:r>
            <a:r>
              <a:rPr lang="en-US" sz="1600" i="1" dirty="0" smtClean="0">
                <a:solidFill>
                  <a:srgbClr val="F79646"/>
                </a:solidFill>
              </a:rPr>
              <a:t>Because it says below – rectangle below.</a:t>
            </a:r>
          </a:p>
          <a:p>
            <a:r>
              <a:rPr lang="en-US" sz="1600" dirty="0" smtClean="0"/>
              <a:t>What was this problem asking you to do?</a:t>
            </a:r>
          </a:p>
          <a:p>
            <a:r>
              <a:rPr lang="en-US" sz="1600" i="1" dirty="0" smtClean="0">
                <a:solidFill>
                  <a:srgbClr val="B10000"/>
                </a:solidFill>
              </a:rPr>
              <a:t>     </a:t>
            </a:r>
            <a:r>
              <a:rPr lang="en-US" sz="1600" i="1" dirty="0" smtClean="0">
                <a:solidFill>
                  <a:srgbClr val="F79646"/>
                </a:solidFill>
              </a:rPr>
              <a:t>To count like part of the rectangle below</a:t>
            </a:r>
            <a:endParaRPr lang="en-US" sz="1600" i="1" dirty="0">
              <a:solidFill>
                <a:srgbClr val="F79646"/>
              </a:solidFill>
            </a:endParaRPr>
          </a:p>
        </p:txBody>
      </p:sp>
    </p:spTree>
    <p:extLst>
      <p:ext uri="{BB962C8B-B14F-4D97-AF65-F5344CB8AC3E}">
        <p14:creationId xmlns:p14="http://schemas.microsoft.com/office/powerpoint/2010/main" val="42621828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Using Verbal Protocols to Identify Sources of Construct Irrelevant Variance</a:t>
            </a:r>
            <a:endParaRPr lang="en-US" dirty="0"/>
          </a:p>
        </p:txBody>
      </p:sp>
      <p:sp>
        <p:nvSpPr>
          <p:cNvPr id="2" name="Content Placeholder 1"/>
          <p:cNvSpPr>
            <a:spLocks noGrp="1"/>
          </p:cNvSpPr>
          <p:nvPr>
            <p:ph sz="quarter" idx="10"/>
          </p:nvPr>
        </p:nvSpPr>
        <p:spPr>
          <a:xfrm>
            <a:off x="362244" y="1091048"/>
            <a:ext cx="8259762" cy="3427413"/>
          </a:xfrm>
        </p:spPr>
        <p:txBody>
          <a:bodyPr/>
          <a:lstStyle/>
          <a:p>
            <a:r>
              <a:rPr lang="en-US" dirty="0" smtClean="0"/>
              <a:t>This example illustrates how even one word can influence a student’s understanding of what the question is asking and, subsequently, influence his/her ability to select the correct response</a:t>
            </a:r>
          </a:p>
          <a:p>
            <a:r>
              <a:rPr lang="en-US" dirty="0" smtClean="0"/>
              <a:t>In addition to non-mathematical vocabulary, other potential sources of CIV for students may include their decoding skills, reading fluency, and/or reading comprehension</a:t>
            </a:r>
          </a:p>
          <a:p>
            <a:r>
              <a:rPr lang="en-US" dirty="0" smtClean="0"/>
              <a:t>It is important to note that something that makes a problem challenging for one student may not create challenges for other student!</a:t>
            </a:r>
            <a:endParaRPr lang="en-US" dirty="0"/>
          </a:p>
        </p:txBody>
      </p:sp>
    </p:spTree>
    <p:extLst>
      <p:ext uri="{BB962C8B-B14F-4D97-AF65-F5344CB8AC3E}">
        <p14:creationId xmlns:p14="http://schemas.microsoft.com/office/powerpoint/2010/main" val="3176948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To inform assessment development and instruction, verbal protocols ought to be conducted </a:t>
            </a:r>
            <a:r>
              <a:rPr lang="en-US" b="1" dirty="0" smtClean="0">
                <a:solidFill>
                  <a:srgbClr val="F79646"/>
                </a:solidFill>
              </a:rPr>
              <a:t>before</a:t>
            </a:r>
            <a:r>
              <a:rPr lang="en-US" i="1" dirty="0" smtClean="0">
                <a:solidFill>
                  <a:srgbClr val="F79646"/>
                </a:solidFill>
              </a:rPr>
              <a:t> </a:t>
            </a:r>
            <a:r>
              <a:rPr lang="en-US" dirty="0" smtClean="0"/>
              <a:t>assessments have been finalized and will be used with multiple students</a:t>
            </a:r>
          </a:p>
          <a:p>
            <a:pPr lvl="1"/>
            <a:r>
              <a:rPr lang="en-US" dirty="0" smtClean="0"/>
              <a:t>For the development of the MSTAR and ESTAR assessments, we collected verbal protocol data before item writing workshops so that information collected during the VPs could be used to inform the drafting of items that would be pilot-tested with large numbers of students</a:t>
            </a:r>
          </a:p>
          <a:p>
            <a:r>
              <a:rPr lang="en-US" dirty="0" smtClean="0"/>
              <a:t>Information collected during verbal protocols should </a:t>
            </a:r>
            <a:r>
              <a:rPr lang="en-US" b="1" dirty="0" smtClean="0">
                <a:solidFill>
                  <a:srgbClr val="F79646"/>
                </a:solidFill>
              </a:rPr>
              <a:t>not</a:t>
            </a:r>
            <a:r>
              <a:rPr lang="en-US" i="1" dirty="0" smtClean="0">
                <a:solidFill>
                  <a:srgbClr val="F79646"/>
                </a:solidFill>
              </a:rPr>
              <a:t> </a:t>
            </a:r>
            <a:r>
              <a:rPr lang="en-US" dirty="0" smtClean="0"/>
              <a:t>be used to modify existing assessments</a:t>
            </a:r>
            <a:endParaRPr lang="en-US" dirty="0"/>
          </a:p>
        </p:txBody>
      </p:sp>
      <p:sp>
        <p:nvSpPr>
          <p:cNvPr id="3" name="Title 2"/>
          <p:cNvSpPr>
            <a:spLocks noGrp="1"/>
          </p:cNvSpPr>
          <p:nvPr>
            <p:ph type="title"/>
          </p:nvPr>
        </p:nvSpPr>
        <p:spPr/>
        <p:txBody>
          <a:bodyPr>
            <a:normAutofit fontScale="90000"/>
          </a:bodyPr>
          <a:lstStyle/>
          <a:p>
            <a:r>
              <a:rPr lang="en-US" dirty="0" smtClean="0"/>
              <a:t>When should verbal protocols be conducted?</a:t>
            </a:r>
            <a:endParaRPr lang="en-US" dirty="0"/>
          </a:p>
        </p:txBody>
      </p:sp>
    </p:spTree>
    <p:extLst>
      <p:ext uri="{BB962C8B-B14F-4D97-AF65-F5344CB8AC3E}">
        <p14:creationId xmlns:p14="http://schemas.microsoft.com/office/powerpoint/2010/main" val="24484450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Verbal Protocols</a:t>
            </a:r>
            <a:endParaRPr lang="en-US" dirty="0"/>
          </a:p>
        </p:txBody>
      </p:sp>
      <p:sp>
        <p:nvSpPr>
          <p:cNvPr id="3" name="Content Placeholder 2"/>
          <p:cNvSpPr>
            <a:spLocks noGrp="1"/>
          </p:cNvSpPr>
          <p:nvPr>
            <p:ph sz="quarter" idx="13"/>
          </p:nvPr>
        </p:nvSpPr>
        <p:spPr/>
        <p:txBody>
          <a:bodyPr/>
          <a:lstStyle/>
          <a:p>
            <a:r>
              <a:rPr lang="en-US" dirty="0" smtClean="0"/>
              <a:t>Examining Students’ Responses</a:t>
            </a:r>
          </a:p>
          <a:p>
            <a:r>
              <a:rPr lang="en-US" dirty="0" smtClean="0"/>
              <a:t>to Algebra Readiness Items</a:t>
            </a:r>
            <a:endParaRPr lang="en-US" dirty="0"/>
          </a:p>
        </p:txBody>
      </p:sp>
    </p:spTree>
    <p:extLst>
      <p:ext uri="{BB962C8B-B14F-4D97-AF65-F5344CB8AC3E}">
        <p14:creationId xmlns:p14="http://schemas.microsoft.com/office/powerpoint/2010/main" val="16618860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Verbal Protocol Data Collection:</a:t>
            </a:r>
            <a:br>
              <a:rPr lang="en-US" dirty="0" smtClean="0"/>
            </a:br>
            <a:r>
              <a:rPr lang="en-US" dirty="0" smtClean="0"/>
              <a:t>Our Process</a:t>
            </a:r>
            <a:endParaRPr lang="en-US" dirty="0"/>
          </a:p>
        </p:txBody>
      </p:sp>
      <p:sp>
        <p:nvSpPr>
          <p:cNvPr id="4" name="Content Placeholder 1"/>
          <p:cNvSpPr>
            <a:spLocks noGrp="1"/>
          </p:cNvSpPr>
          <p:nvPr>
            <p:ph sz="quarter" idx="10"/>
          </p:nvPr>
        </p:nvSpPr>
        <p:spPr/>
        <p:txBody>
          <a:bodyPr>
            <a:normAutofit fontScale="92500" lnSpcReduction="20000"/>
          </a:bodyPr>
          <a:lstStyle/>
          <a:p>
            <a:r>
              <a:rPr lang="en-US" dirty="0" smtClean="0"/>
              <a:t>Developed 10 sample questions assessing content from the blueprint for each grade level</a:t>
            </a:r>
          </a:p>
          <a:p>
            <a:r>
              <a:rPr lang="en-US" dirty="0" smtClean="0"/>
              <a:t>Asked 10 students in each grade level from a local school to solve the problems </a:t>
            </a:r>
          </a:p>
          <a:p>
            <a:pPr lvl="1"/>
            <a:r>
              <a:rPr lang="en-US" dirty="0" smtClean="0"/>
              <a:t>Had them “think aloud” while solving the problems (concurrent think-aloud)</a:t>
            </a:r>
          </a:p>
          <a:p>
            <a:pPr lvl="1"/>
            <a:r>
              <a:rPr lang="en-US" dirty="0" smtClean="0"/>
              <a:t>Asked a series of targeted, follow-up questions after they solved the problems:</a:t>
            </a:r>
          </a:p>
          <a:p>
            <a:pPr lvl="2">
              <a:spcAft>
                <a:spcPts val="0"/>
              </a:spcAft>
            </a:pPr>
            <a:r>
              <a:rPr lang="en-US" dirty="0" smtClean="0"/>
              <a:t>What is this problem asking you to do?</a:t>
            </a:r>
          </a:p>
          <a:p>
            <a:pPr lvl="2">
              <a:spcAft>
                <a:spcPts val="0"/>
              </a:spcAft>
            </a:pPr>
            <a:r>
              <a:rPr lang="en-US" dirty="0" smtClean="0"/>
              <a:t>What strategies and steps did you take to solve the problem?</a:t>
            </a:r>
          </a:p>
          <a:p>
            <a:pPr lvl="2">
              <a:spcAft>
                <a:spcPts val="0"/>
              </a:spcAft>
            </a:pPr>
            <a:r>
              <a:rPr lang="en-US" dirty="0" smtClean="0"/>
              <a:t>Was there any part of the question that was confusing or hard to understand?</a:t>
            </a:r>
          </a:p>
          <a:p>
            <a:pPr lvl="2">
              <a:spcAft>
                <a:spcPts val="0"/>
              </a:spcAft>
            </a:pPr>
            <a:r>
              <a:rPr lang="en-US" dirty="0" smtClean="0"/>
              <a:t>Explain why you did not choose the other answer options</a:t>
            </a:r>
          </a:p>
          <a:p>
            <a:pPr lvl="2">
              <a:spcAft>
                <a:spcPts val="0"/>
              </a:spcAft>
            </a:pPr>
            <a:endParaRPr lang="en-US" dirty="0" smtClean="0"/>
          </a:p>
          <a:p>
            <a:pPr lvl="2">
              <a:spcAft>
                <a:spcPts val="0"/>
              </a:spcAft>
            </a:pPr>
            <a:endParaRPr lang="en-US" dirty="0"/>
          </a:p>
        </p:txBody>
      </p:sp>
    </p:spTree>
    <p:extLst>
      <p:ext uri="{BB962C8B-B14F-4D97-AF65-F5344CB8AC3E}">
        <p14:creationId xmlns:p14="http://schemas.microsoft.com/office/powerpoint/2010/main" val="21105504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Verbal Protocol Data Collection: </a:t>
            </a:r>
            <a:br>
              <a:rPr lang="en-US" dirty="0" smtClean="0"/>
            </a:br>
            <a:r>
              <a:rPr lang="en-US" dirty="0" smtClean="0"/>
              <a:t>Grade 4 Example</a:t>
            </a:r>
            <a:endParaRPr lang="en-US" dirty="0"/>
          </a:p>
        </p:txBody>
      </p:sp>
      <p:pic>
        <p:nvPicPr>
          <p:cNvPr id="4" name="Content Placeholder 4" descr="Screen shot 2013-02-20 at 11.22.39 AM.png"/>
          <p:cNvPicPr>
            <a:picLocks noGrp="1" noChangeAspect="1"/>
          </p:cNvPicPr>
          <p:nvPr>
            <p:ph sz="quarter" idx="10"/>
          </p:nvPr>
        </p:nvPicPr>
        <p:blipFill>
          <a:blip r:embed="rId3">
            <a:extLst>
              <a:ext uri="{28A0092B-C50C-407E-A947-70E740481C1C}">
                <a14:useLocalDpi xmlns:a14="http://schemas.microsoft.com/office/drawing/2010/main" val="0"/>
              </a:ext>
            </a:extLst>
          </a:blip>
          <a:srcRect l="-36577" r="-36577"/>
          <a:stretch>
            <a:fillRect/>
          </a:stretch>
        </p:blipFill>
        <p:spPr>
          <a:xfrm>
            <a:off x="457200" y="1047658"/>
            <a:ext cx="8259762" cy="3427413"/>
          </a:xfrm>
        </p:spPr>
      </p:pic>
    </p:spTree>
    <p:extLst>
      <p:ext uri="{BB962C8B-B14F-4D97-AF65-F5344CB8AC3E}">
        <p14:creationId xmlns:p14="http://schemas.microsoft.com/office/powerpoint/2010/main" val="18410097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US" dirty="0" smtClean="0"/>
              <a:t>Research in Mathematics Education</a:t>
            </a:r>
            <a:br>
              <a:rPr lang="en-US" dirty="0" smtClean="0"/>
            </a:br>
            <a:r>
              <a:rPr lang="en-US" sz="2800" dirty="0" smtClean="0"/>
              <a:t>Staff Supporting These Efforts</a:t>
            </a:r>
            <a:endParaRPr lang="en-US" sz="2800" dirty="0"/>
          </a:p>
        </p:txBody>
      </p:sp>
      <p:sp>
        <p:nvSpPr>
          <p:cNvPr id="13" name="Content Placeholder 12"/>
          <p:cNvSpPr>
            <a:spLocks noGrp="1"/>
          </p:cNvSpPr>
          <p:nvPr>
            <p:ph sz="half" idx="1"/>
          </p:nvPr>
        </p:nvSpPr>
        <p:spPr/>
        <p:txBody>
          <a:bodyPr>
            <a:normAutofit fontScale="92500" lnSpcReduction="10000"/>
          </a:bodyPr>
          <a:lstStyle/>
          <a:p>
            <a:pPr>
              <a:spcAft>
                <a:spcPts val="600"/>
              </a:spcAft>
            </a:pPr>
            <a:r>
              <a:rPr lang="en-US" dirty="0" smtClean="0"/>
              <a:t>Dr. Leanne </a:t>
            </a:r>
            <a:r>
              <a:rPr lang="en-US" dirty="0" err="1" smtClean="0"/>
              <a:t>Ketterlin</a:t>
            </a:r>
            <a:r>
              <a:rPr lang="en-US" dirty="0" smtClean="0"/>
              <a:t> Geller</a:t>
            </a:r>
          </a:p>
          <a:p>
            <a:pPr>
              <a:spcAft>
                <a:spcPts val="600"/>
              </a:spcAft>
            </a:pPr>
            <a:r>
              <a:rPr lang="en-US" dirty="0" smtClean="0"/>
              <a:t>Mathematics Coordinators</a:t>
            </a:r>
          </a:p>
          <a:p>
            <a:pPr lvl="1">
              <a:spcAft>
                <a:spcPts val="600"/>
              </a:spcAft>
            </a:pPr>
            <a:r>
              <a:rPr lang="en-US" sz="1700" dirty="0" smtClean="0"/>
              <a:t>Dawn Woods (Elementary)</a:t>
            </a:r>
          </a:p>
          <a:p>
            <a:pPr lvl="1">
              <a:spcAft>
                <a:spcPts val="600"/>
              </a:spcAft>
            </a:pPr>
            <a:r>
              <a:rPr lang="en-US" sz="1700" dirty="0" smtClean="0"/>
              <a:t>Beth Richardson (Middle/Secondary)</a:t>
            </a:r>
          </a:p>
          <a:p>
            <a:pPr lvl="1">
              <a:spcAft>
                <a:spcPts val="600"/>
              </a:spcAft>
            </a:pPr>
            <a:r>
              <a:rPr lang="en-US" sz="1700" dirty="0" err="1" smtClean="0"/>
              <a:t>Sharri</a:t>
            </a:r>
            <a:r>
              <a:rPr lang="en-US" sz="1700" dirty="0" smtClean="0"/>
              <a:t> Zachary</a:t>
            </a:r>
          </a:p>
          <a:p>
            <a:pPr>
              <a:spcAft>
                <a:spcPts val="600"/>
              </a:spcAft>
            </a:pPr>
            <a:r>
              <a:rPr lang="en-US" dirty="0" smtClean="0"/>
              <a:t>Assessment Coordinators</a:t>
            </a:r>
          </a:p>
          <a:p>
            <a:pPr lvl="1">
              <a:spcAft>
                <a:spcPts val="600"/>
              </a:spcAft>
            </a:pPr>
            <a:r>
              <a:rPr lang="en-US" dirty="0" smtClean="0"/>
              <a:t>Dr. Deni Basaraba</a:t>
            </a:r>
          </a:p>
          <a:p>
            <a:pPr lvl="1">
              <a:spcAft>
                <a:spcPts val="600"/>
              </a:spcAft>
            </a:pPr>
            <a:r>
              <a:rPr lang="en-US" dirty="0" smtClean="0"/>
              <a:t>Cassandra Hatfield</a:t>
            </a:r>
          </a:p>
          <a:p>
            <a:pPr>
              <a:spcAft>
                <a:spcPts val="600"/>
              </a:spcAft>
            </a:pPr>
            <a:r>
              <a:rPr lang="en-US" dirty="0" smtClean="0"/>
              <a:t>Technology</a:t>
            </a:r>
          </a:p>
          <a:p>
            <a:pPr lvl="1">
              <a:spcAft>
                <a:spcPts val="600"/>
              </a:spcAft>
            </a:pPr>
            <a:r>
              <a:rPr lang="en-US" sz="1700" dirty="0" smtClean="0"/>
              <a:t>Jason Bell</a:t>
            </a:r>
            <a:endParaRPr lang="en-US" sz="1700" dirty="0"/>
          </a:p>
        </p:txBody>
      </p:sp>
      <p:sp>
        <p:nvSpPr>
          <p:cNvPr id="2" name="Content Placeholder 1"/>
          <p:cNvSpPr>
            <a:spLocks noGrp="1"/>
          </p:cNvSpPr>
          <p:nvPr>
            <p:ph sz="half" idx="2"/>
          </p:nvPr>
        </p:nvSpPr>
        <p:spPr/>
        <p:txBody>
          <a:bodyPr>
            <a:normAutofit fontScale="92500" lnSpcReduction="10000"/>
          </a:bodyPr>
          <a:lstStyle/>
          <a:p>
            <a:pPr>
              <a:spcAft>
                <a:spcPts val="600"/>
              </a:spcAft>
            </a:pPr>
            <a:r>
              <a:rPr lang="en-US" dirty="0" smtClean="0"/>
              <a:t>Item Review</a:t>
            </a:r>
          </a:p>
          <a:p>
            <a:pPr lvl="1">
              <a:spcAft>
                <a:spcPts val="600"/>
              </a:spcAft>
            </a:pPr>
            <a:r>
              <a:rPr lang="en-US" dirty="0" err="1" smtClean="0"/>
              <a:t>Saler</a:t>
            </a:r>
            <a:r>
              <a:rPr lang="en-US" dirty="0" smtClean="0"/>
              <a:t> Axel</a:t>
            </a:r>
          </a:p>
          <a:p>
            <a:pPr lvl="1">
              <a:spcAft>
                <a:spcPts val="600"/>
              </a:spcAft>
            </a:pPr>
            <a:r>
              <a:rPr lang="en-US" dirty="0" smtClean="0"/>
              <a:t>Savannah Hill</a:t>
            </a:r>
          </a:p>
          <a:p>
            <a:pPr lvl="1">
              <a:spcAft>
                <a:spcPts val="600"/>
              </a:spcAft>
            </a:pPr>
            <a:r>
              <a:rPr lang="en-US" dirty="0" smtClean="0"/>
              <a:t>Dr. </a:t>
            </a:r>
            <a:r>
              <a:rPr lang="en-US" dirty="0" err="1" smtClean="0"/>
              <a:t>Yetunde</a:t>
            </a:r>
            <a:r>
              <a:rPr lang="en-US" dirty="0" smtClean="0"/>
              <a:t> </a:t>
            </a:r>
            <a:r>
              <a:rPr lang="en-US" dirty="0" err="1" smtClean="0"/>
              <a:t>Zannou</a:t>
            </a:r>
            <a:endParaRPr lang="en-US" dirty="0" smtClean="0"/>
          </a:p>
          <a:p>
            <a:pPr>
              <a:spcAft>
                <a:spcPts val="600"/>
              </a:spcAft>
            </a:pPr>
            <a:r>
              <a:rPr lang="en-US" dirty="0" smtClean="0"/>
              <a:t>Logistics</a:t>
            </a:r>
          </a:p>
          <a:p>
            <a:pPr lvl="1">
              <a:spcAft>
                <a:spcPts val="600"/>
              </a:spcAft>
            </a:pPr>
            <a:r>
              <a:rPr lang="en-US" dirty="0" smtClean="0"/>
              <a:t>Toni </a:t>
            </a:r>
            <a:r>
              <a:rPr lang="en-US" dirty="0" err="1" smtClean="0"/>
              <a:t>Buttner</a:t>
            </a:r>
            <a:endParaRPr lang="en-US" dirty="0" smtClean="0"/>
          </a:p>
          <a:p>
            <a:pPr lvl="1">
              <a:spcAft>
                <a:spcPts val="600"/>
              </a:spcAft>
            </a:pPr>
            <a:r>
              <a:rPr lang="en-US" dirty="0" err="1" smtClean="0"/>
              <a:t>Marilea</a:t>
            </a:r>
            <a:r>
              <a:rPr lang="en-US" dirty="0" smtClean="0"/>
              <a:t> </a:t>
            </a:r>
            <a:r>
              <a:rPr lang="en-US" dirty="0" err="1" smtClean="0"/>
              <a:t>Jungman</a:t>
            </a:r>
            <a:endParaRPr lang="en-US" dirty="0" smtClean="0"/>
          </a:p>
          <a:p>
            <a:pPr>
              <a:spcAft>
                <a:spcPts val="600"/>
              </a:spcAft>
            </a:pPr>
            <a:r>
              <a:rPr lang="en-US" dirty="0" smtClean="0"/>
              <a:t>Graphics</a:t>
            </a:r>
          </a:p>
          <a:p>
            <a:pPr lvl="1">
              <a:spcAft>
                <a:spcPts val="600"/>
              </a:spcAft>
            </a:pPr>
            <a:r>
              <a:rPr lang="en-US" dirty="0" smtClean="0"/>
              <a:t>Mike Moore</a:t>
            </a:r>
            <a:endParaRPr lang="en-US" dirty="0"/>
          </a:p>
        </p:txBody>
      </p:sp>
      <p:pic>
        <p:nvPicPr>
          <p:cNvPr id="6" name="Picture 5" descr="TEA_logo_Twitt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4907" y="640068"/>
            <a:ext cx="1535545" cy="1535545"/>
          </a:xfrm>
          <a:prstGeom prst="rect">
            <a:avLst/>
          </a:prstGeom>
        </p:spPr>
      </p:pic>
    </p:spTree>
    <p:extLst>
      <p:ext uri="{BB962C8B-B14F-4D97-AF65-F5344CB8AC3E}">
        <p14:creationId xmlns:p14="http://schemas.microsoft.com/office/powerpoint/2010/main" val="28286056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4 Example: Data</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4017172862"/>
              </p:ext>
            </p:extLst>
          </p:nvPr>
        </p:nvGraphicFramePr>
        <p:xfrm>
          <a:off x="457200" y="1200150"/>
          <a:ext cx="4038600" cy="1854200"/>
        </p:xfrm>
        <a:graphic>
          <a:graphicData uri="http://schemas.openxmlformats.org/drawingml/2006/table">
            <a:tbl>
              <a:tblPr firstRow="1" bandRow="1">
                <a:tableStyleId>{5C22544A-7EE6-4342-B048-85BDC9FD1C3A}</a:tableStyleId>
              </a:tblPr>
              <a:tblGrid>
                <a:gridCol w="3022163"/>
                <a:gridCol w="1016437"/>
              </a:tblGrid>
              <a:tr h="370840">
                <a:tc>
                  <a:txBody>
                    <a:bodyPr/>
                    <a:lstStyle/>
                    <a:p>
                      <a:endParaRPr lang="en-US" sz="1400" dirty="0"/>
                    </a:p>
                  </a:txBody>
                  <a:tcPr/>
                </a:tc>
                <a:tc>
                  <a:txBody>
                    <a:bodyPr/>
                    <a:lstStyle/>
                    <a:p>
                      <a:endParaRPr lang="en-US" sz="1400" dirty="0"/>
                    </a:p>
                  </a:txBody>
                  <a:tcPr/>
                </a:tc>
              </a:tr>
              <a:tr h="370840">
                <a:tc>
                  <a:txBody>
                    <a:bodyPr/>
                    <a:lstStyle/>
                    <a:p>
                      <a:r>
                        <a:rPr lang="en-US" sz="1400" dirty="0" smtClean="0"/>
                        <a:t>#</a:t>
                      </a:r>
                      <a:r>
                        <a:rPr lang="en-US" sz="1400" baseline="0" dirty="0" smtClean="0"/>
                        <a:t> Who Selected Correct Response</a:t>
                      </a:r>
                      <a:endParaRPr lang="en-US" sz="1400" dirty="0"/>
                    </a:p>
                  </a:txBody>
                  <a:tcPr/>
                </a:tc>
                <a:tc>
                  <a:txBody>
                    <a:bodyPr/>
                    <a:lstStyle/>
                    <a:p>
                      <a:pPr algn="ctr"/>
                      <a:r>
                        <a:rPr lang="en-US" sz="1400" dirty="0" smtClean="0"/>
                        <a:t>7</a:t>
                      </a:r>
                      <a:endParaRPr lang="en-US" sz="1400" dirty="0"/>
                    </a:p>
                  </a:txBody>
                  <a:tcPr/>
                </a:tc>
              </a:tr>
              <a:tr h="370840">
                <a:tc>
                  <a:txBody>
                    <a:bodyPr/>
                    <a:lstStyle/>
                    <a:p>
                      <a:r>
                        <a:rPr lang="en-US" sz="1400" dirty="0" smtClean="0"/>
                        <a:t>Average Response Time</a:t>
                      </a:r>
                      <a:endParaRPr lang="en-US" sz="1400" dirty="0"/>
                    </a:p>
                  </a:txBody>
                  <a:tcPr/>
                </a:tc>
                <a:tc>
                  <a:txBody>
                    <a:bodyPr/>
                    <a:lstStyle/>
                    <a:p>
                      <a:pPr algn="ctr"/>
                      <a:r>
                        <a:rPr lang="en-US" sz="1400" b="1" dirty="0" smtClean="0"/>
                        <a:t>4:32</a:t>
                      </a:r>
                      <a:endParaRPr lang="en-US" sz="1400" b="1" dirty="0"/>
                    </a:p>
                  </a:txBody>
                  <a:tcPr/>
                </a:tc>
              </a:tr>
              <a:tr h="370840">
                <a:tc>
                  <a:txBody>
                    <a:bodyPr/>
                    <a:lstStyle/>
                    <a:p>
                      <a:r>
                        <a:rPr lang="en-US" sz="1400" dirty="0" smtClean="0"/>
                        <a:t>Minimum Response Time</a:t>
                      </a:r>
                      <a:endParaRPr lang="en-US" sz="1400" dirty="0"/>
                    </a:p>
                  </a:txBody>
                  <a:tcPr/>
                </a:tc>
                <a:tc>
                  <a:txBody>
                    <a:bodyPr/>
                    <a:lstStyle/>
                    <a:p>
                      <a:pPr algn="ctr"/>
                      <a:r>
                        <a:rPr lang="en-US" sz="1400" dirty="0" smtClean="0"/>
                        <a:t>3:00</a:t>
                      </a:r>
                      <a:endParaRPr lang="en-US" sz="1400" dirty="0"/>
                    </a:p>
                  </a:txBody>
                  <a:tcPr/>
                </a:tc>
              </a:tr>
              <a:tr h="370840">
                <a:tc>
                  <a:txBody>
                    <a:bodyPr/>
                    <a:lstStyle/>
                    <a:p>
                      <a:r>
                        <a:rPr lang="en-US" sz="1400" dirty="0" smtClean="0"/>
                        <a:t>Maximum Response Time</a:t>
                      </a:r>
                      <a:endParaRPr lang="en-US" sz="1400" dirty="0"/>
                    </a:p>
                  </a:txBody>
                  <a:tcPr/>
                </a:tc>
                <a:tc>
                  <a:txBody>
                    <a:bodyPr/>
                    <a:lstStyle/>
                    <a:p>
                      <a:pPr algn="ctr"/>
                      <a:r>
                        <a:rPr lang="en-US" sz="1400" b="1" dirty="0" smtClean="0"/>
                        <a:t>7:00</a:t>
                      </a:r>
                      <a:endParaRPr lang="en-US" sz="1400" b="1" dirty="0"/>
                    </a:p>
                  </a:txBody>
                  <a:tcPr/>
                </a:tc>
              </a:tr>
            </a:tbl>
          </a:graphicData>
        </a:graphic>
      </p:graphicFrame>
      <p:sp>
        <p:nvSpPr>
          <p:cNvPr id="4" name="Content Placeholder 3"/>
          <p:cNvSpPr>
            <a:spLocks noGrp="1"/>
          </p:cNvSpPr>
          <p:nvPr>
            <p:ph sz="half" idx="2"/>
          </p:nvPr>
        </p:nvSpPr>
        <p:spPr/>
        <p:txBody>
          <a:bodyPr>
            <a:normAutofit fontScale="92500"/>
          </a:bodyPr>
          <a:lstStyle/>
          <a:p>
            <a:pPr marL="0" indent="0">
              <a:buNone/>
            </a:pPr>
            <a:r>
              <a:rPr lang="en-US" dirty="0" smtClean="0"/>
              <a:t>What is this problem asking you to do?</a:t>
            </a:r>
          </a:p>
          <a:p>
            <a:r>
              <a:rPr lang="en-US" dirty="0" smtClean="0"/>
              <a:t>“Eaten or protected”</a:t>
            </a:r>
          </a:p>
          <a:p>
            <a:pPr marL="0" indent="0">
              <a:buNone/>
            </a:pPr>
            <a:r>
              <a:rPr lang="en-US" dirty="0" smtClean="0"/>
              <a:t>Why didn’t you select Response D?</a:t>
            </a:r>
          </a:p>
          <a:p>
            <a:r>
              <a:rPr lang="en-US" dirty="0" smtClean="0"/>
              <a:t>“Because its pointing at this one, saying that this one would get eaten but this one’s supposed to get eaten, not that one”</a:t>
            </a:r>
            <a:endParaRPr lang="en-US" dirty="0"/>
          </a:p>
        </p:txBody>
      </p:sp>
    </p:spTree>
    <p:extLst>
      <p:ext uri="{BB962C8B-B14F-4D97-AF65-F5344CB8AC3E}">
        <p14:creationId xmlns:p14="http://schemas.microsoft.com/office/powerpoint/2010/main" val="11744820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4 Example: Students’ Work</a:t>
            </a:r>
            <a:endParaRPr lang="en-US" dirty="0"/>
          </a:p>
        </p:txBody>
      </p:sp>
      <p:pic>
        <p:nvPicPr>
          <p:cNvPr id="5" name="Content Placeholder 4" descr="Screen shot 2013-02-20 at 3.14.23 PM.png"/>
          <p:cNvPicPr>
            <a:picLocks noGrp="1" noChangeAspect="1"/>
          </p:cNvPicPr>
          <p:nvPr>
            <p:ph sz="half" idx="1"/>
          </p:nvPr>
        </p:nvPicPr>
        <p:blipFill>
          <a:blip r:embed="rId3">
            <a:extLst>
              <a:ext uri="{28A0092B-C50C-407E-A947-70E740481C1C}">
                <a14:useLocalDpi xmlns:a14="http://schemas.microsoft.com/office/drawing/2010/main" val="0"/>
              </a:ext>
            </a:extLst>
          </a:blip>
          <a:srcRect t="-359" b="-359"/>
          <a:stretch>
            <a:fillRect/>
          </a:stretch>
        </p:blipFill>
        <p:spPr>
          <a:xfrm>
            <a:off x="4565374" y="1155977"/>
            <a:ext cx="4038600" cy="3394472"/>
          </a:xfrm>
        </p:spPr>
      </p:pic>
      <p:pic>
        <p:nvPicPr>
          <p:cNvPr id="6" name="Content Placeholder 5" descr="Screen shot 2013-02-20 at 3.14.07 PM.png"/>
          <p:cNvPicPr>
            <a:picLocks noGrp="1" noChangeAspect="1"/>
          </p:cNvPicPr>
          <p:nvPr>
            <p:ph sz="half" idx="2"/>
          </p:nvPr>
        </p:nvPicPr>
        <p:blipFill>
          <a:blip r:embed="rId4">
            <a:extLst>
              <a:ext uri="{28A0092B-C50C-407E-A947-70E740481C1C}">
                <a14:useLocalDpi xmlns:a14="http://schemas.microsoft.com/office/drawing/2010/main" val="0"/>
              </a:ext>
            </a:extLst>
          </a:blip>
          <a:srcRect t="-8961" b="-8961"/>
          <a:stretch>
            <a:fillRect/>
          </a:stretch>
        </p:blipFill>
        <p:spPr>
          <a:xfrm>
            <a:off x="341244" y="1111804"/>
            <a:ext cx="4038600" cy="3394472"/>
          </a:xfrm>
        </p:spPr>
      </p:pic>
    </p:spTree>
    <p:extLst>
      <p:ext uri="{BB962C8B-B14F-4D97-AF65-F5344CB8AC3E}">
        <p14:creationId xmlns:p14="http://schemas.microsoft.com/office/powerpoint/2010/main" val="375363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Grade 4 Example: Suggestions for Revision</a:t>
            </a:r>
            <a:endParaRPr lang="en-US" dirty="0"/>
          </a:p>
        </p:txBody>
      </p:sp>
      <p:sp>
        <p:nvSpPr>
          <p:cNvPr id="5" name="TextBox 4"/>
          <p:cNvSpPr txBox="1"/>
          <p:nvPr/>
        </p:nvSpPr>
        <p:spPr>
          <a:xfrm>
            <a:off x="5378174" y="1391470"/>
            <a:ext cx="3633304" cy="2539157"/>
          </a:xfrm>
          <a:prstGeom prst="rect">
            <a:avLst/>
          </a:prstGeom>
          <a:noFill/>
        </p:spPr>
        <p:txBody>
          <a:bodyPr wrap="square" rtlCol="0">
            <a:spAutoFit/>
          </a:bodyPr>
          <a:lstStyle/>
          <a:p>
            <a:pPr marL="285750" indent="-285750">
              <a:spcAft>
                <a:spcPts val="1800"/>
              </a:spcAft>
              <a:buFont typeface="Arial"/>
              <a:buChar char="•"/>
            </a:pPr>
            <a:r>
              <a:rPr lang="en-US" dirty="0" smtClean="0"/>
              <a:t>Consider using names/items for comparison that are easily decodable and/or familiar to students</a:t>
            </a:r>
          </a:p>
          <a:p>
            <a:pPr marL="285750" indent="-285750">
              <a:spcAft>
                <a:spcPts val="1800"/>
              </a:spcAft>
              <a:buFont typeface="Arial"/>
              <a:buChar char="•"/>
            </a:pPr>
            <a:r>
              <a:rPr lang="en-US" dirty="0" smtClean="0"/>
              <a:t>Depending on the target level of difficulty, consider including 3 options for comparison instead of 4</a:t>
            </a:r>
          </a:p>
        </p:txBody>
      </p:sp>
      <p:pic>
        <p:nvPicPr>
          <p:cNvPr id="7" name="Content Placeholder 6" descr="Screen shot 2013-02-20 at 11.22.39 AM.png"/>
          <p:cNvPicPr>
            <a:picLocks noGrp="1" noChangeAspect="1"/>
          </p:cNvPicPr>
          <p:nvPr>
            <p:ph sz="quarter" idx="10"/>
          </p:nvPr>
        </p:nvPicPr>
        <p:blipFill>
          <a:blip r:embed="rId3">
            <a:extLst>
              <a:ext uri="{28A0092B-C50C-407E-A947-70E740481C1C}">
                <a14:useLocalDpi xmlns:a14="http://schemas.microsoft.com/office/drawing/2010/main" val="0"/>
              </a:ext>
            </a:extLst>
          </a:blip>
          <a:srcRect l="-36577" r="-36577"/>
          <a:stretch>
            <a:fillRect/>
          </a:stretch>
        </p:blipFill>
        <p:spPr>
          <a:xfrm>
            <a:off x="-1276604" y="1087434"/>
            <a:ext cx="8259762" cy="3427413"/>
          </a:xfrm>
        </p:spPr>
      </p:pic>
    </p:spTree>
    <p:extLst>
      <p:ext uri="{BB962C8B-B14F-4D97-AF65-F5344CB8AC3E}">
        <p14:creationId xmlns:p14="http://schemas.microsoft.com/office/powerpoint/2010/main" val="15861779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sz="3200" b="1" dirty="0" smtClean="0">
                <a:latin typeface="Century Gothic"/>
                <a:cs typeface="Century Gothic"/>
              </a:rPr>
              <a:t>ESTAR</a:t>
            </a:r>
            <a:br>
              <a:rPr lang="en-US" sz="3200" b="1" dirty="0" smtClean="0">
                <a:latin typeface="Century Gothic"/>
                <a:cs typeface="Century Gothic"/>
              </a:rPr>
            </a:br>
            <a:r>
              <a:rPr lang="en-US" sz="3200" b="1" dirty="0" smtClean="0">
                <a:latin typeface="Century Gothic"/>
                <a:cs typeface="Century Gothic"/>
              </a:rPr>
              <a:t>Grade 2 Example</a:t>
            </a:r>
            <a:endParaRPr lang="en-US" sz="3200" b="1" dirty="0">
              <a:latin typeface="Century Gothic"/>
              <a:cs typeface="Century Gothic"/>
            </a:endParaRPr>
          </a:p>
        </p:txBody>
      </p:sp>
      <p:pic>
        <p:nvPicPr>
          <p:cNvPr id="6" name="Content Placeholder 8" descr="Screen shot 2013-02-20 at 10.46.45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692" b="17"/>
          <a:stretch/>
        </p:blipFill>
        <p:spPr>
          <a:xfrm>
            <a:off x="1409719" y="1104798"/>
            <a:ext cx="6129630" cy="3429000"/>
          </a:xfrm>
          <a:ln w="50800">
            <a:solidFill>
              <a:schemeClr val="accent5"/>
            </a:solidFill>
          </a:ln>
        </p:spPr>
      </p:pic>
    </p:spTree>
    <p:extLst>
      <p:ext uri="{BB962C8B-B14F-4D97-AF65-F5344CB8AC3E}">
        <p14:creationId xmlns:p14="http://schemas.microsoft.com/office/powerpoint/2010/main" val="27590350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2195467064"/>
              </p:ext>
            </p:extLst>
          </p:nvPr>
        </p:nvGraphicFramePr>
        <p:xfrm>
          <a:off x="457199" y="1200150"/>
          <a:ext cx="4388309" cy="1353483"/>
        </p:xfrm>
        <a:graphic>
          <a:graphicData uri="http://schemas.openxmlformats.org/drawingml/2006/table">
            <a:tbl>
              <a:tblPr firstRow="1" bandRow="1">
                <a:tableStyleId>{8A107856-5554-42FB-B03E-39F5DBC370BA}</a:tableStyleId>
              </a:tblPr>
              <a:tblGrid>
                <a:gridCol w="3435774"/>
                <a:gridCol w="952535"/>
              </a:tblGrid>
              <a:tr h="559441">
                <a:tc>
                  <a:txBody>
                    <a:bodyPr/>
                    <a:lstStyle/>
                    <a:p>
                      <a:r>
                        <a:rPr lang="en-US" sz="1600" b="1" dirty="0" smtClean="0"/>
                        <a:t>#</a:t>
                      </a:r>
                      <a:r>
                        <a:rPr lang="en-US" sz="1600" b="1" baseline="0" dirty="0" smtClean="0"/>
                        <a:t> Who Selected Correct Response</a:t>
                      </a:r>
                      <a:endParaRPr lang="en-US" sz="1600" b="1" dirty="0"/>
                    </a:p>
                  </a:txBody>
                  <a:tcPr/>
                </a:tc>
                <a:tc>
                  <a:txBody>
                    <a:bodyPr/>
                    <a:lstStyle/>
                    <a:p>
                      <a:pPr algn="ctr"/>
                      <a:r>
                        <a:rPr lang="en-US" sz="1600" b="1" dirty="0" smtClean="0"/>
                        <a:t>0</a:t>
                      </a:r>
                      <a:endParaRPr lang="en-US" sz="1600" b="1" dirty="0"/>
                    </a:p>
                  </a:txBody>
                  <a:tcPr/>
                </a:tc>
              </a:tr>
              <a:tr h="387867">
                <a:tc>
                  <a:txBody>
                    <a:bodyPr/>
                    <a:lstStyle/>
                    <a:p>
                      <a:r>
                        <a:rPr lang="en-US" sz="1600" b="1" dirty="0" smtClean="0"/>
                        <a:t># Who Selected Distractor B</a:t>
                      </a:r>
                      <a:endParaRPr lang="en-US" sz="1600" b="1" dirty="0"/>
                    </a:p>
                  </a:txBody>
                  <a:tcPr/>
                </a:tc>
                <a:tc>
                  <a:txBody>
                    <a:bodyPr/>
                    <a:lstStyle/>
                    <a:p>
                      <a:pPr algn="ctr"/>
                      <a:r>
                        <a:rPr lang="en-US" sz="1600" b="1" dirty="0" smtClean="0"/>
                        <a:t>9</a:t>
                      </a:r>
                      <a:endParaRPr lang="en-US" sz="1600" b="1" dirty="0"/>
                    </a:p>
                  </a:txBody>
                  <a:tcPr/>
                </a:tc>
              </a:tr>
              <a:tr h="386496">
                <a:tc>
                  <a:txBody>
                    <a:bodyPr/>
                    <a:lstStyle/>
                    <a:p>
                      <a:r>
                        <a:rPr lang="en-US" sz="1600" b="1" dirty="0" smtClean="0"/>
                        <a:t>Average Response</a:t>
                      </a:r>
                      <a:r>
                        <a:rPr lang="en-US" sz="1600" b="1" baseline="0" dirty="0" smtClean="0"/>
                        <a:t> Time</a:t>
                      </a:r>
                      <a:endParaRPr lang="en-US" sz="1600" b="1" dirty="0"/>
                    </a:p>
                  </a:txBody>
                  <a:tcPr/>
                </a:tc>
                <a:tc>
                  <a:txBody>
                    <a:bodyPr/>
                    <a:lstStyle/>
                    <a:p>
                      <a:pPr algn="ctr"/>
                      <a:r>
                        <a:rPr lang="en-US" sz="1600" b="1" dirty="0" smtClean="0"/>
                        <a:t>1:25</a:t>
                      </a:r>
                      <a:endParaRPr lang="en-US" sz="1600" b="1" dirty="0"/>
                    </a:p>
                  </a:txBody>
                  <a:tcPr/>
                </a:tc>
              </a:tr>
            </a:tbl>
          </a:graphicData>
        </a:graphic>
      </p:graphicFrame>
      <p:sp>
        <p:nvSpPr>
          <p:cNvPr id="4" name="Content Placeholder 3"/>
          <p:cNvSpPr>
            <a:spLocks noGrp="1"/>
          </p:cNvSpPr>
          <p:nvPr>
            <p:ph sz="half" idx="2"/>
          </p:nvPr>
        </p:nvSpPr>
        <p:spPr>
          <a:xfrm>
            <a:off x="4979520" y="1200151"/>
            <a:ext cx="4038600" cy="3394472"/>
          </a:xfrm>
        </p:spPr>
        <p:txBody>
          <a:bodyPr>
            <a:noAutofit/>
          </a:bodyPr>
          <a:lstStyle/>
          <a:p>
            <a:pPr marL="0" indent="0">
              <a:buNone/>
            </a:pPr>
            <a:r>
              <a:rPr lang="en-US" dirty="0" smtClean="0">
                <a:latin typeface="Century Gothic"/>
                <a:cs typeface="Century Gothic"/>
              </a:rPr>
              <a:t>Students’ rationale for their answer choice:</a:t>
            </a:r>
          </a:p>
          <a:p>
            <a:r>
              <a:rPr lang="en-US" sz="1800" dirty="0" smtClean="0">
                <a:latin typeface="Century Gothic"/>
                <a:cs typeface="Century Gothic"/>
              </a:rPr>
              <a:t>“ [I knew B was the correct response] because it has all of the numbers that is on the question.”</a:t>
            </a:r>
          </a:p>
          <a:p>
            <a:r>
              <a:rPr lang="en-US" sz="1800" dirty="0" smtClean="0">
                <a:latin typeface="Century Gothic"/>
                <a:cs typeface="Century Gothic"/>
              </a:rPr>
              <a:t>“[The problem is asking] what is like the – like what total of it is how many friends is </a:t>
            </a:r>
            <a:r>
              <a:rPr lang="en-US" sz="1800" dirty="0" err="1" smtClean="0">
                <a:latin typeface="Century Gothic"/>
                <a:cs typeface="Century Gothic"/>
              </a:rPr>
              <a:t>gonna</a:t>
            </a:r>
            <a:r>
              <a:rPr lang="en-US" sz="1800" dirty="0" smtClean="0">
                <a:latin typeface="Century Gothic"/>
                <a:cs typeface="Century Gothic"/>
              </a:rPr>
              <a:t> come?”</a:t>
            </a:r>
            <a:endParaRPr lang="en-US" sz="1800" dirty="0">
              <a:latin typeface="Century Gothic"/>
              <a:cs typeface="Century Gothic"/>
            </a:endParaRPr>
          </a:p>
        </p:txBody>
      </p:sp>
      <p:sp>
        <p:nvSpPr>
          <p:cNvPr id="6" name="TextBox 5"/>
          <p:cNvSpPr txBox="1"/>
          <p:nvPr/>
        </p:nvSpPr>
        <p:spPr>
          <a:xfrm>
            <a:off x="459291" y="2748509"/>
            <a:ext cx="4066372" cy="1569660"/>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smtClean="0">
                <a:latin typeface="Century Gothic"/>
                <a:cs typeface="Century Gothic"/>
              </a:rPr>
              <a:t>90% of students appear to have selected the incorrect response based on an understanding or expectation they were being asked to figure out the number of friends that were coming to the party.</a:t>
            </a:r>
            <a:endParaRPr lang="en-US" sz="1600" dirty="0">
              <a:latin typeface="Century Gothic"/>
              <a:cs typeface="Century Gothic"/>
            </a:endParaRPr>
          </a:p>
        </p:txBody>
      </p:sp>
      <p:sp>
        <p:nvSpPr>
          <p:cNvPr id="7" name="Title 3"/>
          <p:cNvSpPr>
            <a:spLocks noGrp="1"/>
          </p:cNvSpPr>
          <p:nvPr>
            <p:ph type="title"/>
          </p:nvPr>
        </p:nvSpPr>
        <p:spPr/>
        <p:txBody>
          <a:bodyPr>
            <a:normAutofit fontScale="90000"/>
          </a:bodyPr>
          <a:lstStyle/>
          <a:p>
            <a:pPr algn="l"/>
            <a:r>
              <a:rPr lang="en-US" sz="3200" b="1" dirty="0" smtClean="0">
                <a:latin typeface="Century Gothic"/>
                <a:cs typeface="Century Gothic"/>
              </a:rPr>
              <a:t>ESTAR</a:t>
            </a:r>
            <a:br>
              <a:rPr lang="en-US" sz="3200" b="1" dirty="0" smtClean="0">
                <a:latin typeface="Century Gothic"/>
                <a:cs typeface="Century Gothic"/>
              </a:rPr>
            </a:br>
            <a:r>
              <a:rPr lang="en-US" sz="3200" b="1" dirty="0" smtClean="0">
                <a:latin typeface="Century Gothic"/>
                <a:cs typeface="Century Gothic"/>
              </a:rPr>
              <a:t>Grade 2 Example: Data</a:t>
            </a:r>
            <a:endParaRPr lang="en-US" sz="3200" b="1" dirty="0">
              <a:latin typeface="Century Gothic"/>
              <a:cs typeface="Century Gothic"/>
            </a:endParaRPr>
          </a:p>
        </p:txBody>
      </p:sp>
    </p:spTree>
    <p:extLst>
      <p:ext uri="{BB962C8B-B14F-4D97-AF65-F5344CB8AC3E}">
        <p14:creationId xmlns:p14="http://schemas.microsoft.com/office/powerpoint/2010/main" val="19959142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Grade 2 Item Activity</a:t>
            </a:r>
            <a:endParaRPr lang="en-US" dirty="0"/>
          </a:p>
        </p:txBody>
      </p:sp>
      <p:pic>
        <p:nvPicPr>
          <p:cNvPr id="10" name="Content Placeholder 9" descr="Screen shot 2013-04-06 at 12.00.50 PM.png"/>
          <p:cNvPicPr>
            <a:picLocks noGrp="1" noChangeAspect="1"/>
          </p:cNvPicPr>
          <p:nvPr>
            <p:ph sz="half" idx="2"/>
          </p:nvPr>
        </p:nvPicPr>
        <p:blipFill>
          <a:blip r:embed="rId2">
            <a:extLst>
              <a:ext uri="{28A0092B-C50C-407E-A947-70E740481C1C}">
                <a14:useLocalDpi xmlns:a14="http://schemas.microsoft.com/office/drawing/2010/main" val="0"/>
              </a:ext>
            </a:extLst>
          </a:blip>
          <a:srcRect t="-133111" b="-133111"/>
          <a:stretch>
            <a:fillRect/>
          </a:stretch>
        </p:blipFill>
        <p:spPr/>
      </p:pic>
      <p:pic>
        <p:nvPicPr>
          <p:cNvPr id="9" name="Content Placeholder 8" descr="Screen shot 2013-02-20 at 10.46.45 AM.png"/>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5944" b="-5944"/>
          <a:stretch/>
        </p:blipFill>
        <p:spPr>
          <a:ln w="50800">
            <a:solidFill>
              <a:schemeClr val="accent5"/>
            </a:solidFill>
          </a:ln>
        </p:spPr>
      </p:pic>
      <p:sp>
        <p:nvSpPr>
          <p:cNvPr id="11" name="TextBox 10"/>
          <p:cNvSpPr txBox="1"/>
          <p:nvPr/>
        </p:nvSpPr>
        <p:spPr>
          <a:xfrm>
            <a:off x="4679467" y="1191853"/>
            <a:ext cx="4063958" cy="923330"/>
          </a:xfrm>
          <a:prstGeom prst="rect">
            <a:avLst/>
          </a:prstGeom>
          <a:noFill/>
        </p:spPr>
        <p:txBody>
          <a:bodyPr wrap="square" rtlCol="0">
            <a:spAutoFit/>
          </a:bodyPr>
          <a:lstStyle/>
          <a:p>
            <a:r>
              <a:rPr lang="en-US" dirty="0" smtClean="0"/>
              <a:t>How do you think students’ responses may have changed the intended construct of the item?</a:t>
            </a:r>
            <a:endParaRPr lang="en-US" dirty="0"/>
          </a:p>
        </p:txBody>
      </p:sp>
    </p:spTree>
    <p:extLst>
      <p:ext uri="{BB962C8B-B14F-4D97-AF65-F5344CB8AC3E}">
        <p14:creationId xmlns:p14="http://schemas.microsoft.com/office/powerpoint/2010/main" val="33780362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891780625"/>
              </p:ext>
            </p:extLst>
          </p:nvPr>
        </p:nvGraphicFramePr>
        <p:xfrm>
          <a:off x="739596" y="1295139"/>
          <a:ext cx="7646856" cy="949960"/>
        </p:xfrm>
        <a:graphic>
          <a:graphicData uri="http://schemas.openxmlformats.org/drawingml/2006/table">
            <a:tbl>
              <a:tblPr firstRow="1" bandRow="1">
                <a:tableStyleId>{21E4AEA4-8DFA-4A89-87EB-49C32662AFE0}</a:tableStyleId>
              </a:tblPr>
              <a:tblGrid>
                <a:gridCol w="893302"/>
                <a:gridCol w="1774491"/>
                <a:gridCol w="1603003"/>
                <a:gridCol w="1892401"/>
                <a:gridCol w="1483659"/>
              </a:tblGrid>
              <a:tr h="571500">
                <a:tc>
                  <a:txBody>
                    <a:bodyPr/>
                    <a:lstStyle/>
                    <a:p>
                      <a:r>
                        <a:rPr lang="en-US" sz="1600" b="1" dirty="0" smtClean="0"/>
                        <a:t>Item</a:t>
                      </a:r>
                      <a:endParaRPr lang="en-US" sz="1600" b="1" dirty="0"/>
                    </a:p>
                  </a:txBody>
                  <a:tcPr/>
                </a:tc>
                <a:tc>
                  <a:txBody>
                    <a:bodyPr/>
                    <a:lstStyle/>
                    <a:p>
                      <a:r>
                        <a:rPr lang="en-US" sz="1600" b="1" dirty="0" smtClean="0"/>
                        <a:t>Cognitive Complexity</a:t>
                      </a:r>
                      <a:endParaRPr lang="en-US" sz="1600" b="1" dirty="0"/>
                    </a:p>
                  </a:txBody>
                  <a:tcPr/>
                </a:tc>
                <a:tc>
                  <a:txBody>
                    <a:bodyPr/>
                    <a:lstStyle/>
                    <a:p>
                      <a:r>
                        <a:rPr lang="en-US" sz="1600" b="1" dirty="0" smtClean="0"/>
                        <a:t>Verified</a:t>
                      </a:r>
                      <a:endParaRPr lang="en-US" sz="1600" b="1" dirty="0"/>
                    </a:p>
                  </a:txBody>
                  <a:tcPr/>
                </a:tc>
                <a:tc>
                  <a:txBody>
                    <a:bodyPr/>
                    <a:lstStyle/>
                    <a:p>
                      <a:r>
                        <a:rPr lang="en-US" sz="1600" dirty="0" smtClean="0"/>
                        <a:t>Difficulty</a:t>
                      </a:r>
                      <a:endParaRPr lang="en-US" sz="1600" b="1" dirty="0"/>
                    </a:p>
                  </a:txBody>
                  <a:tcPr/>
                </a:tc>
                <a:tc>
                  <a:txBody>
                    <a:bodyPr/>
                    <a:lstStyle/>
                    <a:p>
                      <a:r>
                        <a:rPr lang="en-US" sz="1600" b="1" dirty="0" smtClean="0"/>
                        <a:t>Verified</a:t>
                      </a:r>
                      <a:endParaRPr lang="en-US" sz="1600" b="1" dirty="0"/>
                    </a:p>
                  </a:txBody>
                  <a:tcPr/>
                </a:tc>
              </a:tr>
              <a:tr h="370840">
                <a:tc>
                  <a:txBody>
                    <a:bodyPr/>
                    <a:lstStyle/>
                    <a:p>
                      <a:r>
                        <a:rPr lang="en-US" sz="1400" b="1" dirty="0" smtClean="0"/>
                        <a:t>2</a:t>
                      </a:r>
                      <a:endParaRPr lang="en-US" sz="1400" b="1" dirty="0"/>
                    </a:p>
                  </a:txBody>
                  <a:tcPr/>
                </a:tc>
                <a:tc>
                  <a:txBody>
                    <a:bodyPr/>
                    <a:lstStyle/>
                    <a:p>
                      <a:r>
                        <a:rPr lang="en-US" sz="1400" b="1" dirty="0" smtClean="0"/>
                        <a:t>Strategic</a:t>
                      </a:r>
                      <a:endParaRPr lang="en-US" sz="1400" b="1" dirty="0"/>
                    </a:p>
                  </a:txBody>
                  <a:tcPr/>
                </a:tc>
                <a:tc>
                  <a:txBody>
                    <a:bodyPr/>
                    <a:lstStyle/>
                    <a:p>
                      <a:r>
                        <a:rPr lang="en-US" sz="1400" b="1" dirty="0" smtClean="0"/>
                        <a:t>Yes</a:t>
                      </a:r>
                      <a:endParaRPr lang="en-US" sz="1400" b="1" dirty="0"/>
                    </a:p>
                  </a:txBody>
                  <a:tcPr/>
                </a:tc>
                <a:tc>
                  <a:txBody>
                    <a:bodyPr/>
                    <a:lstStyle/>
                    <a:p>
                      <a:pPr marL="0" indent="0">
                        <a:buFont typeface="Arial"/>
                        <a:buNone/>
                      </a:pPr>
                      <a:r>
                        <a:rPr lang="en-US" sz="1400" b="1" dirty="0" smtClean="0"/>
                        <a:t>Difficult</a:t>
                      </a:r>
                      <a:endParaRPr lang="en-US" sz="1400" b="1" dirty="0"/>
                    </a:p>
                  </a:txBody>
                  <a:tcPr/>
                </a:tc>
                <a:tc>
                  <a:txBody>
                    <a:bodyPr/>
                    <a:lstStyle/>
                    <a:p>
                      <a:pPr marL="0" indent="0">
                        <a:buFont typeface="Arial"/>
                        <a:buNone/>
                      </a:pPr>
                      <a:r>
                        <a:rPr lang="en-US" sz="1400" b="1" dirty="0" smtClean="0"/>
                        <a:t>Yes</a:t>
                      </a:r>
                      <a:endParaRPr lang="en-US" sz="1400" b="1" dirty="0"/>
                    </a:p>
                  </a:txBody>
                  <a:tcPr/>
                </a:tc>
              </a:tr>
            </a:tbl>
          </a:graphicData>
        </a:graphic>
      </p:graphicFrame>
      <p:sp>
        <p:nvSpPr>
          <p:cNvPr id="6" name="Title 3"/>
          <p:cNvSpPr>
            <a:spLocks noGrp="1"/>
          </p:cNvSpPr>
          <p:nvPr>
            <p:ph type="title"/>
          </p:nvPr>
        </p:nvSpPr>
        <p:spPr>
          <a:xfrm>
            <a:off x="457200" y="114396"/>
            <a:ext cx="8229600" cy="857250"/>
          </a:xfrm>
        </p:spPr>
        <p:txBody>
          <a:bodyPr>
            <a:normAutofit fontScale="90000"/>
          </a:bodyPr>
          <a:lstStyle/>
          <a:p>
            <a:pPr algn="l"/>
            <a:r>
              <a:rPr lang="en-US" sz="3200" b="1" dirty="0">
                <a:latin typeface="Century Gothic"/>
                <a:cs typeface="Century Gothic"/>
              </a:rPr>
              <a:t>E</a:t>
            </a:r>
            <a:r>
              <a:rPr lang="en-US" sz="3200" b="1" dirty="0" smtClean="0">
                <a:latin typeface="Century Gothic"/>
                <a:cs typeface="Century Gothic"/>
              </a:rPr>
              <a:t>STAR</a:t>
            </a:r>
            <a:br>
              <a:rPr lang="en-US" sz="3200" b="1" dirty="0" smtClean="0">
                <a:latin typeface="Century Gothic"/>
                <a:cs typeface="Century Gothic"/>
              </a:rPr>
            </a:br>
            <a:r>
              <a:rPr lang="en-US" sz="3200" b="1" dirty="0" smtClean="0">
                <a:latin typeface="Century Gothic"/>
                <a:cs typeface="Century Gothic"/>
              </a:rPr>
              <a:t>Grade 2: Data Decisions</a:t>
            </a:r>
            <a:endParaRPr lang="en-US" sz="3200" b="1" dirty="0">
              <a:latin typeface="Century Gothic"/>
              <a:cs typeface="Century Gothic"/>
            </a:endParaRPr>
          </a:p>
        </p:txBody>
      </p:sp>
      <p:sp>
        <p:nvSpPr>
          <p:cNvPr id="7" name="TextBox 6"/>
          <p:cNvSpPr txBox="1"/>
          <p:nvPr/>
        </p:nvSpPr>
        <p:spPr>
          <a:xfrm>
            <a:off x="503147" y="2602956"/>
            <a:ext cx="8210206" cy="1815882"/>
          </a:xfrm>
          <a:prstGeom prst="rect">
            <a:avLst/>
          </a:prstGeom>
          <a:ln w="5080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latin typeface="Century Gothic"/>
                <a:cs typeface="Century Gothic"/>
              </a:rPr>
              <a:t>For this item, the think-aloud verified that students </a:t>
            </a:r>
            <a:r>
              <a:rPr lang="en-US" b="1" dirty="0" smtClean="0">
                <a:latin typeface="Century Gothic"/>
                <a:cs typeface="Century Gothic"/>
              </a:rPr>
              <a:t>did not</a:t>
            </a:r>
            <a:r>
              <a:rPr lang="en-US" dirty="0" smtClean="0">
                <a:latin typeface="Century Gothic"/>
                <a:cs typeface="Century Gothic"/>
              </a:rPr>
              <a:t> understand they were being asked to write an equation to represent the problem.  Based on the average response time and student responses to level of difficulty, our item construct was verified.</a:t>
            </a:r>
          </a:p>
          <a:p>
            <a:endParaRPr lang="en-US" sz="2000" dirty="0" smtClean="0">
              <a:latin typeface="Century Gothic"/>
              <a:cs typeface="Century Gothic"/>
            </a:endParaRPr>
          </a:p>
          <a:p>
            <a:r>
              <a:rPr lang="en-US" sz="2000" b="1" dirty="0" smtClean="0">
                <a:latin typeface="Century Gothic"/>
                <a:cs typeface="Century Gothic"/>
              </a:rPr>
              <a:t>DECISION: Clarify the question stem.</a:t>
            </a:r>
            <a:endParaRPr lang="en-US" sz="2000" b="1" dirty="0">
              <a:latin typeface="Century Gothic"/>
              <a:cs typeface="Century Gothic"/>
            </a:endParaRPr>
          </a:p>
        </p:txBody>
      </p:sp>
    </p:spTree>
    <p:extLst>
      <p:ext uri="{BB962C8B-B14F-4D97-AF65-F5344CB8AC3E}">
        <p14:creationId xmlns:p14="http://schemas.microsoft.com/office/powerpoint/2010/main" val="35464764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sz="3200" b="1" dirty="0" smtClean="0">
                <a:latin typeface="Century Gothic"/>
                <a:cs typeface="Century Gothic"/>
              </a:rPr>
              <a:t>ESTAR</a:t>
            </a:r>
            <a:br>
              <a:rPr lang="en-US" sz="3200" b="1" dirty="0" smtClean="0">
                <a:latin typeface="Century Gothic"/>
                <a:cs typeface="Century Gothic"/>
              </a:rPr>
            </a:br>
            <a:r>
              <a:rPr lang="en-US" sz="3200" b="1" dirty="0" smtClean="0">
                <a:latin typeface="Century Gothic"/>
                <a:cs typeface="Century Gothic"/>
              </a:rPr>
              <a:t>Grade </a:t>
            </a:r>
            <a:r>
              <a:rPr lang="en-US" sz="3200" b="1" dirty="0">
                <a:latin typeface="Century Gothic"/>
                <a:cs typeface="Century Gothic"/>
              </a:rPr>
              <a:t>3</a:t>
            </a:r>
            <a:r>
              <a:rPr lang="en-US" sz="3200" b="1" dirty="0" smtClean="0">
                <a:latin typeface="Century Gothic"/>
                <a:cs typeface="Century Gothic"/>
              </a:rPr>
              <a:t> Example</a:t>
            </a:r>
            <a:endParaRPr lang="en-US" sz="3200" b="1" dirty="0">
              <a:latin typeface="Century Gothic"/>
              <a:cs typeface="Century Gothic"/>
            </a:endParaRPr>
          </a:p>
        </p:txBody>
      </p:sp>
      <p:pic>
        <p:nvPicPr>
          <p:cNvPr id="5" name="Content Placeholder 3" descr="Screen shot 2013-02-20 at 11.01.44 AM.png"/>
          <p:cNvPicPr>
            <a:picLocks noGrp="1"/>
          </p:cNvPicPr>
          <p:nvPr>
            <p:ph idx="1"/>
          </p:nvPr>
        </p:nvPicPr>
        <p:blipFill rotWithShape="1">
          <a:blip r:embed="rId2">
            <a:extLst>
              <a:ext uri="{28A0092B-C50C-407E-A947-70E740481C1C}">
                <a14:useLocalDpi xmlns:a14="http://schemas.microsoft.com/office/drawing/2010/main" val="0"/>
              </a:ext>
            </a:extLst>
          </a:blip>
          <a:srcRect t="-161" b="318"/>
          <a:stretch/>
        </p:blipFill>
        <p:spPr>
          <a:xfrm>
            <a:off x="1415048" y="1129995"/>
            <a:ext cx="6251600" cy="3429000"/>
          </a:xfrm>
          <a:ln w="50800">
            <a:solidFill>
              <a:schemeClr val="accent4">
                <a:lumMod val="60000"/>
                <a:lumOff val="40000"/>
              </a:schemeClr>
            </a:solidFill>
          </a:ln>
        </p:spPr>
      </p:pic>
    </p:spTree>
    <p:extLst>
      <p:ext uri="{BB962C8B-B14F-4D97-AF65-F5344CB8AC3E}">
        <p14:creationId xmlns:p14="http://schemas.microsoft.com/office/powerpoint/2010/main" val="21045334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3032193653"/>
              </p:ext>
            </p:extLst>
          </p:nvPr>
        </p:nvGraphicFramePr>
        <p:xfrm>
          <a:off x="457200" y="1175725"/>
          <a:ext cx="4038600" cy="1584960"/>
        </p:xfrm>
        <a:graphic>
          <a:graphicData uri="http://schemas.openxmlformats.org/drawingml/2006/table">
            <a:tbl>
              <a:tblPr firstRow="1" bandRow="1">
                <a:tableStyleId>{8A107856-5554-42FB-B03E-39F5DBC370BA}</a:tableStyleId>
              </a:tblPr>
              <a:tblGrid>
                <a:gridCol w="3201090"/>
                <a:gridCol w="837510"/>
              </a:tblGrid>
              <a:tr h="571500">
                <a:tc>
                  <a:txBody>
                    <a:bodyPr/>
                    <a:lstStyle/>
                    <a:p>
                      <a:r>
                        <a:rPr lang="en-US" sz="1600" b="1" dirty="0" smtClean="0"/>
                        <a:t>#</a:t>
                      </a:r>
                      <a:r>
                        <a:rPr lang="en-US" sz="1600" b="1" baseline="0" dirty="0" smtClean="0"/>
                        <a:t> Who Selected Correct Response</a:t>
                      </a:r>
                      <a:endParaRPr lang="en-US" sz="1600" b="1" dirty="0"/>
                    </a:p>
                  </a:txBody>
                  <a:tcPr/>
                </a:tc>
                <a:tc>
                  <a:txBody>
                    <a:bodyPr/>
                    <a:lstStyle/>
                    <a:p>
                      <a:pPr algn="ctr"/>
                      <a:r>
                        <a:rPr lang="en-US" sz="1600" b="1" dirty="0" smtClean="0"/>
                        <a:t>2</a:t>
                      </a:r>
                      <a:endParaRPr lang="en-US" sz="1600" b="1" dirty="0"/>
                    </a:p>
                  </a:txBody>
                  <a:tcPr/>
                </a:tc>
              </a:tr>
              <a:tr h="180816">
                <a:tc>
                  <a:txBody>
                    <a:bodyPr/>
                    <a:lstStyle/>
                    <a:p>
                      <a:r>
                        <a:rPr lang="en-US" sz="1600" b="1" dirty="0" smtClean="0"/>
                        <a:t>Average Response Time</a:t>
                      </a:r>
                      <a:endParaRPr lang="en-US" sz="1600" b="1" dirty="0"/>
                    </a:p>
                  </a:txBody>
                  <a:tcPr/>
                </a:tc>
                <a:tc>
                  <a:txBody>
                    <a:bodyPr/>
                    <a:lstStyle/>
                    <a:p>
                      <a:pPr algn="ctr"/>
                      <a:r>
                        <a:rPr lang="en-US" sz="1600" b="1" dirty="0" smtClean="0"/>
                        <a:t>2:20</a:t>
                      </a:r>
                      <a:endParaRPr lang="en-US" sz="1600" b="1" dirty="0"/>
                    </a:p>
                  </a:txBody>
                  <a:tcPr/>
                </a:tc>
              </a:tr>
              <a:tr h="328656">
                <a:tc>
                  <a:txBody>
                    <a:bodyPr/>
                    <a:lstStyle/>
                    <a:p>
                      <a:r>
                        <a:rPr lang="en-US" sz="1600" b="1" dirty="0" smtClean="0"/>
                        <a:t>Minimum Response Time</a:t>
                      </a:r>
                      <a:endParaRPr lang="en-US" sz="1600" b="1" dirty="0"/>
                    </a:p>
                  </a:txBody>
                  <a:tcPr/>
                </a:tc>
                <a:tc>
                  <a:txBody>
                    <a:bodyPr/>
                    <a:lstStyle/>
                    <a:p>
                      <a:pPr algn="ctr"/>
                      <a:r>
                        <a:rPr lang="en-US" sz="1600" b="1" dirty="0" smtClean="0"/>
                        <a:t>0:54</a:t>
                      </a:r>
                      <a:endParaRPr lang="en-US" sz="1600" b="1" dirty="0"/>
                    </a:p>
                  </a:txBody>
                  <a:tcPr/>
                </a:tc>
              </a:tr>
              <a:tr h="310854">
                <a:tc>
                  <a:txBody>
                    <a:bodyPr/>
                    <a:lstStyle/>
                    <a:p>
                      <a:r>
                        <a:rPr lang="en-US" sz="1600" b="1" dirty="0" smtClean="0"/>
                        <a:t>Maximum Response Time</a:t>
                      </a:r>
                      <a:endParaRPr lang="en-US" sz="1600" b="1" dirty="0"/>
                    </a:p>
                  </a:txBody>
                  <a:tcPr/>
                </a:tc>
                <a:tc>
                  <a:txBody>
                    <a:bodyPr/>
                    <a:lstStyle/>
                    <a:p>
                      <a:pPr algn="ctr"/>
                      <a:r>
                        <a:rPr lang="en-US" sz="1600" b="1" dirty="0" smtClean="0"/>
                        <a:t>6:00</a:t>
                      </a:r>
                      <a:endParaRPr lang="en-US" sz="1600" b="1" dirty="0"/>
                    </a:p>
                  </a:txBody>
                  <a:tcPr/>
                </a:tc>
              </a:tr>
            </a:tbl>
          </a:graphicData>
        </a:graphic>
      </p:graphicFrame>
      <p:sp>
        <p:nvSpPr>
          <p:cNvPr id="4" name="Content Placeholder 3"/>
          <p:cNvSpPr>
            <a:spLocks noGrp="1"/>
          </p:cNvSpPr>
          <p:nvPr>
            <p:ph sz="half" idx="2"/>
          </p:nvPr>
        </p:nvSpPr>
        <p:spPr>
          <a:xfrm>
            <a:off x="4951910" y="1186347"/>
            <a:ext cx="4038600" cy="3571296"/>
          </a:xfrm>
        </p:spPr>
        <p:txBody>
          <a:bodyPr>
            <a:noAutofit/>
          </a:bodyPr>
          <a:lstStyle/>
          <a:p>
            <a:pPr marL="0" indent="0">
              <a:spcAft>
                <a:spcPts val="1200"/>
              </a:spcAft>
              <a:buNone/>
            </a:pPr>
            <a:r>
              <a:rPr lang="en-US" sz="1600" dirty="0" smtClean="0">
                <a:latin typeface="Century Gothic"/>
                <a:cs typeface="Century Gothic"/>
              </a:rPr>
              <a:t>Student’s rationale for their answer choice:</a:t>
            </a:r>
          </a:p>
          <a:p>
            <a:pPr>
              <a:spcAft>
                <a:spcPts val="1200"/>
              </a:spcAft>
            </a:pPr>
            <a:r>
              <a:rPr lang="en-US" sz="1600" dirty="0" smtClean="0">
                <a:latin typeface="Century Gothic"/>
                <a:cs typeface="Century Gothic"/>
              </a:rPr>
              <a:t>[I did not choose C] “because you’re going to add it to 42, not subtract.”</a:t>
            </a:r>
          </a:p>
          <a:p>
            <a:pPr>
              <a:spcAft>
                <a:spcPts val="1200"/>
              </a:spcAft>
            </a:pPr>
            <a:r>
              <a:rPr lang="en-US" sz="1600" dirty="0" smtClean="0">
                <a:latin typeface="Century Gothic"/>
                <a:cs typeface="Century Gothic"/>
              </a:rPr>
              <a:t>“If you added all the sides and added it to 42, it would be 70 something.”</a:t>
            </a:r>
          </a:p>
          <a:p>
            <a:pPr>
              <a:spcAft>
                <a:spcPts val="1200"/>
              </a:spcAft>
            </a:pPr>
            <a:r>
              <a:rPr lang="en-US" sz="1600" dirty="0" smtClean="0">
                <a:latin typeface="Century Gothic"/>
                <a:cs typeface="Century Gothic"/>
              </a:rPr>
              <a:t>“I’m counting 10 plus 6, 16 plus 3, 19 plus 5…That there’s 38 and I’m trying to find 42.</a:t>
            </a:r>
          </a:p>
        </p:txBody>
      </p:sp>
      <p:sp>
        <p:nvSpPr>
          <p:cNvPr id="6" name="Title 3"/>
          <p:cNvSpPr>
            <a:spLocks noGrp="1"/>
          </p:cNvSpPr>
          <p:nvPr>
            <p:ph type="title"/>
          </p:nvPr>
        </p:nvSpPr>
        <p:spPr/>
        <p:txBody>
          <a:bodyPr>
            <a:normAutofit fontScale="90000"/>
          </a:bodyPr>
          <a:lstStyle/>
          <a:p>
            <a:pPr algn="l"/>
            <a:r>
              <a:rPr lang="en-US" sz="3200" b="1" dirty="0" smtClean="0">
                <a:latin typeface="Century Gothic"/>
                <a:cs typeface="Century Gothic"/>
              </a:rPr>
              <a:t>ESTAR</a:t>
            </a:r>
            <a:br>
              <a:rPr lang="en-US" sz="3200" b="1" dirty="0" smtClean="0">
                <a:latin typeface="Century Gothic"/>
                <a:cs typeface="Century Gothic"/>
              </a:rPr>
            </a:br>
            <a:r>
              <a:rPr lang="en-US" sz="3200" b="1" dirty="0" smtClean="0">
                <a:latin typeface="Century Gothic"/>
                <a:cs typeface="Century Gothic"/>
              </a:rPr>
              <a:t>Grade 3 Example: Data</a:t>
            </a:r>
            <a:endParaRPr lang="en-US" sz="3200" b="1" dirty="0">
              <a:latin typeface="Century Gothic"/>
              <a:cs typeface="Century Gothic"/>
            </a:endParaRPr>
          </a:p>
        </p:txBody>
      </p:sp>
      <p:sp>
        <p:nvSpPr>
          <p:cNvPr id="7" name="TextBox 6"/>
          <p:cNvSpPr txBox="1"/>
          <p:nvPr/>
        </p:nvSpPr>
        <p:spPr>
          <a:xfrm>
            <a:off x="459291" y="2931674"/>
            <a:ext cx="4066372" cy="1477328"/>
          </a:xfrm>
          <a:prstGeom prst="rect">
            <a:avLst/>
          </a:prstGeom>
          <a:ln w="508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latin typeface="Century Gothic"/>
                <a:cs typeface="Century Gothic"/>
              </a:rPr>
              <a:t>80% of the students appear to have selected an incorrect response based on the understanding that this problem only called for a single operation.  </a:t>
            </a:r>
            <a:endParaRPr lang="en-US" dirty="0">
              <a:latin typeface="Century Gothic"/>
              <a:cs typeface="Century Gothic"/>
            </a:endParaRPr>
          </a:p>
        </p:txBody>
      </p:sp>
    </p:spTree>
    <p:extLst>
      <p:ext uri="{BB962C8B-B14F-4D97-AF65-F5344CB8AC3E}">
        <p14:creationId xmlns:p14="http://schemas.microsoft.com/office/powerpoint/2010/main" val="7082368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Grade 3 Item Activity</a:t>
            </a:r>
            <a:endParaRPr lang="en-US" dirty="0"/>
          </a:p>
        </p:txBody>
      </p:sp>
      <p:pic>
        <p:nvPicPr>
          <p:cNvPr id="10" name="Content Placeholder 9" descr="Screen shot 2013-04-06 at 12.00.50 PM.png"/>
          <p:cNvPicPr>
            <a:picLocks noGrp="1" noChangeAspect="1"/>
          </p:cNvPicPr>
          <p:nvPr>
            <p:ph sz="half" idx="2"/>
          </p:nvPr>
        </p:nvPicPr>
        <p:blipFill>
          <a:blip r:embed="rId2">
            <a:extLst>
              <a:ext uri="{28A0092B-C50C-407E-A947-70E740481C1C}">
                <a14:useLocalDpi xmlns:a14="http://schemas.microsoft.com/office/drawing/2010/main" val="0"/>
              </a:ext>
            </a:extLst>
          </a:blip>
          <a:srcRect t="-133111" b="-133111"/>
          <a:stretch>
            <a:fillRect/>
          </a:stretch>
        </p:blipFill>
        <p:spPr/>
      </p:pic>
      <p:sp>
        <p:nvSpPr>
          <p:cNvPr id="11" name="TextBox 10"/>
          <p:cNvSpPr txBox="1"/>
          <p:nvPr/>
        </p:nvSpPr>
        <p:spPr>
          <a:xfrm>
            <a:off x="4679467" y="1191853"/>
            <a:ext cx="4063958" cy="923330"/>
          </a:xfrm>
          <a:prstGeom prst="rect">
            <a:avLst/>
          </a:prstGeom>
          <a:noFill/>
        </p:spPr>
        <p:txBody>
          <a:bodyPr wrap="square" rtlCol="0">
            <a:spAutoFit/>
          </a:bodyPr>
          <a:lstStyle/>
          <a:p>
            <a:r>
              <a:rPr lang="en-US" dirty="0" smtClean="0"/>
              <a:t>How do you think students’ responses may have changed the intended construct of the item?</a:t>
            </a:r>
            <a:endParaRPr lang="en-US" dirty="0"/>
          </a:p>
        </p:txBody>
      </p:sp>
      <p:pic>
        <p:nvPicPr>
          <p:cNvPr id="8" name="Content Placeholder 3" descr="Screen shot 2013-02-20 at 11.01.44 AM.png"/>
          <p:cNvPicPr>
            <a:picLocks noGrp="1"/>
          </p:cNvPicPr>
          <p:nvPr>
            <p:ph sz="half" idx="1"/>
          </p:nvPr>
        </p:nvPicPr>
        <p:blipFill rotWithShape="1">
          <a:blip r:embed="rId3">
            <a:extLst>
              <a:ext uri="{28A0092B-C50C-407E-A947-70E740481C1C}">
                <a14:useLocalDpi xmlns:a14="http://schemas.microsoft.com/office/drawing/2010/main" val="0"/>
              </a:ext>
            </a:extLst>
          </a:blip>
          <a:srcRect t="-7374" b="-7374"/>
          <a:stretch/>
        </p:blipFill>
        <p:spPr>
          <a:ln w="50800">
            <a:solidFill>
              <a:schemeClr val="accent4">
                <a:lumMod val="60000"/>
                <a:lumOff val="40000"/>
              </a:schemeClr>
            </a:solidFill>
          </a:ln>
        </p:spPr>
      </p:pic>
    </p:spTree>
    <p:extLst>
      <p:ext uri="{BB962C8B-B14F-4D97-AF65-F5344CB8AC3E}">
        <p14:creationId xmlns:p14="http://schemas.microsoft.com/office/powerpoint/2010/main" val="40901246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fontScale="92500" lnSpcReduction="20000"/>
          </a:bodyPr>
          <a:lstStyle/>
          <a:p>
            <a:r>
              <a:rPr lang="en-US" dirty="0" smtClean="0"/>
              <a:t>Provide theoretical rationale for verbal protocols</a:t>
            </a:r>
          </a:p>
          <a:p>
            <a:pPr lvl="1"/>
            <a:r>
              <a:rPr lang="en-US" dirty="0" smtClean="0"/>
              <a:t>What they are and what the are </a:t>
            </a:r>
            <a:r>
              <a:rPr lang="en-US" b="1" dirty="0" smtClean="0">
                <a:solidFill>
                  <a:srgbClr val="FF0000"/>
                </a:solidFill>
              </a:rPr>
              <a:t>not</a:t>
            </a:r>
          </a:p>
          <a:p>
            <a:r>
              <a:rPr lang="en-US" dirty="0" smtClean="0"/>
              <a:t>Discuss how verbal protocols can be used to inform assessment development </a:t>
            </a:r>
            <a:r>
              <a:rPr lang="en-US" i="1" dirty="0" smtClean="0"/>
              <a:t>and </a:t>
            </a:r>
            <a:r>
              <a:rPr lang="en-US" dirty="0" smtClean="0"/>
              <a:t>instruction</a:t>
            </a:r>
          </a:p>
          <a:p>
            <a:r>
              <a:rPr lang="en-US" dirty="0" smtClean="0"/>
              <a:t>Share some examples of students’ thinking regarding items we developed and discuss efforts to revise the items</a:t>
            </a:r>
          </a:p>
          <a:p>
            <a:r>
              <a:rPr lang="en-US" dirty="0" smtClean="0"/>
              <a:t>Practice revising items based on students’ feedback</a:t>
            </a:r>
          </a:p>
          <a:p>
            <a:r>
              <a:rPr lang="en-US" dirty="0" smtClean="0"/>
              <a:t>Develop “Item Writing Do’s and Don’ts” list to take back to the classroom</a:t>
            </a:r>
          </a:p>
          <a:p>
            <a:endParaRPr lang="en-US" dirty="0"/>
          </a:p>
        </p:txBody>
      </p:sp>
      <p:sp>
        <p:nvSpPr>
          <p:cNvPr id="3" name="Title 2"/>
          <p:cNvSpPr>
            <a:spLocks noGrp="1"/>
          </p:cNvSpPr>
          <p:nvPr>
            <p:ph type="title"/>
          </p:nvPr>
        </p:nvSpPr>
        <p:spPr/>
        <p:txBody>
          <a:bodyPr/>
          <a:lstStyle/>
          <a:p>
            <a:r>
              <a:rPr lang="en-US" dirty="0" smtClean="0"/>
              <a:t>Objectives for this presentation</a:t>
            </a:r>
            <a:endParaRPr lang="en-US" dirty="0"/>
          </a:p>
        </p:txBody>
      </p:sp>
    </p:spTree>
    <p:extLst>
      <p:ext uri="{BB962C8B-B14F-4D97-AF65-F5344CB8AC3E}">
        <p14:creationId xmlns:p14="http://schemas.microsoft.com/office/powerpoint/2010/main" val="3714812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57200" y="114396"/>
            <a:ext cx="8229600" cy="857250"/>
          </a:xfrm>
        </p:spPr>
        <p:txBody>
          <a:bodyPr>
            <a:normAutofit fontScale="90000"/>
          </a:bodyPr>
          <a:lstStyle/>
          <a:p>
            <a:pPr algn="l"/>
            <a:r>
              <a:rPr lang="en-US" sz="3200" b="1" dirty="0">
                <a:latin typeface="Century Gothic"/>
                <a:cs typeface="Century Gothic"/>
              </a:rPr>
              <a:t>E</a:t>
            </a:r>
            <a:r>
              <a:rPr lang="en-US" sz="3200" b="1" dirty="0" smtClean="0">
                <a:latin typeface="Century Gothic"/>
                <a:cs typeface="Century Gothic"/>
              </a:rPr>
              <a:t>STAR</a:t>
            </a:r>
            <a:br>
              <a:rPr lang="en-US" sz="3200" b="1" dirty="0" smtClean="0">
                <a:latin typeface="Century Gothic"/>
                <a:cs typeface="Century Gothic"/>
              </a:rPr>
            </a:br>
            <a:r>
              <a:rPr lang="en-US" sz="3200" b="1" dirty="0" smtClean="0">
                <a:latin typeface="Century Gothic"/>
                <a:cs typeface="Century Gothic"/>
              </a:rPr>
              <a:t>Grade 3: Data Decisions</a:t>
            </a:r>
            <a:endParaRPr lang="en-US" sz="3200" b="1" dirty="0">
              <a:latin typeface="Century Gothic"/>
              <a:cs typeface="Century Gothic"/>
            </a:endParaRPr>
          </a:p>
        </p:txBody>
      </p:sp>
      <p:graphicFrame>
        <p:nvGraphicFramePr>
          <p:cNvPr id="8" name="Content Placeholder 4"/>
          <p:cNvGraphicFramePr>
            <a:graphicFrameLocks noGrp="1"/>
          </p:cNvGraphicFramePr>
          <p:nvPr>
            <p:ph sz="half" idx="1"/>
            <p:extLst>
              <p:ext uri="{D42A27DB-BD31-4B8C-83A1-F6EECF244321}">
                <p14:modId xmlns:p14="http://schemas.microsoft.com/office/powerpoint/2010/main" val="2303357986"/>
              </p:ext>
            </p:extLst>
          </p:nvPr>
        </p:nvGraphicFramePr>
        <p:xfrm>
          <a:off x="739596" y="1184715"/>
          <a:ext cx="7646856" cy="949960"/>
        </p:xfrm>
        <a:graphic>
          <a:graphicData uri="http://schemas.openxmlformats.org/drawingml/2006/table">
            <a:tbl>
              <a:tblPr firstRow="1" bandRow="1">
                <a:tableStyleId>{21E4AEA4-8DFA-4A89-87EB-49C32662AFE0}</a:tableStyleId>
              </a:tblPr>
              <a:tblGrid>
                <a:gridCol w="893302"/>
                <a:gridCol w="1774491"/>
                <a:gridCol w="1603003"/>
                <a:gridCol w="1892401"/>
                <a:gridCol w="1483659"/>
              </a:tblGrid>
              <a:tr h="571500">
                <a:tc>
                  <a:txBody>
                    <a:bodyPr/>
                    <a:lstStyle/>
                    <a:p>
                      <a:r>
                        <a:rPr lang="en-US" sz="1600" b="1" dirty="0" smtClean="0"/>
                        <a:t>Item</a:t>
                      </a:r>
                      <a:endParaRPr lang="en-US" sz="1600" b="1" dirty="0"/>
                    </a:p>
                  </a:txBody>
                  <a:tcPr/>
                </a:tc>
                <a:tc>
                  <a:txBody>
                    <a:bodyPr/>
                    <a:lstStyle/>
                    <a:p>
                      <a:r>
                        <a:rPr lang="en-US" sz="1600" b="1" dirty="0" smtClean="0"/>
                        <a:t>Cognitive Complexity</a:t>
                      </a:r>
                      <a:endParaRPr lang="en-US" sz="1600" b="1" dirty="0"/>
                    </a:p>
                  </a:txBody>
                  <a:tcPr/>
                </a:tc>
                <a:tc>
                  <a:txBody>
                    <a:bodyPr/>
                    <a:lstStyle/>
                    <a:p>
                      <a:r>
                        <a:rPr lang="en-US" sz="1600" b="1" dirty="0" smtClean="0"/>
                        <a:t>Verified</a:t>
                      </a:r>
                      <a:endParaRPr lang="en-US" sz="1600" b="1" dirty="0"/>
                    </a:p>
                  </a:txBody>
                  <a:tcPr/>
                </a:tc>
                <a:tc>
                  <a:txBody>
                    <a:bodyPr/>
                    <a:lstStyle/>
                    <a:p>
                      <a:r>
                        <a:rPr lang="en-US" sz="1600" dirty="0" smtClean="0"/>
                        <a:t>Difficulty</a:t>
                      </a:r>
                      <a:endParaRPr lang="en-US" sz="1600" b="1" dirty="0"/>
                    </a:p>
                  </a:txBody>
                  <a:tcPr/>
                </a:tc>
                <a:tc>
                  <a:txBody>
                    <a:bodyPr/>
                    <a:lstStyle/>
                    <a:p>
                      <a:r>
                        <a:rPr lang="en-US" sz="1600" b="1" dirty="0" smtClean="0"/>
                        <a:t>Verified</a:t>
                      </a:r>
                      <a:endParaRPr lang="en-US" sz="1600" b="1" dirty="0"/>
                    </a:p>
                  </a:txBody>
                  <a:tcPr/>
                </a:tc>
              </a:tr>
              <a:tr h="370840">
                <a:tc>
                  <a:txBody>
                    <a:bodyPr/>
                    <a:lstStyle/>
                    <a:p>
                      <a:r>
                        <a:rPr lang="en-US" sz="1400" b="1" dirty="0" smtClean="0"/>
                        <a:t>6</a:t>
                      </a:r>
                      <a:endParaRPr lang="en-US" sz="1400" b="1" dirty="0"/>
                    </a:p>
                  </a:txBody>
                  <a:tcPr/>
                </a:tc>
                <a:tc>
                  <a:txBody>
                    <a:bodyPr/>
                    <a:lstStyle/>
                    <a:p>
                      <a:r>
                        <a:rPr lang="en-US" sz="1400" b="1" dirty="0" smtClean="0"/>
                        <a:t>Strategic</a:t>
                      </a:r>
                      <a:endParaRPr lang="en-US" sz="1400" b="1" dirty="0"/>
                    </a:p>
                  </a:txBody>
                  <a:tcPr/>
                </a:tc>
                <a:tc>
                  <a:txBody>
                    <a:bodyPr/>
                    <a:lstStyle/>
                    <a:p>
                      <a:r>
                        <a:rPr lang="en-US" sz="1400" b="1" dirty="0" smtClean="0"/>
                        <a:t>Yes</a:t>
                      </a:r>
                      <a:endParaRPr lang="en-US" sz="1400" b="1" dirty="0"/>
                    </a:p>
                  </a:txBody>
                  <a:tcPr/>
                </a:tc>
                <a:tc>
                  <a:txBody>
                    <a:bodyPr/>
                    <a:lstStyle/>
                    <a:p>
                      <a:pPr marL="0" indent="0">
                        <a:buFont typeface="Arial"/>
                        <a:buNone/>
                      </a:pPr>
                      <a:r>
                        <a:rPr lang="en-US" sz="1400" b="1" dirty="0" smtClean="0"/>
                        <a:t>Difficult</a:t>
                      </a:r>
                      <a:endParaRPr lang="en-US" sz="1400" b="1" dirty="0"/>
                    </a:p>
                  </a:txBody>
                  <a:tcPr/>
                </a:tc>
                <a:tc>
                  <a:txBody>
                    <a:bodyPr/>
                    <a:lstStyle/>
                    <a:p>
                      <a:pPr marL="0" indent="0">
                        <a:buFont typeface="Arial"/>
                        <a:buNone/>
                      </a:pPr>
                      <a:r>
                        <a:rPr lang="en-US" sz="1400" b="1" dirty="0" smtClean="0"/>
                        <a:t>Yes</a:t>
                      </a:r>
                      <a:endParaRPr lang="en-US" sz="1400" b="1" dirty="0"/>
                    </a:p>
                  </a:txBody>
                  <a:tcPr/>
                </a:tc>
              </a:tr>
            </a:tbl>
          </a:graphicData>
        </a:graphic>
      </p:graphicFrame>
      <p:sp>
        <p:nvSpPr>
          <p:cNvPr id="9" name="TextBox 8"/>
          <p:cNvSpPr txBox="1"/>
          <p:nvPr/>
        </p:nvSpPr>
        <p:spPr>
          <a:xfrm>
            <a:off x="503147" y="2354485"/>
            <a:ext cx="8210206" cy="1754327"/>
          </a:xfrm>
          <a:prstGeom prst="rect">
            <a:avLst/>
          </a:prstGeom>
          <a:ln w="5080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latin typeface="Century Gothic"/>
                <a:cs typeface="Century Gothic"/>
              </a:rPr>
              <a:t>For this item, the think-aloud verified that students </a:t>
            </a:r>
            <a:r>
              <a:rPr lang="en-US" b="1" dirty="0" smtClean="0">
                <a:latin typeface="Century Gothic"/>
                <a:cs typeface="Century Gothic"/>
              </a:rPr>
              <a:t>did not </a:t>
            </a:r>
            <a:r>
              <a:rPr lang="en-US" dirty="0" smtClean="0">
                <a:latin typeface="Century Gothic"/>
                <a:cs typeface="Century Gothic"/>
              </a:rPr>
              <a:t>understand they were being asked to find the missing side and struggled with the word “perimeter.”</a:t>
            </a:r>
          </a:p>
          <a:p>
            <a:endParaRPr lang="en-US" dirty="0" smtClean="0">
              <a:latin typeface="Century Gothic"/>
              <a:cs typeface="Century Gothic"/>
            </a:endParaRPr>
          </a:p>
          <a:p>
            <a:r>
              <a:rPr lang="en-US" b="1" dirty="0" smtClean="0">
                <a:latin typeface="Century Gothic"/>
                <a:cs typeface="Century Gothic"/>
              </a:rPr>
              <a:t>DECISION: Grade 3 students are expected to know perimeter.  Item remains “as is” and will be used to inform item-writing.</a:t>
            </a:r>
            <a:endParaRPr lang="en-US" b="1" dirty="0">
              <a:latin typeface="Century Gothic"/>
              <a:cs typeface="Century Gothic"/>
            </a:endParaRPr>
          </a:p>
        </p:txBody>
      </p:sp>
    </p:spTree>
    <p:extLst>
      <p:ext uri="{BB962C8B-B14F-4D97-AF65-F5344CB8AC3E}">
        <p14:creationId xmlns:p14="http://schemas.microsoft.com/office/powerpoint/2010/main" val="35464764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sz="3200" b="1" dirty="0" smtClean="0">
                <a:latin typeface="Century Gothic"/>
                <a:cs typeface="Century Gothic"/>
              </a:rPr>
              <a:t>MSTAR</a:t>
            </a:r>
            <a:br>
              <a:rPr lang="en-US" sz="3200" b="1" dirty="0" smtClean="0">
                <a:latin typeface="Century Gothic"/>
                <a:cs typeface="Century Gothic"/>
              </a:rPr>
            </a:br>
            <a:r>
              <a:rPr lang="en-US" sz="3200" b="1" dirty="0" smtClean="0">
                <a:latin typeface="Century Gothic"/>
                <a:cs typeface="Century Gothic"/>
              </a:rPr>
              <a:t>Grades 5-8 Example</a:t>
            </a:r>
            <a:endParaRPr lang="en-US" sz="3200" b="1" dirty="0">
              <a:latin typeface="Century Gothic"/>
              <a:cs typeface="Century Gothic"/>
            </a:endParaRPr>
          </a:p>
        </p:txBody>
      </p:sp>
      <p:pic>
        <p:nvPicPr>
          <p:cNvPr id="3" name="Content Placeholder 2" descr="Screen Shot 2013-03-22 at 12.59.43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84" r="-6"/>
          <a:stretch/>
        </p:blipFill>
        <p:spPr>
          <a:xfrm>
            <a:off x="109909" y="1310152"/>
            <a:ext cx="8910485" cy="2585361"/>
          </a:xfrm>
          <a:ln w="50800">
            <a:solidFill>
              <a:schemeClr val="accent5">
                <a:lumMod val="60000"/>
                <a:lumOff val="40000"/>
              </a:schemeClr>
            </a:solidFill>
          </a:ln>
        </p:spPr>
      </p:pic>
    </p:spTree>
    <p:extLst>
      <p:ext uri="{BB962C8B-B14F-4D97-AF65-F5344CB8AC3E}">
        <p14:creationId xmlns:p14="http://schemas.microsoft.com/office/powerpoint/2010/main" val="12302351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7897200"/>
              </p:ext>
            </p:extLst>
          </p:nvPr>
        </p:nvGraphicFramePr>
        <p:xfrm>
          <a:off x="261808" y="1200151"/>
          <a:ext cx="4038600" cy="1730881"/>
        </p:xfrm>
        <a:graphic>
          <a:graphicData uri="http://schemas.openxmlformats.org/drawingml/2006/table">
            <a:tbl>
              <a:tblPr firstRow="1" bandRow="1">
                <a:tableStyleId>{8A107856-5554-42FB-B03E-39F5DBC370BA}</a:tableStyleId>
              </a:tblPr>
              <a:tblGrid>
                <a:gridCol w="3022163"/>
                <a:gridCol w="1016437"/>
              </a:tblGrid>
              <a:tr h="487617">
                <a:tc>
                  <a:txBody>
                    <a:bodyPr/>
                    <a:lstStyle/>
                    <a:p>
                      <a:r>
                        <a:rPr lang="en-US" sz="1600" b="1" dirty="0" smtClean="0"/>
                        <a:t>#</a:t>
                      </a:r>
                      <a:r>
                        <a:rPr lang="en-US" sz="1600" b="1" baseline="0" dirty="0" smtClean="0"/>
                        <a:t> Who Selected Correct Response</a:t>
                      </a:r>
                      <a:endParaRPr lang="en-US" sz="1600" b="1" dirty="0"/>
                    </a:p>
                  </a:txBody>
                  <a:tcPr/>
                </a:tc>
                <a:tc>
                  <a:txBody>
                    <a:bodyPr/>
                    <a:lstStyle/>
                    <a:p>
                      <a:pPr algn="ctr"/>
                      <a:r>
                        <a:rPr lang="en-US" sz="1600" b="1" dirty="0" smtClean="0"/>
                        <a:t>2</a:t>
                      </a:r>
                      <a:endParaRPr lang="en-US" sz="1600" b="1" dirty="0"/>
                    </a:p>
                  </a:txBody>
                  <a:tcPr/>
                </a:tc>
              </a:tr>
              <a:tr h="282304">
                <a:tc>
                  <a:txBody>
                    <a:bodyPr/>
                    <a:lstStyle/>
                    <a:p>
                      <a:r>
                        <a:rPr lang="en-US" sz="1600" b="1" dirty="0" smtClean="0"/>
                        <a:t>Average Response Time</a:t>
                      </a:r>
                      <a:endParaRPr lang="en-US" sz="1600" b="1" dirty="0"/>
                    </a:p>
                  </a:txBody>
                  <a:tcPr/>
                </a:tc>
                <a:tc>
                  <a:txBody>
                    <a:bodyPr/>
                    <a:lstStyle/>
                    <a:p>
                      <a:pPr algn="ctr"/>
                      <a:r>
                        <a:rPr lang="en-US" sz="1600" b="1" dirty="0" smtClean="0"/>
                        <a:t>2:16</a:t>
                      </a:r>
                      <a:endParaRPr lang="en-US" sz="1600" b="1" dirty="0"/>
                    </a:p>
                  </a:txBody>
                  <a:tcPr/>
                </a:tc>
              </a:tr>
              <a:tr h="323216">
                <a:tc>
                  <a:txBody>
                    <a:bodyPr/>
                    <a:lstStyle/>
                    <a:p>
                      <a:r>
                        <a:rPr lang="en-US" sz="1600" b="1" dirty="0" smtClean="0"/>
                        <a:t>Minimum Response Time</a:t>
                      </a:r>
                      <a:endParaRPr lang="en-US" sz="1600" b="1" dirty="0"/>
                    </a:p>
                  </a:txBody>
                  <a:tcPr/>
                </a:tc>
                <a:tc>
                  <a:txBody>
                    <a:bodyPr/>
                    <a:lstStyle/>
                    <a:p>
                      <a:pPr algn="ctr"/>
                      <a:r>
                        <a:rPr lang="en-US" sz="1600" b="1" dirty="0" smtClean="0"/>
                        <a:t>1:16</a:t>
                      </a:r>
                      <a:endParaRPr lang="en-US" sz="1600" b="1" dirty="0"/>
                    </a:p>
                  </a:txBody>
                  <a:tcPr/>
                </a:tc>
              </a:tr>
              <a:tr h="481201">
                <a:tc>
                  <a:txBody>
                    <a:bodyPr/>
                    <a:lstStyle/>
                    <a:p>
                      <a:r>
                        <a:rPr lang="en-US" sz="1600" b="1" dirty="0" smtClean="0"/>
                        <a:t>Maximum Response Time</a:t>
                      </a:r>
                      <a:endParaRPr lang="en-US" sz="1600" b="1" dirty="0"/>
                    </a:p>
                  </a:txBody>
                  <a:tcPr/>
                </a:tc>
                <a:tc>
                  <a:txBody>
                    <a:bodyPr/>
                    <a:lstStyle/>
                    <a:p>
                      <a:pPr algn="ctr"/>
                      <a:r>
                        <a:rPr lang="en-US" sz="1600" b="1" dirty="0" smtClean="0"/>
                        <a:t>4:33</a:t>
                      </a:r>
                      <a:endParaRPr lang="en-US" sz="1600" b="1" dirty="0"/>
                    </a:p>
                  </a:txBody>
                  <a:tcPr/>
                </a:tc>
              </a:tr>
            </a:tbl>
          </a:graphicData>
        </a:graphic>
      </p:graphicFrame>
      <p:sp>
        <p:nvSpPr>
          <p:cNvPr id="4" name="Content Placeholder 3"/>
          <p:cNvSpPr>
            <a:spLocks noGrp="1"/>
          </p:cNvSpPr>
          <p:nvPr>
            <p:ph sz="half" idx="2"/>
          </p:nvPr>
        </p:nvSpPr>
        <p:spPr>
          <a:xfrm>
            <a:off x="4525664" y="469316"/>
            <a:ext cx="4389355" cy="4165056"/>
          </a:xfrm>
        </p:spPr>
        <p:txBody>
          <a:bodyPr>
            <a:noAutofit/>
          </a:bodyPr>
          <a:lstStyle/>
          <a:p>
            <a:pPr marL="0" indent="0">
              <a:buNone/>
            </a:pPr>
            <a:r>
              <a:rPr lang="en-US" sz="1800" dirty="0" smtClean="0">
                <a:latin typeface="Century Gothic"/>
                <a:cs typeface="Century Gothic"/>
              </a:rPr>
              <a:t>Student’s rationale for their answer choice:</a:t>
            </a:r>
          </a:p>
          <a:p>
            <a:r>
              <a:rPr lang="en-US" sz="1600" dirty="0">
                <a:latin typeface="Century Gothic"/>
                <a:ea typeface="Calibri"/>
                <a:cs typeface="Century Gothic"/>
              </a:rPr>
              <a:t>I chose A because they were saying $1200 each day on the building cost plus $10 per day for the labor, so that they want to see, they want you to find out how many toys the company must sell in 1 day to equal it’s daily cost. It’s daily cost is $1200, so </a:t>
            </a:r>
            <a:r>
              <a:rPr lang="en-US" sz="1600" b="1" dirty="0">
                <a:latin typeface="Century Gothic"/>
                <a:ea typeface="Calibri"/>
                <a:cs typeface="Century Gothic"/>
              </a:rPr>
              <a:t>$1200 would have to be behind the equals </a:t>
            </a:r>
            <a:r>
              <a:rPr lang="en-US" sz="1600" b="1" dirty="0" smtClean="0">
                <a:latin typeface="Century Gothic"/>
                <a:ea typeface="Calibri"/>
                <a:cs typeface="Century Gothic"/>
              </a:rPr>
              <a:t>sign</a:t>
            </a:r>
            <a:r>
              <a:rPr lang="en-US" sz="1600" dirty="0" smtClean="0">
                <a:latin typeface="Century Gothic"/>
                <a:ea typeface="Calibri"/>
                <a:cs typeface="Century Gothic"/>
              </a:rPr>
              <a:t>...”</a:t>
            </a:r>
          </a:p>
          <a:p>
            <a:r>
              <a:rPr lang="en-US" sz="1600" dirty="0" smtClean="0">
                <a:latin typeface="Century Gothic"/>
                <a:ea typeface="Calibri"/>
                <a:cs typeface="Century Gothic"/>
              </a:rPr>
              <a:t>“The daily cost is 1200 dollars.  So to start the equation, </a:t>
            </a:r>
            <a:r>
              <a:rPr lang="en-US" sz="1600" b="1" dirty="0" smtClean="0">
                <a:latin typeface="Century Gothic"/>
                <a:ea typeface="Calibri"/>
                <a:cs typeface="Century Gothic"/>
              </a:rPr>
              <a:t>I would be = 1200 dollars</a:t>
            </a:r>
            <a:r>
              <a:rPr lang="en-US" sz="1800" dirty="0" smtClean="0">
                <a:latin typeface="Century Gothic"/>
                <a:ea typeface="Calibri"/>
                <a:cs typeface="Century Gothic"/>
              </a:rPr>
              <a:t>.”</a:t>
            </a:r>
            <a:endParaRPr lang="en-US" sz="1800" dirty="0" smtClean="0">
              <a:latin typeface="Century Gothic"/>
              <a:cs typeface="Century Gothic"/>
            </a:endParaRPr>
          </a:p>
        </p:txBody>
      </p:sp>
      <p:sp>
        <p:nvSpPr>
          <p:cNvPr id="6" name="Title 3"/>
          <p:cNvSpPr>
            <a:spLocks noGrp="1"/>
          </p:cNvSpPr>
          <p:nvPr>
            <p:ph type="title"/>
          </p:nvPr>
        </p:nvSpPr>
        <p:spPr>
          <a:xfrm>
            <a:off x="457200" y="114396"/>
            <a:ext cx="8229600" cy="857250"/>
          </a:xfrm>
        </p:spPr>
        <p:txBody>
          <a:bodyPr>
            <a:normAutofit fontScale="90000"/>
          </a:bodyPr>
          <a:lstStyle/>
          <a:p>
            <a:pPr algn="l"/>
            <a:r>
              <a:rPr lang="en-US" sz="3200" b="1" dirty="0" smtClean="0">
                <a:latin typeface="Century Gothic"/>
                <a:cs typeface="Century Gothic"/>
              </a:rPr>
              <a:t>MSTAR</a:t>
            </a:r>
            <a:br>
              <a:rPr lang="en-US" sz="3200" b="1" dirty="0" smtClean="0">
                <a:latin typeface="Century Gothic"/>
                <a:cs typeface="Century Gothic"/>
              </a:rPr>
            </a:br>
            <a:r>
              <a:rPr lang="en-US" sz="3200" b="1" dirty="0" smtClean="0">
                <a:latin typeface="Century Gothic"/>
                <a:cs typeface="Century Gothic"/>
              </a:rPr>
              <a:t>Grades 5-8: Data</a:t>
            </a:r>
            <a:endParaRPr lang="en-US" sz="3200" b="1" dirty="0">
              <a:latin typeface="Century Gothic"/>
              <a:cs typeface="Century Gothic"/>
            </a:endParaRPr>
          </a:p>
        </p:txBody>
      </p:sp>
      <p:sp>
        <p:nvSpPr>
          <p:cNvPr id="7" name="TextBox 6"/>
          <p:cNvSpPr txBox="1"/>
          <p:nvPr/>
        </p:nvSpPr>
        <p:spPr>
          <a:xfrm>
            <a:off x="237882" y="3083507"/>
            <a:ext cx="4066372" cy="1323439"/>
          </a:xfrm>
          <a:prstGeom prst="rect">
            <a:avLst/>
          </a:prstGeom>
          <a:ln w="508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a:latin typeface="Century Gothic"/>
                <a:cs typeface="Century Gothic"/>
              </a:rPr>
              <a:t>5</a:t>
            </a:r>
            <a:r>
              <a:rPr lang="en-US" sz="1600" dirty="0" smtClean="0">
                <a:latin typeface="Century Gothic"/>
                <a:cs typeface="Century Gothic"/>
              </a:rPr>
              <a:t>0% of the students appear to have selected an incorrect response based on the understanding that the constant should appear to the right of the equal sign.</a:t>
            </a:r>
            <a:endParaRPr lang="en-US" sz="1600" dirty="0">
              <a:latin typeface="Century Gothic"/>
              <a:cs typeface="Century Gothic"/>
            </a:endParaRPr>
          </a:p>
        </p:txBody>
      </p:sp>
    </p:spTree>
    <p:extLst>
      <p:ext uri="{BB962C8B-B14F-4D97-AF65-F5344CB8AC3E}">
        <p14:creationId xmlns:p14="http://schemas.microsoft.com/office/powerpoint/2010/main" val="19183210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Grades 5-8 Item Activity</a:t>
            </a:r>
            <a:endParaRPr lang="en-US" dirty="0"/>
          </a:p>
        </p:txBody>
      </p:sp>
      <p:pic>
        <p:nvPicPr>
          <p:cNvPr id="10" name="Content Placeholder 9" descr="Screen shot 2013-04-06 at 12.00.50 PM.png"/>
          <p:cNvPicPr>
            <a:picLocks noGrp="1" noChangeAspect="1"/>
          </p:cNvPicPr>
          <p:nvPr>
            <p:ph sz="half" idx="2"/>
          </p:nvPr>
        </p:nvPicPr>
        <p:blipFill>
          <a:blip r:embed="rId3">
            <a:extLst>
              <a:ext uri="{28A0092B-C50C-407E-A947-70E740481C1C}">
                <a14:useLocalDpi xmlns:a14="http://schemas.microsoft.com/office/drawing/2010/main" val="0"/>
              </a:ext>
            </a:extLst>
          </a:blip>
          <a:srcRect t="-133111" b="-133111"/>
          <a:stretch>
            <a:fillRect/>
          </a:stretch>
        </p:blipFill>
        <p:spPr>
          <a:xfrm>
            <a:off x="1971467" y="2714383"/>
            <a:ext cx="4964691" cy="2795464"/>
          </a:xfrm>
        </p:spPr>
      </p:pic>
      <p:sp>
        <p:nvSpPr>
          <p:cNvPr id="11" name="TextBox 10"/>
          <p:cNvSpPr txBox="1"/>
          <p:nvPr/>
        </p:nvSpPr>
        <p:spPr>
          <a:xfrm>
            <a:off x="2002734" y="2706085"/>
            <a:ext cx="4894347" cy="923330"/>
          </a:xfrm>
          <a:prstGeom prst="rect">
            <a:avLst/>
          </a:prstGeom>
          <a:noFill/>
        </p:spPr>
        <p:txBody>
          <a:bodyPr wrap="square" rtlCol="0">
            <a:spAutoFit/>
          </a:bodyPr>
          <a:lstStyle/>
          <a:p>
            <a:r>
              <a:rPr lang="en-US" dirty="0" smtClean="0"/>
              <a:t>How do you think students’ responses may have changed the intended construct of the item?</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985061463"/>
              </p:ext>
            </p:extLst>
          </p:nvPr>
        </p:nvGraphicFramePr>
        <p:xfrm>
          <a:off x="337039" y="1138115"/>
          <a:ext cx="8386884" cy="1460500"/>
        </p:xfrm>
        <a:graphic>
          <a:graphicData uri="http://schemas.openxmlformats.org/presentationml/2006/ole">
            <mc:AlternateContent xmlns:mc="http://schemas.openxmlformats.org/markup-compatibility/2006">
              <mc:Choice xmlns:v="urn:schemas-microsoft-com:vml" Requires="v">
                <p:oleObj spid="_x0000_s1032" name="Document" r:id="rId5" imgW="6477000" imgH="1460500" progId="Word.Document.12">
                  <p:embed/>
                </p:oleObj>
              </mc:Choice>
              <mc:Fallback>
                <p:oleObj name="Document" r:id="rId5" imgW="6477000" imgH="1460500" progId="Word.Document.12">
                  <p:embed/>
                  <p:pic>
                    <p:nvPicPr>
                      <p:cNvPr id="0" name=""/>
                      <p:cNvPicPr/>
                      <p:nvPr/>
                    </p:nvPicPr>
                    <p:blipFill>
                      <a:blip r:embed="rId6"/>
                      <a:stretch>
                        <a:fillRect/>
                      </a:stretch>
                    </p:blipFill>
                    <p:spPr>
                      <a:xfrm>
                        <a:off x="337039" y="1138115"/>
                        <a:ext cx="8386884" cy="1460500"/>
                      </a:xfrm>
                      <a:prstGeom prst="rect">
                        <a:avLst/>
                      </a:prstGeom>
                    </p:spPr>
                  </p:pic>
                </p:oleObj>
              </mc:Fallback>
            </mc:AlternateContent>
          </a:graphicData>
        </a:graphic>
      </p:graphicFrame>
    </p:spTree>
    <p:extLst>
      <p:ext uri="{BB962C8B-B14F-4D97-AF65-F5344CB8AC3E}">
        <p14:creationId xmlns:p14="http://schemas.microsoft.com/office/powerpoint/2010/main" val="24177310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4208586508"/>
              </p:ext>
            </p:extLst>
          </p:nvPr>
        </p:nvGraphicFramePr>
        <p:xfrm>
          <a:off x="261806" y="974043"/>
          <a:ext cx="8677876" cy="1978070"/>
        </p:xfrm>
        <a:graphic>
          <a:graphicData uri="http://schemas.openxmlformats.org/drawingml/2006/table">
            <a:tbl>
              <a:tblPr firstRow="1" bandRow="1">
                <a:tableStyleId>{21E4AEA4-8DFA-4A89-87EB-49C32662AFE0}</a:tableStyleId>
              </a:tblPr>
              <a:tblGrid>
                <a:gridCol w="1815413"/>
                <a:gridCol w="3431960"/>
                <a:gridCol w="3430503"/>
              </a:tblGrid>
              <a:tr h="393110">
                <a:tc>
                  <a:txBody>
                    <a:bodyPr/>
                    <a:lstStyle/>
                    <a:p>
                      <a:r>
                        <a:rPr lang="en-US" sz="1600" b="1" dirty="0" smtClean="0"/>
                        <a:t>Item Standard</a:t>
                      </a:r>
                      <a:endParaRPr lang="en-US" sz="1600" b="1" dirty="0"/>
                    </a:p>
                  </a:txBody>
                  <a:tcPr/>
                </a:tc>
                <a:tc>
                  <a:txBody>
                    <a:bodyPr/>
                    <a:lstStyle/>
                    <a:p>
                      <a:r>
                        <a:rPr lang="en-US" sz="1600" b="1" dirty="0" smtClean="0"/>
                        <a:t>Description</a:t>
                      </a:r>
                      <a:endParaRPr lang="en-US" sz="1600" b="1" dirty="0"/>
                    </a:p>
                  </a:txBody>
                  <a:tcPr/>
                </a:tc>
                <a:tc>
                  <a:txBody>
                    <a:bodyPr/>
                    <a:lstStyle/>
                    <a:p>
                      <a:r>
                        <a:rPr lang="en-US" sz="1600" dirty="0" smtClean="0"/>
                        <a:t>Misconceptions</a:t>
                      </a:r>
                      <a:endParaRPr lang="en-US" sz="1600" b="1" dirty="0"/>
                    </a:p>
                  </a:txBody>
                  <a:tcPr/>
                </a:tc>
              </a:tr>
              <a:tr h="1407335">
                <a:tc>
                  <a:txBody>
                    <a:bodyPr/>
                    <a:lstStyle/>
                    <a:p>
                      <a:r>
                        <a:rPr lang="en-US" sz="1400" b="1" dirty="0" smtClean="0"/>
                        <a:t>25.4.ii</a:t>
                      </a:r>
                      <a:endParaRPr lang="en-US" sz="1400" b="1" dirty="0"/>
                    </a:p>
                  </a:txBody>
                  <a:tcPr/>
                </a:tc>
                <a:tc>
                  <a:txBody>
                    <a:bodyPr/>
                    <a:lstStyle/>
                    <a:p>
                      <a:r>
                        <a:rPr lang="en-US" sz="1400" b="1" dirty="0" smtClean="0"/>
                        <a:t>The student will be able to write and solve multi-step equations generated from word problems.  The student can generate algebraic solutions to word problems (as opposed to reasoning arithmetically).</a:t>
                      </a:r>
                      <a:endParaRPr lang="en-US" sz="1400" b="1" dirty="0"/>
                    </a:p>
                  </a:txBody>
                  <a:tcPr/>
                </a:tc>
                <a:tc>
                  <a:txBody>
                    <a:bodyPr/>
                    <a:lstStyle/>
                    <a:p>
                      <a:pPr marL="342900" indent="-342900">
                        <a:buFont typeface="Arial"/>
                        <a:buChar char="•"/>
                      </a:pPr>
                      <a:r>
                        <a:rPr lang="en-US" sz="1400" b="1" dirty="0" smtClean="0"/>
                        <a:t>Given a simple context, the student cannot always determine if a variable should be used</a:t>
                      </a:r>
                    </a:p>
                    <a:p>
                      <a:pPr marL="342900" indent="-342900">
                        <a:buFont typeface="Arial"/>
                        <a:buChar char="•"/>
                      </a:pPr>
                      <a:r>
                        <a:rPr lang="en-US" sz="1400" b="1" dirty="0" smtClean="0"/>
                        <a:t>Can only solve problems one way; does not see that there may be multiple ways to solve the problem</a:t>
                      </a:r>
                      <a:endParaRPr lang="en-US" sz="1400" b="1" dirty="0"/>
                    </a:p>
                  </a:txBody>
                  <a:tcPr/>
                </a:tc>
              </a:tr>
            </a:tbl>
          </a:graphicData>
        </a:graphic>
      </p:graphicFrame>
      <p:sp>
        <p:nvSpPr>
          <p:cNvPr id="6" name="Title 3"/>
          <p:cNvSpPr>
            <a:spLocks noGrp="1"/>
          </p:cNvSpPr>
          <p:nvPr>
            <p:ph type="title"/>
          </p:nvPr>
        </p:nvSpPr>
        <p:spPr>
          <a:xfrm>
            <a:off x="457200" y="114396"/>
            <a:ext cx="8229600" cy="857250"/>
          </a:xfrm>
        </p:spPr>
        <p:txBody>
          <a:bodyPr>
            <a:normAutofit fontScale="90000"/>
          </a:bodyPr>
          <a:lstStyle/>
          <a:p>
            <a:pPr algn="l"/>
            <a:r>
              <a:rPr lang="en-US" sz="3200" b="1" dirty="0" smtClean="0">
                <a:latin typeface="Century Gothic"/>
                <a:cs typeface="Century Gothic"/>
              </a:rPr>
              <a:t>MSTAR</a:t>
            </a:r>
            <a:br>
              <a:rPr lang="en-US" sz="3200" b="1" dirty="0" smtClean="0">
                <a:latin typeface="Century Gothic"/>
                <a:cs typeface="Century Gothic"/>
              </a:rPr>
            </a:br>
            <a:r>
              <a:rPr lang="en-US" sz="3200" b="1" dirty="0" smtClean="0">
                <a:latin typeface="Century Gothic"/>
                <a:cs typeface="Century Gothic"/>
              </a:rPr>
              <a:t>Grades 5-8: Data Decisions</a:t>
            </a:r>
            <a:endParaRPr lang="en-US" sz="3200" b="1" dirty="0">
              <a:latin typeface="Century Gothic"/>
              <a:cs typeface="Century Gothic"/>
            </a:endParaRPr>
          </a:p>
        </p:txBody>
      </p:sp>
      <p:sp>
        <p:nvSpPr>
          <p:cNvPr id="7" name="TextBox 6"/>
          <p:cNvSpPr txBox="1"/>
          <p:nvPr/>
        </p:nvSpPr>
        <p:spPr>
          <a:xfrm>
            <a:off x="515720" y="3060950"/>
            <a:ext cx="8210206" cy="1384995"/>
          </a:xfrm>
          <a:prstGeom prst="rect">
            <a:avLst/>
          </a:prstGeom>
          <a:ln w="5080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smtClean="0">
                <a:latin typeface="Century Gothic"/>
                <a:cs typeface="Century Gothic"/>
              </a:rPr>
              <a:t>For this item, the think-aloud verified that students understood they were being asked to write an equation to represent the situation.  However, the misconceptions were not verified based on student responses.</a:t>
            </a:r>
          </a:p>
          <a:p>
            <a:endParaRPr lang="en-US" sz="1400" dirty="0" smtClean="0">
              <a:latin typeface="Century Gothic"/>
              <a:cs typeface="Century Gothic"/>
            </a:endParaRPr>
          </a:p>
          <a:p>
            <a:r>
              <a:rPr lang="en-US" sz="1400" b="1" dirty="0" smtClean="0">
                <a:latin typeface="Century Gothic"/>
                <a:cs typeface="Century Gothic"/>
              </a:rPr>
              <a:t>DECISION: Add a misconception to the learning progression that accounts for students thinking a constant can only be to the right of the equal sign in an equation. </a:t>
            </a:r>
            <a:endParaRPr lang="en-US" sz="1400" b="1" dirty="0">
              <a:latin typeface="Century Gothic"/>
              <a:cs typeface="Century Gothic"/>
            </a:endParaRPr>
          </a:p>
        </p:txBody>
      </p:sp>
    </p:spTree>
    <p:extLst>
      <p:ext uri="{BB962C8B-B14F-4D97-AF65-F5344CB8AC3E}">
        <p14:creationId xmlns:p14="http://schemas.microsoft.com/office/powerpoint/2010/main" val="2039192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do with this information?</a:t>
            </a:r>
            <a:endParaRPr lang="en-US" dirty="0"/>
          </a:p>
        </p:txBody>
      </p:sp>
      <p:sp>
        <p:nvSpPr>
          <p:cNvPr id="3" name="Content Placeholder 2"/>
          <p:cNvSpPr>
            <a:spLocks noGrp="1"/>
          </p:cNvSpPr>
          <p:nvPr>
            <p:ph sz="quarter" idx="13"/>
          </p:nvPr>
        </p:nvSpPr>
        <p:spPr/>
        <p:txBody>
          <a:bodyPr/>
          <a:lstStyle/>
          <a:p>
            <a:r>
              <a:rPr lang="en-US" dirty="0" smtClean="0"/>
              <a:t>Generalizing findings for </a:t>
            </a:r>
          </a:p>
          <a:p>
            <a:r>
              <a:rPr lang="en-US" dirty="0" smtClean="0"/>
              <a:t>item writing</a:t>
            </a:r>
            <a:endParaRPr lang="en-US" dirty="0"/>
          </a:p>
        </p:txBody>
      </p:sp>
    </p:spTree>
    <p:extLst>
      <p:ext uri="{BB962C8B-B14F-4D97-AF65-F5344CB8AC3E}">
        <p14:creationId xmlns:p14="http://schemas.microsoft.com/office/powerpoint/2010/main" val="36235969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1054305"/>
            <a:ext cx="8259762" cy="3594999"/>
          </a:xfrm>
        </p:spPr>
        <p:txBody>
          <a:bodyPr>
            <a:normAutofit fontScale="77500" lnSpcReduction="20000"/>
          </a:bodyPr>
          <a:lstStyle/>
          <a:p>
            <a:pPr marL="0" indent="0" algn="ctr">
              <a:spcAft>
                <a:spcPts val="1200"/>
              </a:spcAft>
              <a:buNone/>
            </a:pPr>
            <a:r>
              <a:rPr lang="en-US" b="1" dirty="0" smtClean="0"/>
              <a:t>Do’s</a:t>
            </a:r>
          </a:p>
          <a:p>
            <a:pPr>
              <a:spcAft>
                <a:spcPts val="1200"/>
              </a:spcAft>
            </a:pPr>
            <a:r>
              <a:rPr lang="en-US" dirty="0" smtClean="0"/>
              <a:t>Include nouns and proper nouns that are easy for students to decode and they are likely to be familiar with (e.g., roses vs. petunias)</a:t>
            </a:r>
          </a:p>
          <a:p>
            <a:pPr>
              <a:spcAft>
                <a:spcPts val="1200"/>
              </a:spcAft>
            </a:pPr>
            <a:r>
              <a:rPr lang="en-US" dirty="0" smtClean="0"/>
              <a:t>Use explicit language in the stem with verbs that communicate the precise action you want students to complete</a:t>
            </a:r>
          </a:p>
          <a:p>
            <a:pPr>
              <a:spcAft>
                <a:spcPts val="1200"/>
              </a:spcAft>
            </a:pPr>
            <a:r>
              <a:rPr lang="en-US" dirty="0" smtClean="0"/>
              <a:t>If appropriate, define words for students in the stem (e.g., ¼ is equivalent (or equal to) which fraction?)</a:t>
            </a:r>
          </a:p>
          <a:p>
            <a:pPr>
              <a:spcAft>
                <a:spcPts val="1200"/>
              </a:spcAft>
            </a:pPr>
            <a:r>
              <a:rPr lang="en-US" dirty="0" smtClean="0"/>
              <a:t>Double- and triple-check all response options to make sure there is only </a:t>
            </a:r>
            <a:r>
              <a:rPr lang="en-US" b="1" dirty="0" smtClean="0"/>
              <a:t>one </a:t>
            </a:r>
            <a:r>
              <a:rPr lang="en-US" dirty="0" smtClean="0"/>
              <a:t>correct answer and that distractors are </a:t>
            </a:r>
            <a:r>
              <a:rPr lang="en-US" b="1" dirty="0" smtClean="0"/>
              <a:t>plausible</a:t>
            </a:r>
            <a:endParaRPr lang="en-US" dirty="0" smtClean="0"/>
          </a:p>
          <a:p>
            <a:pPr>
              <a:spcAft>
                <a:spcPts val="1200"/>
              </a:spcAft>
            </a:pPr>
            <a:r>
              <a:rPr lang="en-US" dirty="0" smtClean="0"/>
              <a:t>For comparison problems, consider including fewer numbers of items to be compared </a:t>
            </a:r>
          </a:p>
          <a:p>
            <a:pPr>
              <a:spcAft>
                <a:spcPts val="1200"/>
              </a:spcAft>
            </a:pPr>
            <a:r>
              <a:rPr lang="en-US" dirty="0" smtClean="0"/>
              <a:t>Avoid repetition of wording in the stem and response options to minimize cognitive load </a:t>
            </a:r>
          </a:p>
          <a:p>
            <a:pPr>
              <a:spcAft>
                <a:spcPts val="1200"/>
              </a:spcAft>
            </a:pPr>
            <a:endParaRPr lang="en-US" dirty="0"/>
          </a:p>
        </p:txBody>
      </p:sp>
      <p:sp>
        <p:nvSpPr>
          <p:cNvPr id="3" name="Title 2"/>
          <p:cNvSpPr>
            <a:spLocks noGrp="1"/>
          </p:cNvSpPr>
          <p:nvPr>
            <p:ph type="title"/>
          </p:nvPr>
        </p:nvSpPr>
        <p:spPr/>
        <p:txBody>
          <a:bodyPr>
            <a:normAutofit fontScale="90000"/>
          </a:bodyPr>
          <a:lstStyle/>
          <a:p>
            <a:r>
              <a:rPr lang="en-US" dirty="0" smtClean="0"/>
              <a:t>Lessons Learned and to Consider During Item Writing</a:t>
            </a:r>
            <a:endParaRPr lang="en-US" dirty="0"/>
          </a:p>
        </p:txBody>
      </p:sp>
    </p:spTree>
    <p:extLst>
      <p:ext uri="{BB962C8B-B14F-4D97-AF65-F5344CB8AC3E}">
        <p14:creationId xmlns:p14="http://schemas.microsoft.com/office/powerpoint/2010/main" val="27279396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ot;No&quot; Symbol 1"/>
          <p:cNvSpPr/>
          <p:nvPr/>
        </p:nvSpPr>
        <p:spPr>
          <a:xfrm>
            <a:off x="2785533" y="1447799"/>
            <a:ext cx="3014134" cy="2954867"/>
          </a:xfrm>
          <a:prstGeom prst="noSmoking">
            <a:avLst/>
          </a:prstGeom>
          <a:gradFill flip="none" rotWithShape="1">
            <a:gsLst>
              <a:gs pos="0">
                <a:schemeClr val="accent1">
                  <a:shade val="51000"/>
                  <a:satMod val="130000"/>
                  <a:alpha val="69000"/>
                </a:schemeClr>
              </a:gs>
              <a:gs pos="80000">
                <a:schemeClr val="accent1">
                  <a:shade val="93000"/>
                  <a:satMod val="130000"/>
                  <a:alpha val="69000"/>
                </a:schemeClr>
              </a:gs>
              <a:gs pos="100000">
                <a:schemeClr val="accent1">
                  <a:shade val="94000"/>
                  <a:satMod val="135000"/>
                  <a:alpha val="69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 name="Content Placeholder 3"/>
          <p:cNvSpPr>
            <a:spLocks noGrp="1"/>
          </p:cNvSpPr>
          <p:nvPr>
            <p:ph sz="quarter" idx="10"/>
          </p:nvPr>
        </p:nvSpPr>
        <p:spPr>
          <a:xfrm>
            <a:off x="457200" y="1054305"/>
            <a:ext cx="8259762" cy="3594999"/>
          </a:xfrm>
        </p:spPr>
        <p:txBody>
          <a:bodyPr>
            <a:normAutofit lnSpcReduction="10000"/>
          </a:bodyPr>
          <a:lstStyle/>
          <a:p>
            <a:pPr marL="0" indent="0" algn="ctr">
              <a:spcAft>
                <a:spcPts val="1200"/>
              </a:spcAft>
              <a:buNone/>
            </a:pPr>
            <a:r>
              <a:rPr lang="en-US" b="1" dirty="0" smtClean="0">
                <a:solidFill>
                  <a:srgbClr val="FF0000"/>
                </a:solidFill>
              </a:rPr>
              <a:t>Don’ts</a:t>
            </a:r>
          </a:p>
          <a:p>
            <a:pPr>
              <a:spcAft>
                <a:spcPts val="1200"/>
              </a:spcAft>
            </a:pPr>
            <a:r>
              <a:rPr lang="en-US" dirty="0" smtClean="0"/>
              <a:t>Include response options that clue students to the correct response and/or can be easily eliminated without “working” the problem</a:t>
            </a:r>
          </a:p>
          <a:p>
            <a:pPr>
              <a:spcAft>
                <a:spcPts val="1200"/>
              </a:spcAft>
            </a:pPr>
            <a:r>
              <a:rPr lang="en-US" dirty="0" smtClean="0"/>
              <a:t>Use vague verbs and language that allow for multiple interpretations</a:t>
            </a:r>
          </a:p>
          <a:p>
            <a:pPr lvl="1">
              <a:spcAft>
                <a:spcPts val="1200"/>
              </a:spcAft>
            </a:pPr>
            <a:r>
              <a:rPr lang="en-US" i="1" dirty="0" smtClean="0"/>
              <a:t>Describe</a:t>
            </a:r>
            <a:r>
              <a:rPr lang="en-US" dirty="0" smtClean="0"/>
              <a:t> the fraction</a:t>
            </a:r>
          </a:p>
          <a:p>
            <a:pPr lvl="1">
              <a:spcAft>
                <a:spcPts val="1200"/>
              </a:spcAft>
            </a:pPr>
            <a:r>
              <a:rPr lang="en-US" dirty="0" smtClean="0"/>
              <a:t>At the circus, one person rode on the back of every one horse. There were 7 horses. How many total legs could you count? </a:t>
            </a:r>
          </a:p>
          <a:p>
            <a:pPr>
              <a:spcAft>
                <a:spcPts val="1200"/>
              </a:spcAft>
            </a:pPr>
            <a:r>
              <a:rPr lang="en-US" dirty="0" smtClean="0"/>
              <a:t>Introduce unnecessary complexity by including extraneous information </a:t>
            </a:r>
          </a:p>
          <a:p>
            <a:pPr>
              <a:spcAft>
                <a:spcPts val="1200"/>
              </a:spcAft>
            </a:pPr>
            <a:endParaRPr lang="en-US" dirty="0" smtClean="0"/>
          </a:p>
          <a:p>
            <a:pPr>
              <a:spcAft>
                <a:spcPts val="1200"/>
              </a:spcAft>
            </a:pPr>
            <a:endParaRPr lang="en-US" dirty="0"/>
          </a:p>
        </p:txBody>
      </p:sp>
      <p:sp>
        <p:nvSpPr>
          <p:cNvPr id="3" name="Title 2"/>
          <p:cNvSpPr>
            <a:spLocks noGrp="1"/>
          </p:cNvSpPr>
          <p:nvPr>
            <p:ph type="title"/>
          </p:nvPr>
        </p:nvSpPr>
        <p:spPr/>
        <p:txBody>
          <a:bodyPr>
            <a:normAutofit fontScale="90000"/>
          </a:bodyPr>
          <a:lstStyle/>
          <a:p>
            <a:r>
              <a:rPr lang="en-US" dirty="0" smtClean="0"/>
              <a:t>Lessons Learned and to Consider During Item Writing</a:t>
            </a:r>
            <a:endParaRPr lang="en-US" dirty="0"/>
          </a:p>
        </p:txBody>
      </p:sp>
    </p:spTree>
    <p:extLst>
      <p:ext uri="{BB962C8B-B14F-4D97-AF65-F5344CB8AC3E}">
        <p14:creationId xmlns:p14="http://schemas.microsoft.com/office/powerpoint/2010/main" val="39042026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r>
              <a:rPr lang="en-US" dirty="0" smtClean="0"/>
              <a:t>Verbal protocols can be used to inform assessment development </a:t>
            </a:r>
            <a:r>
              <a:rPr lang="en-US" i="1" dirty="0" smtClean="0"/>
              <a:t>and </a:t>
            </a:r>
            <a:r>
              <a:rPr lang="en-US" dirty="0" smtClean="0"/>
              <a:t>instruction</a:t>
            </a:r>
          </a:p>
          <a:p>
            <a:r>
              <a:rPr lang="en-US" dirty="0" smtClean="0"/>
              <a:t>Using data from verbal protocols, guidelines for item writing can be established</a:t>
            </a:r>
          </a:p>
          <a:p>
            <a:r>
              <a:rPr lang="en-US" dirty="0" smtClean="0"/>
              <a:t>Future research is needed to verify results from verbal protocols and to develop general guidelines for writing items</a:t>
            </a:r>
            <a:endParaRPr lang="en-US" dirty="0"/>
          </a:p>
        </p:txBody>
      </p:sp>
      <p:sp>
        <p:nvSpPr>
          <p:cNvPr id="3" name="Title 2"/>
          <p:cNvSpPr>
            <a:spLocks noGrp="1"/>
          </p:cNvSpPr>
          <p:nvPr>
            <p:ph type="title"/>
          </p:nvPr>
        </p:nvSpPr>
        <p:spPr/>
        <p:txBody>
          <a:bodyPr/>
          <a:lstStyle/>
          <a:p>
            <a:r>
              <a:rPr lang="en-US" dirty="0" smtClean="0"/>
              <a:t>Final thoughts…</a:t>
            </a:r>
            <a:endParaRPr lang="en-US" dirty="0"/>
          </a:p>
        </p:txBody>
      </p:sp>
    </p:spTree>
    <p:extLst>
      <p:ext uri="{BB962C8B-B14F-4D97-AF65-F5344CB8AC3E}">
        <p14:creationId xmlns:p14="http://schemas.microsoft.com/office/powerpoint/2010/main" val="34188867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199" y="1105504"/>
            <a:ext cx="8571345" cy="3427413"/>
          </a:xfrm>
        </p:spPr>
        <p:txBody>
          <a:bodyPr>
            <a:normAutofit fontScale="92500" lnSpcReduction="20000"/>
          </a:bodyPr>
          <a:lstStyle/>
          <a:p>
            <a:pPr marL="0" indent="0">
              <a:buNone/>
            </a:pPr>
            <a:r>
              <a:rPr lang="en-US" sz="1400" dirty="0" smtClean="0"/>
              <a:t>Almond, et al. (2009). </a:t>
            </a:r>
            <a:r>
              <a:rPr lang="en-US" sz="1400" i="1" dirty="0" smtClean="0"/>
              <a:t>White paper: Cognitive interview methods in reading test design and development for alternate assessments based on modified academic achievement standards (AA-MAS). </a:t>
            </a:r>
            <a:r>
              <a:rPr lang="en-US" sz="1400" dirty="0" smtClean="0"/>
              <a:t>Dover, NH: Measured Progress.</a:t>
            </a:r>
          </a:p>
          <a:p>
            <a:pPr marL="0" indent="0">
              <a:buNone/>
            </a:pPr>
            <a:r>
              <a:rPr lang="en-US" sz="1400" dirty="0" err="1" smtClean="0"/>
              <a:t>Ercikan</a:t>
            </a:r>
            <a:r>
              <a:rPr lang="en-US" sz="1400" dirty="0" smtClean="0"/>
              <a:t> et al. (2010). Application of think aloud protocols for examining and confirming sources of differential item functioning identified by expert reviews. </a:t>
            </a:r>
            <a:r>
              <a:rPr lang="en-US" sz="1400" i="1" dirty="0" smtClean="0"/>
              <a:t>Educational Measurement: Issues and Practice, 29</a:t>
            </a:r>
            <a:r>
              <a:rPr lang="en-US" sz="1400" dirty="0" smtClean="0"/>
              <a:t>(2), 24-35.</a:t>
            </a:r>
          </a:p>
          <a:p>
            <a:pPr marL="0" indent="0">
              <a:buNone/>
            </a:pPr>
            <a:r>
              <a:rPr lang="en-US" sz="1400" dirty="0" smtClean="0"/>
              <a:t>Ericsson, K. A., &amp; Simon, H. A. (1993). </a:t>
            </a:r>
            <a:r>
              <a:rPr lang="en-US" sz="1400" i="1" dirty="0" smtClean="0"/>
              <a:t>Protocol analysis: Verbal reports as Data. </a:t>
            </a:r>
            <a:r>
              <a:rPr lang="en-US" sz="1400" dirty="0" smtClean="0"/>
              <a:t>Cambridge, MA: MIT Press.</a:t>
            </a:r>
          </a:p>
          <a:p>
            <a:pPr marL="0" indent="0">
              <a:buNone/>
            </a:pPr>
            <a:r>
              <a:rPr lang="en-US" sz="1400" dirty="0" smtClean="0"/>
              <a:t>Leighton, J. P. (2004). Avoiding misconception, misuse, and missed opportunities: The collection of verbal reports in educational achievement testing. </a:t>
            </a:r>
            <a:r>
              <a:rPr lang="en-US" sz="1400" i="1" dirty="0" smtClean="0"/>
              <a:t>Educational Measurement: Issues and Practice, XX, </a:t>
            </a:r>
            <a:r>
              <a:rPr lang="en-US" sz="1400" dirty="0" smtClean="0"/>
              <a:t>6-15.</a:t>
            </a:r>
          </a:p>
          <a:p>
            <a:pPr marL="0" indent="0">
              <a:buNone/>
            </a:pPr>
            <a:r>
              <a:rPr lang="en-US" sz="1400" dirty="0" smtClean="0"/>
              <a:t>Leighton, J. P. &amp; </a:t>
            </a:r>
            <a:r>
              <a:rPr lang="en-US" sz="1400" dirty="0" err="1" smtClean="0"/>
              <a:t>Gierl</a:t>
            </a:r>
            <a:r>
              <a:rPr lang="en-US" sz="1400" dirty="0" smtClean="0"/>
              <a:t>, M. J. (2007). Verbal reports as data for cognitive diagnostic assessment In J. P. Leighton &amp; M. J. </a:t>
            </a:r>
            <a:r>
              <a:rPr lang="en-US" sz="1400" dirty="0" err="1" smtClean="0"/>
              <a:t>Gierl</a:t>
            </a:r>
            <a:r>
              <a:rPr lang="en-US" sz="1400" dirty="0" smtClean="0"/>
              <a:t> (Eds.) </a:t>
            </a:r>
            <a:r>
              <a:rPr lang="en-US" sz="1400" i="1" dirty="0" smtClean="0"/>
              <a:t>Cognitive diagnostic assessment for education: Theory and application </a:t>
            </a:r>
            <a:r>
              <a:rPr lang="en-US" sz="1400" dirty="0" smtClean="0"/>
              <a:t>(pp. 146-172). New York, NY: Cambridge University.</a:t>
            </a:r>
          </a:p>
          <a:p>
            <a:pPr marL="0" indent="0">
              <a:buNone/>
            </a:pPr>
            <a:r>
              <a:rPr lang="en-US" sz="1400" dirty="0" smtClean="0"/>
              <a:t>Leighton et al. (2011). An experimental test of student verbal reports and teacher evaluation as a source of validity evidence for test development. </a:t>
            </a:r>
            <a:r>
              <a:rPr lang="en-US" sz="1400" i="1" dirty="0" smtClean="0"/>
              <a:t>Applied Measurement in Education, 24, </a:t>
            </a:r>
            <a:r>
              <a:rPr lang="en-US" sz="1400" dirty="0" smtClean="0"/>
              <a:t>324-348.</a:t>
            </a:r>
            <a:endParaRPr lang="en-US" sz="1400" dirty="0"/>
          </a:p>
        </p:txBody>
      </p:sp>
      <p:sp>
        <p:nvSpPr>
          <p:cNvPr id="3" name="Title 2"/>
          <p:cNvSpPr>
            <a:spLocks noGrp="1"/>
          </p:cNvSpPr>
          <p:nvPr>
            <p:ph type="title"/>
          </p:nvPr>
        </p:nvSpPr>
        <p:spPr/>
        <p:txBody>
          <a:bodyPr/>
          <a:lstStyle/>
          <a:p>
            <a:r>
              <a:rPr lang="en-US" dirty="0" smtClean="0"/>
              <a:t>References</a:t>
            </a:r>
            <a:endParaRPr lang="en-US" dirty="0"/>
          </a:p>
        </p:txBody>
      </p:sp>
    </p:spTree>
    <p:extLst>
      <p:ext uri="{BB962C8B-B14F-4D97-AF65-F5344CB8AC3E}">
        <p14:creationId xmlns:p14="http://schemas.microsoft.com/office/powerpoint/2010/main" val="5292371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162914"/>
            <a:ext cx="8259762" cy="3578659"/>
          </a:xfrm>
        </p:spPr>
        <p:txBody>
          <a:bodyPr>
            <a:normAutofit fontScale="92500" lnSpcReduction="10000"/>
          </a:bodyPr>
          <a:lstStyle/>
          <a:p>
            <a:r>
              <a:rPr lang="en-US" dirty="0" smtClean="0"/>
              <a:t>Process of having students “think-aloud” while completing a task</a:t>
            </a:r>
          </a:p>
          <a:p>
            <a:r>
              <a:rPr lang="en-US" dirty="0" smtClean="0"/>
              <a:t>Students are asked to say what they are looking at, thinking, and doing (including strategies they are using) while completing a task</a:t>
            </a:r>
          </a:p>
          <a:p>
            <a:endParaRPr lang="en-US" dirty="0"/>
          </a:p>
          <a:p>
            <a:endParaRPr lang="en-US" dirty="0" smtClean="0"/>
          </a:p>
          <a:p>
            <a:endParaRPr lang="en-US" dirty="0"/>
          </a:p>
          <a:p>
            <a:r>
              <a:rPr lang="en-US" dirty="0" smtClean="0"/>
              <a:t>Goal: To see first-hand the </a:t>
            </a:r>
            <a:r>
              <a:rPr lang="en-US" i="1" dirty="0" smtClean="0"/>
              <a:t>process</a:t>
            </a:r>
            <a:r>
              <a:rPr lang="en-US" dirty="0" smtClean="0"/>
              <a:t> of task completion, rather than just the final product</a:t>
            </a:r>
            <a:endParaRPr lang="en-US" dirty="0"/>
          </a:p>
          <a:p>
            <a:endParaRPr lang="en-US" dirty="0" smtClean="0"/>
          </a:p>
          <a:p>
            <a:endParaRPr lang="en-US" dirty="0" smtClean="0"/>
          </a:p>
        </p:txBody>
      </p:sp>
      <p:sp>
        <p:nvSpPr>
          <p:cNvPr id="3" name="Title 2"/>
          <p:cNvSpPr>
            <a:spLocks noGrp="1"/>
          </p:cNvSpPr>
          <p:nvPr>
            <p:ph type="title"/>
          </p:nvPr>
        </p:nvSpPr>
        <p:spPr>
          <a:xfrm>
            <a:off x="457200" y="-34950"/>
            <a:ext cx="8229600" cy="1063229"/>
          </a:xfrm>
        </p:spPr>
        <p:txBody>
          <a:bodyPr/>
          <a:lstStyle/>
          <a:p>
            <a:r>
              <a:rPr lang="en-US" dirty="0" smtClean="0"/>
              <a:t>What are Verbal Protocols?</a:t>
            </a:r>
            <a:endParaRPr lang="en-US" dirty="0"/>
          </a:p>
        </p:txBody>
      </p:sp>
      <p:sp>
        <p:nvSpPr>
          <p:cNvPr id="5" name="TextBox 4"/>
          <p:cNvSpPr txBox="1"/>
          <p:nvPr/>
        </p:nvSpPr>
        <p:spPr>
          <a:xfrm>
            <a:off x="1106951" y="2423212"/>
            <a:ext cx="6907998" cy="1323439"/>
          </a:xfrm>
          <a:prstGeom prst="rect">
            <a:avLst/>
          </a:prstGeom>
          <a:solidFill>
            <a:schemeClr val="tx1"/>
          </a:solidFill>
          <a:ln w="50800">
            <a:solidFill>
              <a:schemeClr val="accent1">
                <a:lumMod val="75000"/>
              </a:schemeClr>
            </a:solidFill>
          </a:ln>
        </p:spPr>
        <p:txBody>
          <a:bodyPr wrap="square" rtlCol="0">
            <a:spAutoFit/>
          </a:bodyPr>
          <a:lstStyle/>
          <a:p>
            <a:r>
              <a:rPr lang="en-US" sz="1600" dirty="0" smtClean="0">
                <a:solidFill>
                  <a:schemeClr val="accent1"/>
                </a:solidFill>
              </a:rPr>
              <a:t>I am going to ask you to solve some math problems and to talk about how you solved the problems, just like you do in class. We are interested in understanding the thinking you use while solving math problems. Today, I want you to say </a:t>
            </a:r>
            <a:r>
              <a:rPr lang="en-US" sz="1600" b="1" u="sng" dirty="0" smtClean="0">
                <a:solidFill>
                  <a:schemeClr val="accent1"/>
                </a:solidFill>
              </a:rPr>
              <a:t>all</a:t>
            </a:r>
            <a:r>
              <a:rPr lang="en-US" sz="1600" b="1" dirty="0" smtClean="0">
                <a:solidFill>
                  <a:schemeClr val="accent1"/>
                </a:solidFill>
              </a:rPr>
              <a:t> </a:t>
            </a:r>
            <a:r>
              <a:rPr lang="en-US" sz="1600" dirty="0" smtClean="0">
                <a:solidFill>
                  <a:schemeClr val="accent1"/>
                </a:solidFill>
              </a:rPr>
              <a:t>of your thoughts about how you came to your answer, rather than thinking them in your head. </a:t>
            </a:r>
            <a:endParaRPr lang="en-US" sz="1600" dirty="0">
              <a:solidFill>
                <a:schemeClr val="accent1"/>
              </a:solidFill>
            </a:endParaRPr>
          </a:p>
        </p:txBody>
      </p:sp>
    </p:spTree>
    <p:extLst>
      <p:ext uri="{BB962C8B-B14F-4D97-AF65-F5344CB8AC3E}">
        <p14:creationId xmlns:p14="http://schemas.microsoft.com/office/powerpoint/2010/main" val="14937445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
            <a:ext cx="8229600" cy="605692"/>
          </a:xfrm>
        </p:spPr>
        <p:txBody>
          <a:bodyPr/>
          <a:lstStyle/>
          <a:p>
            <a:r>
              <a:rPr lang="en-US" dirty="0" smtClean="0"/>
              <a:t>Interested in Learning More?</a:t>
            </a:r>
            <a:endParaRPr lang="en-US" dirty="0"/>
          </a:p>
        </p:txBody>
      </p:sp>
      <p:pic>
        <p:nvPicPr>
          <p:cNvPr id="4" name="Content Placeholder 3" descr="Screen shot 2013-04-06 at 11.52.23 AM.png"/>
          <p:cNvPicPr>
            <a:picLocks noGrp="1" noChangeAspect="1"/>
          </p:cNvPicPr>
          <p:nvPr>
            <p:ph idx="1"/>
          </p:nvPr>
        </p:nvPicPr>
        <p:blipFill>
          <a:blip r:embed="rId2">
            <a:extLst>
              <a:ext uri="{28A0092B-C50C-407E-A947-70E740481C1C}">
                <a14:useLocalDpi xmlns:a14="http://schemas.microsoft.com/office/drawing/2010/main" val="0"/>
              </a:ext>
            </a:extLst>
          </a:blip>
          <a:srcRect t="15393" b="15393"/>
          <a:stretch>
            <a:fillRect/>
          </a:stretch>
        </p:blipFill>
        <p:spPr>
          <a:xfrm>
            <a:off x="398577" y="1034068"/>
            <a:ext cx="8340541" cy="3440232"/>
          </a:xfrm>
        </p:spPr>
      </p:pic>
      <p:sp>
        <p:nvSpPr>
          <p:cNvPr id="7" name="Rectangle 6"/>
          <p:cNvSpPr/>
          <p:nvPr/>
        </p:nvSpPr>
        <p:spPr>
          <a:xfrm>
            <a:off x="1865909" y="597581"/>
            <a:ext cx="5011615" cy="369332"/>
          </a:xfrm>
          <a:prstGeom prst="rect">
            <a:avLst/>
          </a:prstGeom>
        </p:spPr>
        <p:txBody>
          <a:bodyPr wrap="square">
            <a:spAutoFit/>
          </a:bodyPr>
          <a:lstStyle/>
          <a:p>
            <a:r>
              <a:rPr lang="en-US" dirty="0"/>
              <a:t>http://</a:t>
            </a:r>
            <a:r>
              <a:rPr lang="en-US" dirty="0" err="1"/>
              <a:t>www.smu.edu</a:t>
            </a:r>
            <a:r>
              <a:rPr lang="en-US" dirty="0"/>
              <a:t>/Simmons/Research/RME</a:t>
            </a:r>
          </a:p>
        </p:txBody>
      </p:sp>
    </p:spTree>
    <p:extLst>
      <p:ext uri="{BB962C8B-B14F-4D97-AF65-F5344CB8AC3E}">
        <p14:creationId xmlns:p14="http://schemas.microsoft.com/office/powerpoint/2010/main" val="18379367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Can be useful during the test development process because having students “think-aloud” while solving problems can provide information about</a:t>
            </a:r>
          </a:p>
          <a:p>
            <a:pPr lvl="1"/>
            <a:r>
              <a:rPr lang="en-US" dirty="0" smtClean="0"/>
              <a:t>Cognitive processes students were engaged in while solving the problem (Ericsson &amp; Simon, 1993)</a:t>
            </a:r>
          </a:p>
          <a:p>
            <a:pPr lvl="1"/>
            <a:r>
              <a:rPr lang="en-US" dirty="0" smtClean="0"/>
              <a:t>Students’ understanding (or misunderstanding) of the content and constructs being assessed (Almond et al., 2009)</a:t>
            </a:r>
          </a:p>
          <a:p>
            <a:pPr lvl="1"/>
            <a:r>
              <a:rPr lang="en-US" dirty="0" smtClean="0"/>
              <a:t>Whether items are of comparable difficulty or understood similarly for students from different demographic subgroups (</a:t>
            </a:r>
            <a:r>
              <a:rPr lang="en-US" dirty="0" err="1" smtClean="0"/>
              <a:t>Ercikan</a:t>
            </a:r>
            <a:r>
              <a:rPr lang="en-US" dirty="0" smtClean="0"/>
              <a:t> et al., 2010)</a:t>
            </a:r>
            <a:endParaRPr lang="en-US" dirty="0"/>
          </a:p>
        </p:txBody>
      </p:sp>
      <p:sp>
        <p:nvSpPr>
          <p:cNvPr id="3" name="Title 2"/>
          <p:cNvSpPr>
            <a:spLocks noGrp="1"/>
          </p:cNvSpPr>
          <p:nvPr>
            <p:ph type="title"/>
          </p:nvPr>
        </p:nvSpPr>
        <p:spPr/>
        <p:txBody>
          <a:bodyPr/>
          <a:lstStyle/>
          <a:p>
            <a:r>
              <a:rPr lang="en-US" dirty="0" smtClean="0"/>
              <a:t>Overview of Verbal Protocols</a:t>
            </a:r>
            <a:endParaRPr lang="en-US" dirty="0"/>
          </a:p>
        </p:txBody>
      </p:sp>
    </p:spTree>
    <p:extLst>
      <p:ext uri="{BB962C8B-B14F-4D97-AF65-F5344CB8AC3E}">
        <p14:creationId xmlns:p14="http://schemas.microsoft.com/office/powerpoint/2010/main" val="30766153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2-13 at 1.52.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5969" y="139761"/>
            <a:ext cx="5710935" cy="4910539"/>
          </a:xfrm>
          <a:prstGeom prst="rect">
            <a:avLst/>
          </a:prstGeom>
        </p:spPr>
      </p:pic>
    </p:spTree>
    <p:extLst>
      <p:ext uri="{BB962C8B-B14F-4D97-AF65-F5344CB8AC3E}">
        <p14:creationId xmlns:p14="http://schemas.microsoft.com/office/powerpoint/2010/main" val="727179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fontScale="92500" lnSpcReduction="20000"/>
          </a:bodyPr>
          <a:lstStyle/>
          <a:p>
            <a:pPr marL="0" indent="0">
              <a:buNone/>
            </a:pPr>
            <a:r>
              <a:rPr lang="en-US" b="1" dirty="0">
                <a:solidFill>
                  <a:schemeClr val="accent5"/>
                </a:solidFill>
              </a:rPr>
              <a:t>Concurrent Think-</a:t>
            </a:r>
            <a:r>
              <a:rPr lang="en-US" b="1" dirty="0" err="1">
                <a:solidFill>
                  <a:schemeClr val="accent5"/>
                </a:solidFill>
              </a:rPr>
              <a:t>Alouds</a:t>
            </a:r>
            <a:endParaRPr lang="en-US" b="1" dirty="0">
              <a:solidFill>
                <a:schemeClr val="accent5"/>
              </a:solidFill>
            </a:endParaRPr>
          </a:p>
          <a:p>
            <a:r>
              <a:rPr lang="en-US" dirty="0"/>
              <a:t>Students think aloud </a:t>
            </a:r>
            <a:r>
              <a:rPr lang="en-US" b="1" dirty="0">
                <a:solidFill>
                  <a:schemeClr val="accent6"/>
                </a:solidFill>
              </a:rPr>
              <a:t>while</a:t>
            </a:r>
            <a:r>
              <a:rPr lang="en-US" i="1" dirty="0">
                <a:solidFill>
                  <a:schemeClr val="accent6"/>
                </a:solidFill>
              </a:rPr>
              <a:t> </a:t>
            </a:r>
            <a:r>
              <a:rPr lang="en-US" dirty="0"/>
              <a:t>they complete the </a:t>
            </a:r>
            <a:r>
              <a:rPr lang="en-US" dirty="0" smtClean="0"/>
              <a:t>task (Talk about what they are doing as they are doing it)</a:t>
            </a:r>
            <a:endParaRPr lang="en-US" dirty="0"/>
          </a:p>
          <a:p>
            <a:r>
              <a:rPr lang="en-US" dirty="0" smtClean="0"/>
              <a:t>Likely to contain disjointed sequence of thoughts, lack coherence and not provide detailed insights about how student generated his/her response</a:t>
            </a:r>
            <a:endParaRPr lang="en-US" dirty="0"/>
          </a:p>
          <a:p>
            <a:r>
              <a:rPr lang="en-US" dirty="0"/>
              <a:t>Intent is to unveil cognitive processing steps</a:t>
            </a:r>
          </a:p>
          <a:p>
            <a:r>
              <a:rPr lang="en-US" dirty="0"/>
              <a:t>Students do </a:t>
            </a:r>
            <a:r>
              <a:rPr lang="en-US" b="1" dirty="0">
                <a:solidFill>
                  <a:srgbClr val="F79646"/>
                </a:solidFill>
              </a:rPr>
              <a:t>not</a:t>
            </a:r>
            <a:r>
              <a:rPr lang="en-US" b="1" dirty="0">
                <a:solidFill>
                  <a:srgbClr val="850000"/>
                </a:solidFill>
              </a:rPr>
              <a:t> </a:t>
            </a:r>
            <a:r>
              <a:rPr lang="en-US" dirty="0"/>
              <a:t>explain </a:t>
            </a:r>
            <a:r>
              <a:rPr lang="en-US" dirty="0" smtClean="0"/>
              <a:t>what </a:t>
            </a:r>
            <a:r>
              <a:rPr lang="en-US" dirty="0"/>
              <a:t>they are </a:t>
            </a:r>
            <a:r>
              <a:rPr lang="en-US" dirty="0" smtClean="0"/>
              <a:t>doing or why they are doing it</a:t>
            </a:r>
          </a:p>
          <a:p>
            <a:r>
              <a:rPr lang="en-US" dirty="0" smtClean="0"/>
              <a:t>Guided by general, neutral prompts (e.g., </a:t>
            </a:r>
            <a:r>
              <a:rPr lang="en-US" i="1" dirty="0" smtClean="0"/>
              <a:t>Keep talking</a:t>
            </a:r>
            <a:r>
              <a:rPr lang="en-US" dirty="0" smtClean="0"/>
              <a:t>)</a:t>
            </a:r>
            <a:endParaRPr lang="en-US" dirty="0"/>
          </a:p>
          <a:p>
            <a:endParaRPr lang="en-US" dirty="0"/>
          </a:p>
        </p:txBody>
      </p:sp>
      <p:sp>
        <p:nvSpPr>
          <p:cNvPr id="3" name="Title 2"/>
          <p:cNvSpPr>
            <a:spLocks noGrp="1"/>
          </p:cNvSpPr>
          <p:nvPr>
            <p:ph type="title"/>
          </p:nvPr>
        </p:nvSpPr>
        <p:spPr/>
        <p:txBody>
          <a:bodyPr/>
          <a:lstStyle/>
          <a:p>
            <a:r>
              <a:rPr lang="en-US" dirty="0" smtClean="0"/>
              <a:t>Multiple Types of Verbal Protocols</a:t>
            </a:r>
            <a:endParaRPr lang="en-US" dirty="0"/>
          </a:p>
        </p:txBody>
      </p:sp>
    </p:spTree>
    <p:extLst>
      <p:ext uri="{BB962C8B-B14F-4D97-AF65-F5344CB8AC3E}">
        <p14:creationId xmlns:p14="http://schemas.microsoft.com/office/powerpoint/2010/main" val="17566498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134364"/>
            <a:ext cx="8259762" cy="3427413"/>
          </a:xfrm>
        </p:spPr>
        <p:txBody>
          <a:bodyPr>
            <a:normAutofit fontScale="85000" lnSpcReduction="10000"/>
          </a:bodyPr>
          <a:lstStyle/>
          <a:p>
            <a:pPr marL="0" indent="0">
              <a:buNone/>
            </a:pPr>
            <a:r>
              <a:rPr lang="en-US" b="1" dirty="0" smtClean="0">
                <a:solidFill>
                  <a:schemeClr val="accent5"/>
                </a:solidFill>
              </a:rPr>
              <a:t>Retrospective </a:t>
            </a:r>
            <a:r>
              <a:rPr lang="en-US" b="1" dirty="0">
                <a:solidFill>
                  <a:schemeClr val="accent5"/>
                </a:solidFill>
              </a:rPr>
              <a:t>Think-</a:t>
            </a:r>
            <a:r>
              <a:rPr lang="en-US" b="1" dirty="0" err="1">
                <a:solidFill>
                  <a:schemeClr val="accent5"/>
                </a:solidFill>
              </a:rPr>
              <a:t>Alouds</a:t>
            </a:r>
            <a:endParaRPr lang="en-US" b="1" dirty="0">
              <a:solidFill>
                <a:schemeClr val="accent5"/>
              </a:solidFill>
            </a:endParaRPr>
          </a:p>
          <a:p>
            <a:r>
              <a:rPr lang="en-US" dirty="0" smtClean="0"/>
              <a:t>Student describes cognitive processes he/she engaged in </a:t>
            </a:r>
            <a:r>
              <a:rPr lang="en-US" b="1" dirty="0" smtClean="0">
                <a:solidFill>
                  <a:srgbClr val="F79646"/>
                </a:solidFill>
              </a:rPr>
              <a:t>after</a:t>
            </a:r>
            <a:r>
              <a:rPr lang="en-US" b="1" dirty="0" smtClean="0">
                <a:solidFill>
                  <a:schemeClr val="accent1">
                    <a:lumMod val="75000"/>
                  </a:schemeClr>
                </a:solidFill>
              </a:rPr>
              <a:t> </a:t>
            </a:r>
            <a:r>
              <a:rPr lang="en-US" dirty="0" smtClean="0"/>
              <a:t>solving the problem</a:t>
            </a:r>
          </a:p>
          <a:p>
            <a:r>
              <a:rPr lang="en-US" dirty="0" smtClean="0"/>
              <a:t>Opportunity to describe any meta-cognitive (e.g., planning, organizing information, etc.) or higher-level problem-solving processes used to solve the problem</a:t>
            </a:r>
            <a:endParaRPr lang="en-US" dirty="0"/>
          </a:p>
          <a:p>
            <a:r>
              <a:rPr lang="en-US" dirty="0" smtClean="0"/>
              <a:t>Can be designed to include specific questions that will provide more information about processes or perceptions you are interested in (e.g., </a:t>
            </a:r>
            <a:r>
              <a:rPr lang="en-US" i="1" dirty="0" smtClean="0"/>
              <a:t>What strategies and steps did you take to solve the problem? What did you do first? What did you do second?</a:t>
            </a:r>
            <a:r>
              <a:rPr lang="en-US" dirty="0" smtClean="0"/>
              <a:t>)</a:t>
            </a:r>
          </a:p>
          <a:p>
            <a:r>
              <a:rPr lang="en-US" dirty="0" smtClean="0"/>
              <a:t>Designed to verify that the content of the concurrent think-aloud is accurate </a:t>
            </a:r>
            <a:endParaRPr lang="en-US" dirty="0"/>
          </a:p>
        </p:txBody>
      </p:sp>
      <p:sp>
        <p:nvSpPr>
          <p:cNvPr id="3" name="Title 2"/>
          <p:cNvSpPr>
            <a:spLocks noGrp="1"/>
          </p:cNvSpPr>
          <p:nvPr>
            <p:ph type="title"/>
          </p:nvPr>
        </p:nvSpPr>
        <p:spPr/>
        <p:txBody>
          <a:bodyPr/>
          <a:lstStyle/>
          <a:p>
            <a:r>
              <a:rPr lang="en-US" dirty="0" smtClean="0"/>
              <a:t>Multiple Types of Verbal Protocols</a:t>
            </a:r>
            <a:endParaRPr lang="en-US" dirty="0"/>
          </a:p>
        </p:txBody>
      </p:sp>
    </p:spTree>
    <p:extLst>
      <p:ext uri="{BB962C8B-B14F-4D97-AF65-F5344CB8AC3E}">
        <p14:creationId xmlns:p14="http://schemas.microsoft.com/office/powerpoint/2010/main" val="1120661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0"/>
            <a:ext cx="8229600" cy="1063229"/>
          </a:xfrm>
        </p:spPr>
        <p:txBody>
          <a:bodyPr/>
          <a:lstStyle/>
          <a:p>
            <a:r>
              <a:rPr lang="en-US" dirty="0" smtClean="0"/>
              <a:t>Verbal Protocols</a:t>
            </a:r>
            <a:endParaRPr lang="en-US" dirty="0"/>
          </a:p>
        </p:txBody>
      </p:sp>
      <p:sp>
        <p:nvSpPr>
          <p:cNvPr id="3" name="Content Placeholder 2"/>
          <p:cNvSpPr>
            <a:spLocks noGrp="1"/>
          </p:cNvSpPr>
          <p:nvPr>
            <p:ph sz="half" idx="1"/>
          </p:nvPr>
        </p:nvSpPr>
        <p:spPr>
          <a:xfrm>
            <a:off x="457200" y="1130300"/>
            <a:ext cx="4038600" cy="3464323"/>
          </a:xfrm>
        </p:spPr>
        <p:txBody>
          <a:bodyPr>
            <a:noAutofit/>
          </a:bodyPr>
          <a:lstStyle/>
          <a:p>
            <a:pPr>
              <a:spcAft>
                <a:spcPts val="1200"/>
              </a:spcAft>
            </a:pPr>
            <a:r>
              <a:rPr lang="en-US" sz="1700" dirty="0" smtClean="0"/>
              <a:t>Opportunities for students to think aloud while solving problems</a:t>
            </a:r>
          </a:p>
          <a:p>
            <a:pPr>
              <a:spcAft>
                <a:spcPts val="1200"/>
              </a:spcAft>
            </a:pPr>
            <a:r>
              <a:rPr lang="en-US" sz="1700" dirty="0" smtClean="0"/>
              <a:t>Students can think all of their thoughts aloud without interference from the interviewer (e.g., concurrent)</a:t>
            </a:r>
          </a:p>
          <a:p>
            <a:pPr>
              <a:spcAft>
                <a:spcPts val="1200"/>
              </a:spcAft>
            </a:pPr>
            <a:r>
              <a:rPr lang="en-US" sz="1700" dirty="0" smtClean="0"/>
              <a:t>Interviewer can ask the student to ask more specific, targeted questions </a:t>
            </a:r>
            <a:r>
              <a:rPr lang="en-US" sz="1700" b="1" dirty="0" smtClean="0">
                <a:solidFill>
                  <a:schemeClr val="accent6"/>
                </a:solidFill>
              </a:rPr>
              <a:t>after </a:t>
            </a:r>
            <a:r>
              <a:rPr lang="en-US" sz="1700" dirty="0" smtClean="0"/>
              <a:t>the student has solved the problem (e.g., retrospective)</a:t>
            </a:r>
          </a:p>
          <a:p>
            <a:pPr>
              <a:spcAft>
                <a:spcPts val="1200"/>
              </a:spcAft>
            </a:pPr>
            <a:r>
              <a:rPr lang="en-US" sz="1700" dirty="0" smtClean="0"/>
              <a:t>Focus on students’ current level of understanding</a:t>
            </a:r>
            <a:endParaRPr lang="en-US" sz="1700" dirty="0"/>
          </a:p>
        </p:txBody>
      </p:sp>
      <p:sp>
        <p:nvSpPr>
          <p:cNvPr id="4" name="Content Placeholder 3"/>
          <p:cNvSpPr>
            <a:spLocks noGrp="1"/>
          </p:cNvSpPr>
          <p:nvPr>
            <p:ph sz="half" idx="2"/>
          </p:nvPr>
        </p:nvSpPr>
        <p:spPr>
          <a:xfrm>
            <a:off x="4648200" y="1168400"/>
            <a:ext cx="4038600" cy="3426223"/>
          </a:xfrm>
        </p:spPr>
        <p:txBody>
          <a:bodyPr>
            <a:normAutofit fontScale="85000" lnSpcReduction="10000"/>
          </a:bodyPr>
          <a:lstStyle/>
          <a:p>
            <a:r>
              <a:rPr lang="en-US" dirty="0" smtClean="0"/>
              <a:t>Do not involve active and directed teaching to prompt changes in students thinking</a:t>
            </a:r>
          </a:p>
          <a:p>
            <a:r>
              <a:rPr lang="en-US" dirty="0" smtClean="0"/>
              <a:t>Do not include the interviewer asking a series of clarifying questions while the student is solving the problem</a:t>
            </a:r>
          </a:p>
          <a:p>
            <a:r>
              <a:rPr lang="en-US" dirty="0" smtClean="0"/>
              <a:t>Do not include a sequence of hints to help lead the student to selecting or determining the correct response</a:t>
            </a:r>
          </a:p>
          <a:p>
            <a:r>
              <a:rPr lang="en-US" dirty="0" smtClean="0"/>
              <a:t>Focus on students’ learning potential</a:t>
            </a:r>
          </a:p>
          <a:p>
            <a:endParaRPr lang="en-US" dirty="0"/>
          </a:p>
        </p:txBody>
      </p:sp>
      <p:sp>
        <p:nvSpPr>
          <p:cNvPr id="5" name="Text Placeholder 4"/>
          <p:cNvSpPr>
            <a:spLocks noGrp="1"/>
          </p:cNvSpPr>
          <p:nvPr>
            <p:ph type="body" sz="quarter" idx="10"/>
          </p:nvPr>
        </p:nvSpPr>
        <p:spPr>
          <a:xfrm>
            <a:off x="420688" y="787400"/>
            <a:ext cx="4057650" cy="442913"/>
          </a:xfrm>
        </p:spPr>
        <p:txBody>
          <a:bodyPr/>
          <a:lstStyle/>
          <a:p>
            <a:pPr algn="ctr"/>
            <a:r>
              <a:rPr lang="en-US" dirty="0" smtClean="0">
                <a:solidFill>
                  <a:schemeClr val="accent5"/>
                </a:solidFill>
              </a:rPr>
              <a:t>What They Are	</a:t>
            </a:r>
            <a:endParaRPr lang="en-US" dirty="0">
              <a:solidFill>
                <a:schemeClr val="accent5"/>
              </a:solidFill>
            </a:endParaRPr>
          </a:p>
        </p:txBody>
      </p:sp>
      <p:sp>
        <p:nvSpPr>
          <p:cNvPr id="6" name="Text Placeholder 5"/>
          <p:cNvSpPr>
            <a:spLocks noGrp="1"/>
          </p:cNvSpPr>
          <p:nvPr>
            <p:ph type="body" sz="quarter" idx="11"/>
          </p:nvPr>
        </p:nvSpPr>
        <p:spPr>
          <a:xfrm>
            <a:off x="4628375" y="787400"/>
            <a:ext cx="4057650" cy="442913"/>
          </a:xfrm>
        </p:spPr>
        <p:txBody>
          <a:bodyPr/>
          <a:lstStyle/>
          <a:p>
            <a:pPr algn="ctr"/>
            <a:r>
              <a:rPr lang="en-US" dirty="0" smtClean="0">
                <a:solidFill>
                  <a:srgbClr val="5D6C93"/>
                </a:solidFill>
              </a:rPr>
              <a:t>What They Are Not</a:t>
            </a:r>
            <a:endParaRPr lang="en-US" dirty="0">
              <a:solidFill>
                <a:srgbClr val="5D6C93"/>
              </a:solidFill>
            </a:endParaRPr>
          </a:p>
        </p:txBody>
      </p:sp>
    </p:spTree>
    <p:extLst>
      <p:ext uri="{BB962C8B-B14F-4D97-AF65-F5344CB8AC3E}">
        <p14:creationId xmlns:p14="http://schemas.microsoft.com/office/powerpoint/2010/main" val="11678596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SMU CEC Theme">
  <a:themeElements>
    <a:clrScheme name="SMU Default New">
      <a:dk1>
        <a:sysClr val="windowText" lastClr="000000"/>
      </a:dk1>
      <a:lt1>
        <a:sysClr val="window" lastClr="FFFFFF"/>
      </a:lt1>
      <a:dk2>
        <a:srgbClr val="032B66"/>
      </a:dk2>
      <a:lt2>
        <a:srgbClr val="E8E1C7"/>
      </a:lt2>
      <a:accent1>
        <a:srgbClr val="B10000"/>
      </a:accent1>
      <a:accent2>
        <a:srgbClr val="032B66"/>
      </a:accent2>
      <a:accent3>
        <a:srgbClr val="E8E1C7"/>
      </a:accent3>
      <a:accent4>
        <a:srgbClr val="0B2B58"/>
      </a:accent4>
      <a:accent5>
        <a:srgbClr val="5D6C93"/>
      </a:accent5>
      <a:accent6>
        <a:srgbClr val="F79646"/>
      </a:accent6>
      <a:hlink>
        <a:srgbClr val="0038A8"/>
      </a:hlink>
      <a:folHlink>
        <a:srgbClr val="B10000"/>
      </a:folHlink>
    </a:clrScheme>
    <a:fontScheme name="Custom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AF7EA714CC39040883754BC4B32E8BA" ma:contentTypeVersion="0" ma:contentTypeDescription="Create a new document." ma:contentTypeScope="" ma:versionID="82fca3889656e9b49c3f85370df2045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30D25C-2B8C-4E8E-A3EA-861E33399DB6}">
  <ds:schemaRefs>
    <ds:schemaRef ds:uri="http://www.w3.org/XML/1998/namespace"/>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http://purl.org/dc/dcmitype/"/>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09C28EF2-5F72-4F36-9FAB-E29A52179F4E}">
  <ds:schemaRefs>
    <ds:schemaRef ds:uri="http://schemas.microsoft.com/sharepoint/v3/contenttype/forms"/>
  </ds:schemaRefs>
</ds:datastoreItem>
</file>

<file path=customXml/itemProps3.xml><?xml version="1.0" encoding="utf-8"?>
<ds:datastoreItem xmlns:ds="http://schemas.openxmlformats.org/officeDocument/2006/customXml" ds:itemID="{64E5588E-D5D4-4A9C-9FD2-3305314A5B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SMU CEC Theme</Template>
  <TotalTime>1547</TotalTime>
  <Words>3716</Words>
  <Application>Microsoft Macintosh PowerPoint</Application>
  <PresentationFormat>On-screen Show (16:9)</PresentationFormat>
  <Paragraphs>278</Paragraphs>
  <Slides>40</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SMU CEC Theme</vt:lpstr>
      <vt:lpstr>Document</vt:lpstr>
      <vt:lpstr>Using Verbal Protocols to Develop Assessments of Algebra Readiness </vt:lpstr>
      <vt:lpstr>Research in Mathematics Education Staff Supporting These Efforts</vt:lpstr>
      <vt:lpstr>Objectives for this presentation</vt:lpstr>
      <vt:lpstr>What are Verbal Protocols?</vt:lpstr>
      <vt:lpstr>Overview of Verbal Protocols</vt:lpstr>
      <vt:lpstr>PowerPoint Presentation</vt:lpstr>
      <vt:lpstr>Multiple Types of Verbal Protocols</vt:lpstr>
      <vt:lpstr>Multiple Types of Verbal Protocols</vt:lpstr>
      <vt:lpstr>Verbal Protocols</vt:lpstr>
      <vt:lpstr>How do Verbal Protocols differ from Dynamic Assessment?</vt:lpstr>
      <vt:lpstr>Verbal protocols and assessment development</vt:lpstr>
      <vt:lpstr>Verbal protocols and assessment development</vt:lpstr>
      <vt:lpstr>Using Verbal Protocols to Identify Sources of Construct Irrelevant Variance</vt:lpstr>
      <vt:lpstr>Using Verbal Protocols to Identify Sources of Construct Irrelevant Variance</vt:lpstr>
      <vt:lpstr>Using Verbal Protocols to Identify Sources of Construct Irrelevant Variance</vt:lpstr>
      <vt:lpstr>When should verbal protocols be conducted?</vt:lpstr>
      <vt:lpstr>Verbal Protocols</vt:lpstr>
      <vt:lpstr>Verbal Protocol Data Collection: Our Process</vt:lpstr>
      <vt:lpstr>Verbal Protocol Data Collection:  Grade 4 Example</vt:lpstr>
      <vt:lpstr>Grade 4 Example: Data</vt:lpstr>
      <vt:lpstr>Grade 4 Example: Students’ Work</vt:lpstr>
      <vt:lpstr>Grade 4 Example: Suggestions for Revision</vt:lpstr>
      <vt:lpstr>ESTAR Grade 2 Example</vt:lpstr>
      <vt:lpstr>ESTAR Grade 2 Example: Data</vt:lpstr>
      <vt:lpstr>Grade 2 Item Activity</vt:lpstr>
      <vt:lpstr>ESTAR Grade 2: Data Decisions</vt:lpstr>
      <vt:lpstr>ESTAR Grade 3 Example</vt:lpstr>
      <vt:lpstr>ESTAR Grade 3 Example: Data</vt:lpstr>
      <vt:lpstr>Grade 3 Item Activity</vt:lpstr>
      <vt:lpstr>ESTAR Grade 3: Data Decisions</vt:lpstr>
      <vt:lpstr>MSTAR Grades 5-8 Example</vt:lpstr>
      <vt:lpstr>MSTAR Grades 5-8: Data</vt:lpstr>
      <vt:lpstr>Grades 5-8 Item Activity</vt:lpstr>
      <vt:lpstr>MSTAR Grades 5-8: Data Decisions</vt:lpstr>
      <vt:lpstr>What can we do with this information?</vt:lpstr>
      <vt:lpstr>Lessons Learned and to Consider During Item Writing</vt:lpstr>
      <vt:lpstr>Lessons Learned and to Consider During Item Writing</vt:lpstr>
      <vt:lpstr>Final thoughts…</vt:lpstr>
      <vt:lpstr>References</vt:lpstr>
      <vt:lpstr>Interested in Learning More?</vt:lpstr>
    </vt:vector>
  </TitlesOfParts>
  <Company>Southern Methodist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Snow, Andrew</dc:creator>
  <cp:lastModifiedBy>Marilea Jungman</cp:lastModifiedBy>
  <cp:revision>98</cp:revision>
  <dcterms:created xsi:type="dcterms:W3CDTF">2012-01-30T16:25:29Z</dcterms:created>
  <dcterms:modified xsi:type="dcterms:W3CDTF">2013-05-20T18:50:19Z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0x0101005AF7EA714CC39040883754BC4B32E8BA</vt:lpwstr>
  </property>
</Properties>
</file>