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1" r:id="rId4"/>
    <p:sldId id="262" r:id="rId5"/>
    <p:sldId id="259" r:id="rId6"/>
    <p:sldId id="260" r:id="rId7"/>
    <p:sldId id="258" r:id="rId8"/>
    <p:sldId id="267" r:id="rId9"/>
    <p:sldId id="268" r:id="rId10"/>
    <p:sldId id="265" r:id="rId11"/>
    <p:sldId id="269" r:id="rId12"/>
    <p:sldId id="266" r:id="rId13"/>
    <p:sldId id="263" r:id="rId14"/>
    <p:sldId id="264" r:id="rId15"/>
    <p:sldId id="273" r:id="rId16"/>
    <p:sldId id="270" r:id="rId17"/>
    <p:sldId id="271"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589" autoAdjust="0"/>
  </p:normalViewPr>
  <p:slideViewPr>
    <p:cSldViewPr>
      <p:cViewPr varScale="1">
        <p:scale>
          <a:sx n="69" d="100"/>
          <a:sy n="69" d="100"/>
        </p:scale>
        <p:origin x="-3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B5660-AD19-4F33-A215-8D48CF25B8E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6ED5C30-9FCE-4E27-B6F0-0A3032D3B865}">
      <dgm:prSet phldrT="[Text]"/>
      <dgm:spPr/>
      <dgm:t>
        <a:bodyPr/>
        <a:lstStyle/>
        <a:p>
          <a:r>
            <a:rPr lang="en-US" dirty="0" smtClean="0"/>
            <a:t>Predictive Analytics</a:t>
          </a:r>
          <a:endParaRPr lang="en-US" dirty="0"/>
        </a:p>
      </dgm:t>
    </dgm:pt>
    <dgm:pt modelId="{6E954F37-5942-461F-97A2-C76E4C38D01D}" type="parTrans" cxnId="{418ED0D9-C225-45B5-9D39-82D82E95F7C7}">
      <dgm:prSet/>
      <dgm:spPr/>
      <dgm:t>
        <a:bodyPr/>
        <a:lstStyle/>
        <a:p>
          <a:endParaRPr lang="en-US"/>
        </a:p>
      </dgm:t>
    </dgm:pt>
    <dgm:pt modelId="{43FDD2B9-43EB-44D7-8A45-33848DA0BBB7}" type="sibTrans" cxnId="{418ED0D9-C225-45B5-9D39-82D82E95F7C7}">
      <dgm:prSet/>
      <dgm:spPr/>
      <dgm:t>
        <a:bodyPr/>
        <a:lstStyle/>
        <a:p>
          <a:endParaRPr lang="en-US"/>
        </a:p>
      </dgm:t>
    </dgm:pt>
    <dgm:pt modelId="{E9B84462-8085-47CF-A82D-A39D5D38D045}">
      <dgm:prSet phldrT="[Text]"/>
      <dgm:spPr/>
      <dgm:t>
        <a:bodyPr/>
        <a:lstStyle/>
        <a:p>
          <a:r>
            <a:rPr lang="en-US" dirty="0" smtClean="0"/>
            <a:t>Reporting</a:t>
          </a:r>
          <a:endParaRPr lang="en-US" dirty="0"/>
        </a:p>
      </dgm:t>
    </dgm:pt>
    <dgm:pt modelId="{6E4EAE41-8D4D-4894-AF8B-6FC73428AE31}" type="parTrans" cxnId="{4648C168-FDAF-4CFD-8824-B10E1BAE5241}">
      <dgm:prSet/>
      <dgm:spPr/>
      <dgm:t>
        <a:bodyPr/>
        <a:lstStyle/>
        <a:p>
          <a:endParaRPr lang="en-US"/>
        </a:p>
      </dgm:t>
    </dgm:pt>
    <dgm:pt modelId="{2AB08AE4-452E-49DC-8A5C-B67B0DBF0FBD}" type="sibTrans" cxnId="{4648C168-FDAF-4CFD-8824-B10E1BAE5241}">
      <dgm:prSet/>
      <dgm:spPr/>
      <dgm:t>
        <a:bodyPr/>
        <a:lstStyle/>
        <a:p>
          <a:endParaRPr lang="en-US"/>
        </a:p>
      </dgm:t>
    </dgm:pt>
    <dgm:pt modelId="{4668C207-FEAF-4334-8687-E7A28732F104}">
      <dgm:prSet phldrT="[Text]"/>
      <dgm:spPr/>
      <dgm:t>
        <a:bodyPr/>
        <a:lstStyle/>
        <a:p>
          <a:r>
            <a:rPr lang="en-US" dirty="0" smtClean="0"/>
            <a:t>Data Warehousing</a:t>
          </a:r>
          <a:endParaRPr lang="en-US" dirty="0"/>
        </a:p>
      </dgm:t>
    </dgm:pt>
    <dgm:pt modelId="{86812DF4-9208-4010-8187-108268AD01F9}" type="parTrans" cxnId="{CF3AF9E4-4D88-4663-A814-929A43F6D0DC}">
      <dgm:prSet/>
      <dgm:spPr/>
      <dgm:t>
        <a:bodyPr/>
        <a:lstStyle/>
        <a:p>
          <a:endParaRPr lang="en-US"/>
        </a:p>
      </dgm:t>
    </dgm:pt>
    <dgm:pt modelId="{D36B666E-7985-46EA-AF65-B54AFB29666E}" type="sibTrans" cxnId="{CF3AF9E4-4D88-4663-A814-929A43F6D0DC}">
      <dgm:prSet/>
      <dgm:spPr/>
      <dgm:t>
        <a:bodyPr/>
        <a:lstStyle/>
        <a:p>
          <a:endParaRPr lang="en-US"/>
        </a:p>
      </dgm:t>
    </dgm:pt>
    <dgm:pt modelId="{E35141EF-5288-48BD-AF92-F34A9FE3E3F1}" type="pres">
      <dgm:prSet presAssocID="{7BAB5660-AD19-4F33-A215-8D48CF25B8ED}" presName="Name0" presStyleCnt="0">
        <dgm:presLayoutVars>
          <dgm:dir/>
          <dgm:resizeHandles val="exact"/>
        </dgm:presLayoutVars>
      </dgm:prSet>
      <dgm:spPr/>
      <dgm:t>
        <a:bodyPr/>
        <a:lstStyle/>
        <a:p>
          <a:endParaRPr lang="en-US"/>
        </a:p>
      </dgm:t>
    </dgm:pt>
    <dgm:pt modelId="{6B1D7149-FBFE-4428-9410-041001627A9E}" type="pres">
      <dgm:prSet presAssocID="{F6ED5C30-9FCE-4E27-B6F0-0A3032D3B865}" presName="node" presStyleLbl="node1" presStyleIdx="0" presStyleCnt="3">
        <dgm:presLayoutVars>
          <dgm:bulletEnabled val="1"/>
        </dgm:presLayoutVars>
      </dgm:prSet>
      <dgm:spPr/>
      <dgm:t>
        <a:bodyPr/>
        <a:lstStyle/>
        <a:p>
          <a:endParaRPr lang="en-US"/>
        </a:p>
      </dgm:t>
    </dgm:pt>
    <dgm:pt modelId="{0FD0A45B-3EBF-4F8B-A236-2E1D6ED244A0}" type="pres">
      <dgm:prSet presAssocID="{43FDD2B9-43EB-44D7-8A45-33848DA0BBB7}" presName="sibTrans" presStyleLbl="sibTrans2D1" presStyleIdx="0" presStyleCnt="3"/>
      <dgm:spPr/>
      <dgm:t>
        <a:bodyPr/>
        <a:lstStyle/>
        <a:p>
          <a:endParaRPr lang="en-US"/>
        </a:p>
      </dgm:t>
    </dgm:pt>
    <dgm:pt modelId="{49CB37F0-D9A8-4C9E-B3D5-6C653F3DF6E1}" type="pres">
      <dgm:prSet presAssocID="{43FDD2B9-43EB-44D7-8A45-33848DA0BBB7}" presName="connectorText" presStyleLbl="sibTrans2D1" presStyleIdx="0" presStyleCnt="3"/>
      <dgm:spPr/>
      <dgm:t>
        <a:bodyPr/>
        <a:lstStyle/>
        <a:p>
          <a:endParaRPr lang="en-US"/>
        </a:p>
      </dgm:t>
    </dgm:pt>
    <dgm:pt modelId="{A2D04DE3-F545-4DC5-AA32-7B2E8C033D63}" type="pres">
      <dgm:prSet presAssocID="{E9B84462-8085-47CF-A82D-A39D5D38D045}" presName="node" presStyleLbl="node1" presStyleIdx="1" presStyleCnt="3">
        <dgm:presLayoutVars>
          <dgm:bulletEnabled val="1"/>
        </dgm:presLayoutVars>
      </dgm:prSet>
      <dgm:spPr/>
      <dgm:t>
        <a:bodyPr/>
        <a:lstStyle/>
        <a:p>
          <a:endParaRPr lang="en-US"/>
        </a:p>
      </dgm:t>
    </dgm:pt>
    <dgm:pt modelId="{9D09A2F8-8BBC-4AFD-B581-CBD27E2CAEA0}" type="pres">
      <dgm:prSet presAssocID="{2AB08AE4-452E-49DC-8A5C-B67B0DBF0FBD}" presName="sibTrans" presStyleLbl="sibTrans2D1" presStyleIdx="1" presStyleCnt="3"/>
      <dgm:spPr/>
      <dgm:t>
        <a:bodyPr/>
        <a:lstStyle/>
        <a:p>
          <a:endParaRPr lang="en-US"/>
        </a:p>
      </dgm:t>
    </dgm:pt>
    <dgm:pt modelId="{E89416D0-840A-4EA0-B476-AA8B322CB23B}" type="pres">
      <dgm:prSet presAssocID="{2AB08AE4-452E-49DC-8A5C-B67B0DBF0FBD}" presName="connectorText" presStyleLbl="sibTrans2D1" presStyleIdx="1" presStyleCnt="3"/>
      <dgm:spPr/>
      <dgm:t>
        <a:bodyPr/>
        <a:lstStyle/>
        <a:p>
          <a:endParaRPr lang="en-US"/>
        </a:p>
      </dgm:t>
    </dgm:pt>
    <dgm:pt modelId="{47EAFDA6-B734-4CD7-A1A1-BB033EA9D1A1}" type="pres">
      <dgm:prSet presAssocID="{4668C207-FEAF-4334-8687-E7A28732F104}" presName="node" presStyleLbl="node1" presStyleIdx="2" presStyleCnt="3">
        <dgm:presLayoutVars>
          <dgm:bulletEnabled val="1"/>
        </dgm:presLayoutVars>
      </dgm:prSet>
      <dgm:spPr/>
      <dgm:t>
        <a:bodyPr/>
        <a:lstStyle/>
        <a:p>
          <a:endParaRPr lang="en-US"/>
        </a:p>
      </dgm:t>
    </dgm:pt>
    <dgm:pt modelId="{88C53862-B7C4-4A73-BB26-6E604D781A51}" type="pres">
      <dgm:prSet presAssocID="{D36B666E-7985-46EA-AF65-B54AFB29666E}" presName="sibTrans" presStyleLbl="sibTrans2D1" presStyleIdx="2" presStyleCnt="3"/>
      <dgm:spPr/>
      <dgm:t>
        <a:bodyPr/>
        <a:lstStyle/>
        <a:p>
          <a:endParaRPr lang="en-US"/>
        </a:p>
      </dgm:t>
    </dgm:pt>
    <dgm:pt modelId="{CAC428AD-D126-429F-BA34-AB4211163F13}" type="pres">
      <dgm:prSet presAssocID="{D36B666E-7985-46EA-AF65-B54AFB29666E}" presName="connectorText" presStyleLbl="sibTrans2D1" presStyleIdx="2" presStyleCnt="3"/>
      <dgm:spPr/>
      <dgm:t>
        <a:bodyPr/>
        <a:lstStyle/>
        <a:p>
          <a:endParaRPr lang="en-US"/>
        </a:p>
      </dgm:t>
    </dgm:pt>
  </dgm:ptLst>
  <dgm:cxnLst>
    <dgm:cxn modelId="{FD181754-DC85-4751-B446-852E4C917289}" type="presOf" srcId="{F6ED5C30-9FCE-4E27-B6F0-0A3032D3B865}" destId="{6B1D7149-FBFE-4428-9410-041001627A9E}" srcOrd="0" destOrd="0" presId="urn:microsoft.com/office/officeart/2005/8/layout/cycle7"/>
    <dgm:cxn modelId="{4DE9E8C1-5E4E-4E3E-A1ED-6B2759342C17}" type="presOf" srcId="{D36B666E-7985-46EA-AF65-B54AFB29666E}" destId="{CAC428AD-D126-429F-BA34-AB4211163F13}" srcOrd="1" destOrd="0" presId="urn:microsoft.com/office/officeart/2005/8/layout/cycle7"/>
    <dgm:cxn modelId="{A7CD37C6-73AF-47B3-9B76-873A9089C115}" type="presOf" srcId="{43FDD2B9-43EB-44D7-8A45-33848DA0BBB7}" destId="{0FD0A45B-3EBF-4F8B-A236-2E1D6ED244A0}" srcOrd="0" destOrd="0" presId="urn:microsoft.com/office/officeart/2005/8/layout/cycle7"/>
    <dgm:cxn modelId="{4648C168-FDAF-4CFD-8824-B10E1BAE5241}" srcId="{7BAB5660-AD19-4F33-A215-8D48CF25B8ED}" destId="{E9B84462-8085-47CF-A82D-A39D5D38D045}" srcOrd="1" destOrd="0" parTransId="{6E4EAE41-8D4D-4894-AF8B-6FC73428AE31}" sibTransId="{2AB08AE4-452E-49DC-8A5C-B67B0DBF0FBD}"/>
    <dgm:cxn modelId="{CDA3E2A2-E20C-4766-A90C-ADE9201FE3C1}" type="presOf" srcId="{4668C207-FEAF-4334-8687-E7A28732F104}" destId="{47EAFDA6-B734-4CD7-A1A1-BB033EA9D1A1}" srcOrd="0" destOrd="0" presId="urn:microsoft.com/office/officeart/2005/8/layout/cycle7"/>
    <dgm:cxn modelId="{6DA5540B-B83E-477C-9A3D-D0FC011C1EF7}" type="presOf" srcId="{2AB08AE4-452E-49DC-8A5C-B67B0DBF0FBD}" destId="{9D09A2F8-8BBC-4AFD-B581-CBD27E2CAEA0}" srcOrd="0" destOrd="0" presId="urn:microsoft.com/office/officeart/2005/8/layout/cycle7"/>
    <dgm:cxn modelId="{C8EEEF9C-606D-4980-BDB1-1C3ACC9A0725}" type="presOf" srcId="{43FDD2B9-43EB-44D7-8A45-33848DA0BBB7}" destId="{49CB37F0-D9A8-4C9E-B3D5-6C653F3DF6E1}" srcOrd="1" destOrd="0" presId="urn:microsoft.com/office/officeart/2005/8/layout/cycle7"/>
    <dgm:cxn modelId="{977E31B2-BA28-4606-A084-AD312AE6A93D}" type="presOf" srcId="{7BAB5660-AD19-4F33-A215-8D48CF25B8ED}" destId="{E35141EF-5288-48BD-AF92-F34A9FE3E3F1}" srcOrd="0" destOrd="0" presId="urn:microsoft.com/office/officeart/2005/8/layout/cycle7"/>
    <dgm:cxn modelId="{418ED0D9-C225-45B5-9D39-82D82E95F7C7}" srcId="{7BAB5660-AD19-4F33-A215-8D48CF25B8ED}" destId="{F6ED5C30-9FCE-4E27-B6F0-0A3032D3B865}" srcOrd="0" destOrd="0" parTransId="{6E954F37-5942-461F-97A2-C76E4C38D01D}" sibTransId="{43FDD2B9-43EB-44D7-8A45-33848DA0BBB7}"/>
    <dgm:cxn modelId="{CF3AF9E4-4D88-4663-A814-929A43F6D0DC}" srcId="{7BAB5660-AD19-4F33-A215-8D48CF25B8ED}" destId="{4668C207-FEAF-4334-8687-E7A28732F104}" srcOrd="2" destOrd="0" parTransId="{86812DF4-9208-4010-8187-108268AD01F9}" sibTransId="{D36B666E-7985-46EA-AF65-B54AFB29666E}"/>
    <dgm:cxn modelId="{57FC1A9C-8768-4AFE-811E-036E82B55B54}" type="presOf" srcId="{E9B84462-8085-47CF-A82D-A39D5D38D045}" destId="{A2D04DE3-F545-4DC5-AA32-7B2E8C033D63}" srcOrd="0" destOrd="0" presId="urn:microsoft.com/office/officeart/2005/8/layout/cycle7"/>
    <dgm:cxn modelId="{50D57ECA-9E32-44FB-A829-456F858B15B4}" type="presOf" srcId="{2AB08AE4-452E-49DC-8A5C-B67B0DBF0FBD}" destId="{E89416D0-840A-4EA0-B476-AA8B322CB23B}" srcOrd="1" destOrd="0" presId="urn:microsoft.com/office/officeart/2005/8/layout/cycle7"/>
    <dgm:cxn modelId="{CF273FCE-7E42-4167-8C68-E88970EB9BAD}" type="presOf" srcId="{D36B666E-7985-46EA-AF65-B54AFB29666E}" destId="{88C53862-B7C4-4A73-BB26-6E604D781A51}" srcOrd="0" destOrd="0" presId="urn:microsoft.com/office/officeart/2005/8/layout/cycle7"/>
    <dgm:cxn modelId="{1D10A9C0-FF79-408D-91D9-FCF4F83CBAC7}" type="presParOf" srcId="{E35141EF-5288-48BD-AF92-F34A9FE3E3F1}" destId="{6B1D7149-FBFE-4428-9410-041001627A9E}" srcOrd="0" destOrd="0" presId="urn:microsoft.com/office/officeart/2005/8/layout/cycle7"/>
    <dgm:cxn modelId="{2A0C0061-B73D-4AAF-B4DA-3DE227400D9B}" type="presParOf" srcId="{E35141EF-5288-48BD-AF92-F34A9FE3E3F1}" destId="{0FD0A45B-3EBF-4F8B-A236-2E1D6ED244A0}" srcOrd="1" destOrd="0" presId="urn:microsoft.com/office/officeart/2005/8/layout/cycle7"/>
    <dgm:cxn modelId="{0A682F4E-D592-4A6A-AA37-86AC09CE6A4F}" type="presParOf" srcId="{0FD0A45B-3EBF-4F8B-A236-2E1D6ED244A0}" destId="{49CB37F0-D9A8-4C9E-B3D5-6C653F3DF6E1}" srcOrd="0" destOrd="0" presId="urn:microsoft.com/office/officeart/2005/8/layout/cycle7"/>
    <dgm:cxn modelId="{E31A8FA9-0815-41F3-9929-31B9FF33ED2A}" type="presParOf" srcId="{E35141EF-5288-48BD-AF92-F34A9FE3E3F1}" destId="{A2D04DE3-F545-4DC5-AA32-7B2E8C033D63}" srcOrd="2" destOrd="0" presId="urn:microsoft.com/office/officeart/2005/8/layout/cycle7"/>
    <dgm:cxn modelId="{86A6B437-1F5B-41D5-A1E2-8D3F958981C5}" type="presParOf" srcId="{E35141EF-5288-48BD-AF92-F34A9FE3E3F1}" destId="{9D09A2F8-8BBC-4AFD-B581-CBD27E2CAEA0}" srcOrd="3" destOrd="0" presId="urn:microsoft.com/office/officeart/2005/8/layout/cycle7"/>
    <dgm:cxn modelId="{9382274C-ECEA-4FEC-888E-EFFD63BC71FD}" type="presParOf" srcId="{9D09A2F8-8BBC-4AFD-B581-CBD27E2CAEA0}" destId="{E89416D0-840A-4EA0-B476-AA8B322CB23B}" srcOrd="0" destOrd="0" presId="urn:microsoft.com/office/officeart/2005/8/layout/cycle7"/>
    <dgm:cxn modelId="{A6366291-E2D8-4C30-A8CB-13F54D7CC467}" type="presParOf" srcId="{E35141EF-5288-48BD-AF92-F34A9FE3E3F1}" destId="{47EAFDA6-B734-4CD7-A1A1-BB033EA9D1A1}" srcOrd="4" destOrd="0" presId="urn:microsoft.com/office/officeart/2005/8/layout/cycle7"/>
    <dgm:cxn modelId="{AD6F0117-9AAA-4B99-A044-8840AA53FC82}" type="presParOf" srcId="{E35141EF-5288-48BD-AF92-F34A9FE3E3F1}" destId="{88C53862-B7C4-4A73-BB26-6E604D781A51}" srcOrd="5" destOrd="0" presId="urn:microsoft.com/office/officeart/2005/8/layout/cycle7"/>
    <dgm:cxn modelId="{286238AD-3D51-404F-8824-1DF663F9AA75}" type="presParOf" srcId="{88C53862-B7C4-4A73-BB26-6E604D781A51}" destId="{CAC428AD-D126-429F-BA34-AB4211163F1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8E663-6361-46C2-8FA4-3EBB9DDD7E5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D38B9D6-254F-4C5D-8CCC-E4346C69CF26}">
      <dgm:prSet phldrT="[Text]"/>
      <dgm:spPr/>
      <dgm:t>
        <a:bodyPr/>
        <a:lstStyle/>
        <a:p>
          <a:r>
            <a:rPr lang="en-US"/>
            <a:t>Essential  Tools</a:t>
          </a:r>
        </a:p>
        <a:p>
          <a:r>
            <a:rPr lang="en-US"/>
            <a:t>for</a:t>
          </a:r>
        </a:p>
        <a:p>
          <a:r>
            <a:rPr lang="en-US"/>
            <a:t>Predictive Analytics</a:t>
          </a:r>
        </a:p>
      </dgm:t>
    </dgm:pt>
    <dgm:pt modelId="{DC36243F-92A7-442F-AA57-819176D1A444}" type="parTrans" cxnId="{921E1F5B-7688-446E-B4BB-C29FB044E3FC}">
      <dgm:prSet/>
      <dgm:spPr/>
      <dgm:t>
        <a:bodyPr/>
        <a:lstStyle/>
        <a:p>
          <a:endParaRPr lang="en-US"/>
        </a:p>
      </dgm:t>
    </dgm:pt>
    <dgm:pt modelId="{A723BE60-ACB0-4D8F-BE9E-3F77F1A2A439}" type="sibTrans" cxnId="{921E1F5B-7688-446E-B4BB-C29FB044E3FC}">
      <dgm:prSet/>
      <dgm:spPr/>
      <dgm:t>
        <a:bodyPr/>
        <a:lstStyle/>
        <a:p>
          <a:endParaRPr lang="en-US"/>
        </a:p>
      </dgm:t>
    </dgm:pt>
    <dgm:pt modelId="{131A94E0-4A6D-49EC-B3F9-B8D67D3EBFA7}">
      <dgm:prSet phldrT="[Text]"/>
      <dgm:spPr/>
      <dgm:t>
        <a:bodyPr/>
        <a:lstStyle/>
        <a:p>
          <a:r>
            <a:rPr lang="en-US"/>
            <a:t>GLM</a:t>
          </a:r>
        </a:p>
      </dgm:t>
    </dgm:pt>
    <dgm:pt modelId="{51C0C39B-5D1A-49E4-913F-AACD5C2FFAB5}" type="parTrans" cxnId="{16E3CCB9-53EB-4E52-8BDA-0A588A065F9F}">
      <dgm:prSet/>
      <dgm:spPr/>
      <dgm:t>
        <a:bodyPr/>
        <a:lstStyle/>
        <a:p>
          <a:endParaRPr lang="en-US"/>
        </a:p>
      </dgm:t>
    </dgm:pt>
    <dgm:pt modelId="{41231D0E-24E2-4FAF-B712-8692F6FD5546}" type="sibTrans" cxnId="{16E3CCB9-53EB-4E52-8BDA-0A588A065F9F}">
      <dgm:prSet/>
      <dgm:spPr/>
      <dgm:t>
        <a:bodyPr/>
        <a:lstStyle/>
        <a:p>
          <a:endParaRPr lang="en-US"/>
        </a:p>
      </dgm:t>
    </dgm:pt>
    <dgm:pt modelId="{392FA031-A8E3-4E03-8F1F-A56A2CBCCCE6}">
      <dgm:prSet phldrT="[Text]"/>
      <dgm:spPr/>
      <dgm:t>
        <a:bodyPr/>
        <a:lstStyle/>
        <a:p>
          <a:r>
            <a:rPr lang="en-US"/>
            <a:t>Time Series Analysis</a:t>
          </a:r>
        </a:p>
      </dgm:t>
    </dgm:pt>
    <dgm:pt modelId="{DE87459F-F4AD-4B21-9B2B-5EFB32B6DD3C}" type="parTrans" cxnId="{48E854BC-B2C7-4C9E-A6C0-A7DC820D1A76}">
      <dgm:prSet/>
      <dgm:spPr/>
      <dgm:t>
        <a:bodyPr/>
        <a:lstStyle/>
        <a:p>
          <a:endParaRPr lang="en-US"/>
        </a:p>
      </dgm:t>
    </dgm:pt>
    <dgm:pt modelId="{5589776D-30F5-40AF-9AB6-21D3F6A266D2}" type="sibTrans" cxnId="{48E854BC-B2C7-4C9E-A6C0-A7DC820D1A76}">
      <dgm:prSet/>
      <dgm:spPr/>
      <dgm:t>
        <a:bodyPr/>
        <a:lstStyle/>
        <a:p>
          <a:endParaRPr lang="en-US"/>
        </a:p>
      </dgm:t>
    </dgm:pt>
    <dgm:pt modelId="{B2E7E9C8-766A-48F3-82AD-95AB06A51A84}">
      <dgm:prSet phldrT="[Text]"/>
      <dgm:spPr/>
      <dgm:t>
        <a:bodyPr/>
        <a:lstStyle/>
        <a:p>
          <a:r>
            <a:rPr lang="en-US"/>
            <a:t>Applied Multivariate Analysis</a:t>
          </a:r>
        </a:p>
      </dgm:t>
    </dgm:pt>
    <dgm:pt modelId="{0EDA9F21-1576-4569-B57C-F5F098833CC6}" type="parTrans" cxnId="{95B0F46A-999D-4DFE-8B1F-84AB174087B6}">
      <dgm:prSet/>
      <dgm:spPr/>
      <dgm:t>
        <a:bodyPr/>
        <a:lstStyle/>
        <a:p>
          <a:endParaRPr lang="en-US"/>
        </a:p>
      </dgm:t>
    </dgm:pt>
    <dgm:pt modelId="{451AB579-53DB-44CC-BEBA-FD7AAE033DD0}" type="sibTrans" cxnId="{95B0F46A-999D-4DFE-8B1F-84AB174087B6}">
      <dgm:prSet/>
      <dgm:spPr/>
      <dgm:t>
        <a:bodyPr/>
        <a:lstStyle/>
        <a:p>
          <a:endParaRPr lang="en-US"/>
        </a:p>
      </dgm:t>
    </dgm:pt>
    <dgm:pt modelId="{1CC9C1E4-4B58-4E34-BDDD-EEE98847CBB5}">
      <dgm:prSet phldrT="[Text]"/>
      <dgm:spPr/>
      <dgm:t>
        <a:bodyPr/>
        <a:lstStyle/>
        <a:p>
          <a:r>
            <a:rPr lang="en-US"/>
            <a:t>Machine Learning Tools</a:t>
          </a:r>
        </a:p>
      </dgm:t>
    </dgm:pt>
    <dgm:pt modelId="{4B2AD8B5-4284-4B08-BB64-CB0EB7D0ECA7}" type="parTrans" cxnId="{F842452B-6B6C-4B0E-BC99-E1E42325F7C7}">
      <dgm:prSet/>
      <dgm:spPr/>
      <dgm:t>
        <a:bodyPr/>
        <a:lstStyle/>
        <a:p>
          <a:endParaRPr lang="en-US"/>
        </a:p>
      </dgm:t>
    </dgm:pt>
    <dgm:pt modelId="{62858209-5A23-44F8-BA04-8BF1C8E86F09}" type="sibTrans" cxnId="{F842452B-6B6C-4B0E-BC99-E1E42325F7C7}">
      <dgm:prSet/>
      <dgm:spPr/>
      <dgm:t>
        <a:bodyPr/>
        <a:lstStyle/>
        <a:p>
          <a:endParaRPr lang="en-US"/>
        </a:p>
      </dgm:t>
    </dgm:pt>
    <dgm:pt modelId="{7CAEA84E-622C-40B1-9F3D-11FE9A1C06E2}">
      <dgm:prSet phldrT="[Text]"/>
      <dgm:spPr/>
      <dgm:t>
        <a:bodyPr/>
        <a:lstStyle/>
        <a:p>
          <a:r>
            <a:rPr lang="en-US"/>
            <a:t>Computational Skills </a:t>
          </a:r>
        </a:p>
      </dgm:t>
    </dgm:pt>
    <dgm:pt modelId="{1A855744-C92F-4859-A5E6-5885A154035B}" type="parTrans" cxnId="{CBF43ABA-B764-4609-A30B-BDB9748EA4BF}">
      <dgm:prSet/>
      <dgm:spPr/>
      <dgm:t>
        <a:bodyPr/>
        <a:lstStyle/>
        <a:p>
          <a:endParaRPr lang="en-US"/>
        </a:p>
      </dgm:t>
    </dgm:pt>
    <dgm:pt modelId="{FDB055B7-6219-43EB-8C7C-3A1067040B4A}" type="sibTrans" cxnId="{CBF43ABA-B764-4609-A30B-BDB9748EA4BF}">
      <dgm:prSet/>
      <dgm:spPr/>
      <dgm:t>
        <a:bodyPr/>
        <a:lstStyle/>
        <a:p>
          <a:endParaRPr lang="en-US"/>
        </a:p>
      </dgm:t>
    </dgm:pt>
    <dgm:pt modelId="{782BF88B-8D04-4B14-B418-9EB6860B90ED}">
      <dgm:prSet phldrT="[Text]"/>
      <dgm:spPr/>
      <dgm:t>
        <a:bodyPr/>
        <a:lstStyle/>
        <a:p>
          <a:r>
            <a:rPr lang="en-US"/>
            <a:t>Multiple </a:t>
          </a:r>
        </a:p>
        <a:p>
          <a:r>
            <a:rPr lang="en-US"/>
            <a:t>Regression</a:t>
          </a:r>
        </a:p>
      </dgm:t>
    </dgm:pt>
    <dgm:pt modelId="{48944BA3-F716-4B86-ACC6-768A3F560D82}" type="parTrans" cxnId="{0737AFB5-FE3B-42C0-BC4C-8FB79AF850A3}">
      <dgm:prSet/>
      <dgm:spPr/>
      <dgm:t>
        <a:bodyPr/>
        <a:lstStyle/>
        <a:p>
          <a:endParaRPr lang="en-US"/>
        </a:p>
      </dgm:t>
    </dgm:pt>
    <dgm:pt modelId="{34DC5B4E-AF46-40B2-B14C-7EF609560610}" type="sibTrans" cxnId="{0737AFB5-FE3B-42C0-BC4C-8FB79AF850A3}">
      <dgm:prSet/>
      <dgm:spPr/>
      <dgm:t>
        <a:bodyPr/>
        <a:lstStyle/>
        <a:p>
          <a:endParaRPr lang="en-US"/>
        </a:p>
      </dgm:t>
    </dgm:pt>
    <dgm:pt modelId="{1B9265DB-5F52-440B-930F-34D6F480D012}" type="pres">
      <dgm:prSet presAssocID="{EE38E663-6361-46C2-8FA4-3EBB9DDD7E58}" presName="Name0" presStyleCnt="0">
        <dgm:presLayoutVars>
          <dgm:chMax val="1"/>
          <dgm:chPref val="1"/>
          <dgm:dir/>
          <dgm:animOne val="branch"/>
          <dgm:animLvl val="lvl"/>
        </dgm:presLayoutVars>
      </dgm:prSet>
      <dgm:spPr/>
      <dgm:t>
        <a:bodyPr/>
        <a:lstStyle/>
        <a:p>
          <a:endParaRPr lang="en-US"/>
        </a:p>
      </dgm:t>
    </dgm:pt>
    <dgm:pt modelId="{1F8BEE6D-767D-4D96-99A1-ECD48B3DB147}" type="pres">
      <dgm:prSet presAssocID="{CD38B9D6-254F-4C5D-8CCC-E4346C69CF26}" presName="Parent" presStyleLbl="node0" presStyleIdx="0" presStyleCnt="1">
        <dgm:presLayoutVars>
          <dgm:chMax val="6"/>
          <dgm:chPref val="6"/>
        </dgm:presLayoutVars>
      </dgm:prSet>
      <dgm:spPr/>
      <dgm:t>
        <a:bodyPr/>
        <a:lstStyle/>
        <a:p>
          <a:endParaRPr lang="en-US"/>
        </a:p>
      </dgm:t>
    </dgm:pt>
    <dgm:pt modelId="{6C88D556-D48E-42D9-A5AE-16EEE6EF57B1}" type="pres">
      <dgm:prSet presAssocID="{131A94E0-4A6D-49EC-B3F9-B8D67D3EBFA7}" presName="Accent1" presStyleCnt="0"/>
      <dgm:spPr/>
    </dgm:pt>
    <dgm:pt modelId="{D195CBEB-1A9A-4978-889E-EA89C7ECEC10}" type="pres">
      <dgm:prSet presAssocID="{131A94E0-4A6D-49EC-B3F9-B8D67D3EBFA7}" presName="Accent" presStyleLbl="bgShp" presStyleIdx="0" presStyleCnt="6"/>
      <dgm:spPr/>
    </dgm:pt>
    <dgm:pt modelId="{7CE708DE-671A-4382-B7FE-9070FF1F035D}" type="pres">
      <dgm:prSet presAssocID="{131A94E0-4A6D-49EC-B3F9-B8D67D3EBFA7}" presName="Child1" presStyleLbl="node1" presStyleIdx="0" presStyleCnt="6">
        <dgm:presLayoutVars>
          <dgm:chMax val="0"/>
          <dgm:chPref val="0"/>
          <dgm:bulletEnabled val="1"/>
        </dgm:presLayoutVars>
      </dgm:prSet>
      <dgm:spPr/>
      <dgm:t>
        <a:bodyPr/>
        <a:lstStyle/>
        <a:p>
          <a:endParaRPr lang="en-US"/>
        </a:p>
      </dgm:t>
    </dgm:pt>
    <dgm:pt modelId="{D5B29176-9FE6-4983-B1F2-7B064B2ADCA9}" type="pres">
      <dgm:prSet presAssocID="{392FA031-A8E3-4E03-8F1F-A56A2CBCCCE6}" presName="Accent2" presStyleCnt="0"/>
      <dgm:spPr/>
    </dgm:pt>
    <dgm:pt modelId="{222E4F50-D55A-4CD8-809F-323E0B62C054}" type="pres">
      <dgm:prSet presAssocID="{392FA031-A8E3-4E03-8F1F-A56A2CBCCCE6}" presName="Accent" presStyleLbl="bgShp" presStyleIdx="1" presStyleCnt="6"/>
      <dgm:spPr/>
    </dgm:pt>
    <dgm:pt modelId="{81E9143F-AD32-4B72-B021-9C0B05CA3B54}" type="pres">
      <dgm:prSet presAssocID="{392FA031-A8E3-4E03-8F1F-A56A2CBCCCE6}" presName="Child2" presStyleLbl="node1" presStyleIdx="1" presStyleCnt="6">
        <dgm:presLayoutVars>
          <dgm:chMax val="0"/>
          <dgm:chPref val="0"/>
          <dgm:bulletEnabled val="1"/>
        </dgm:presLayoutVars>
      </dgm:prSet>
      <dgm:spPr/>
      <dgm:t>
        <a:bodyPr/>
        <a:lstStyle/>
        <a:p>
          <a:endParaRPr lang="en-US"/>
        </a:p>
      </dgm:t>
    </dgm:pt>
    <dgm:pt modelId="{E737943B-1709-49B5-B3DF-8F8B80A9C3AC}" type="pres">
      <dgm:prSet presAssocID="{B2E7E9C8-766A-48F3-82AD-95AB06A51A84}" presName="Accent3" presStyleCnt="0"/>
      <dgm:spPr/>
    </dgm:pt>
    <dgm:pt modelId="{4A7C38E0-7035-4CE4-8C63-E1A98F1FB9CB}" type="pres">
      <dgm:prSet presAssocID="{B2E7E9C8-766A-48F3-82AD-95AB06A51A84}" presName="Accent" presStyleLbl="bgShp" presStyleIdx="2" presStyleCnt="6"/>
      <dgm:spPr/>
    </dgm:pt>
    <dgm:pt modelId="{A5D023A1-1D25-46A7-84AC-20E8CEED7399}" type="pres">
      <dgm:prSet presAssocID="{B2E7E9C8-766A-48F3-82AD-95AB06A51A84}" presName="Child3" presStyleLbl="node1" presStyleIdx="2" presStyleCnt="6">
        <dgm:presLayoutVars>
          <dgm:chMax val="0"/>
          <dgm:chPref val="0"/>
          <dgm:bulletEnabled val="1"/>
        </dgm:presLayoutVars>
      </dgm:prSet>
      <dgm:spPr/>
      <dgm:t>
        <a:bodyPr/>
        <a:lstStyle/>
        <a:p>
          <a:endParaRPr lang="en-US"/>
        </a:p>
      </dgm:t>
    </dgm:pt>
    <dgm:pt modelId="{265A082A-9760-4D30-BC10-B4924A3D4C2C}" type="pres">
      <dgm:prSet presAssocID="{1CC9C1E4-4B58-4E34-BDDD-EEE98847CBB5}" presName="Accent4" presStyleCnt="0"/>
      <dgm:spPr/>
    </dgm:pt>
    <dgm:pt modelId="{724B2C08-C1DF-4F64-8F84-DB84026537B7}" type="pres">
      <dgm:prSet presAssocID="{1CC9C1E4-4B58-4E34-BDDD-EEE98847CBB5}" presName="Accent" presStyleLbl="bgShp" presStyleIdx="3" presStyleCnt="6"/>
      <dgm:spPr/>
    </dgm:pt>
    <dgm:pt modelId="{26624629-2615-42AD-8608-E9C5C52B7577}" type="pres">
      <dgm:prSet presAssocID="{1CC9C1E4-4B58-4E34-BDDD-EEE98847CBB5}" presName="Child4" presStyleLbl="node1" presStyleIdx="3" presStyleCnt="6">
        <dgm:presLayoutVars>
          <dgm:chMax val="0"/>
          <dgm:chPref val="0"/>
          <dgm:bulletEnabled val="1"/>
        </dgm:presLayoutVars>
      </dgm:prSet>
      <dgm:spPr/>
      <dgm:t>
        <a:bodyPr/>
        <a:lstStyle/>
        <a:p>
          <a:endParaRPr lang="en-US"/>
        </a:p>
      </dgm:t>
    </dgm:pt>
    <dgm:pt modelId="{048F13CB-A1EB-44CA-A39A-2F97ECE5A16D}" type="pres">
      <dgm:prSet presAssocID="{7CAEA84E-622C-40B1-9F3D-11FE9A1C06E2}" presName="Accent5" presStyleCnt="0"/>
      <dgm:spPr/>
    </dgm:pt>
    <dgm:pt modelId="{F5CAA5A9-7303-4D8D-AAF3-94F5964E3F39}" type="pres">
      <dgm:prSet presAssocID="{7CAEA84E-622C-40B1-9F3D-11FE9A1C06E2}" presName="Accent" presStyleLbl="bgShp" presStyleIdx="4" presStyleCnt="6"/>
      <dgm:spPr/>
    </dgm:pt>
    <dgm:pt modelId="{E96F487E-7173-409A-925D-772A0D810D94}" type="pres">
      <dgm:prSet presAssocID="{7CAEA84E-622C-40B1-9F3D-11FE9A1C06E2}" presName="Child5" presStyleLbl="node1" presStyleIdx="4" presStyleCnt="6">
        <dgm:presLayoutVars>
          <dgm:chMax val="0"/>
          <dgm:chPref val="0"/>
          <dgm:bulletEnabled val="1"/>
        </dgm:presLayoutVars>
      </dgm:prSet>
      <dgm:spPr/>
      <dgm:t>
        <a:bodyPr/>
        <a:lstStyle/>
        <a:p>
          <a:endParaRPr lang="en-US"/>
        </a:p>
      </dgm:t>
    </dgm:pt>
    <dgm:pt modelId="{DD11B164-9020-4C7A-96E1-E0DD31654F9C}" type="pres">
      <dgm:prSet presAssocID="{782BF88B-8D04-4B14-B418-9EB6860B90ED}" presName="Accent6" presStyleCnt="0"/>
      <dgm:spPr/>
    </dgm:pt>
    <dgm:pt modelId="{487476C7-9E9E-49E9-9971-87CD39D3C246}" type="pres">
      <dgm:prSet presAssocID="{782BF88B-8D04-4B14-B418-9EB6860B90ED}" presName="Accent" presStyleLbl="bgShp" presStyleIdx="5" presStyleCnt="6"/>
      <dgm:spPr/>
    </dgm:pt>
    <dgm:pt modelId="{A519ECC4-28B4-4F84-8A03-84927C7936C4}" type="pres">
      <dgm:prSet presAssocID="{782BF88B-8D04-4B14-B418-9EB6860B90ED}" presName="Child6" presStyleLbl="node1" presStyleIdx="5" presStyleCnt="6">
        <dgm:presLayoutVars>
          <dgm:chMax val="0"/>
          <dgm:chPref val="0"/>
          <dgm:bulletEnabled val="1"/>
        </dgm:presLayoutVars>
      </dgm:prSet>
      <dgm:spPr/>
      <dgm:t>
        <a:bodyPr/>
        <a:lstStyle/>
        <a:p>
          <a:endParaRPr lang="en-US"/>
        </a:p>
      </dgm:t>
    </dgm:pt>
  </dgm:ptLst>
  <dgm:cxnLst>
    <dgm:cxn modelId="{7FE4CF0C-2409-4349-86D0-C34B395D889F}" type="presOf" srcId="{EE38E663-6361-46C2-8FA4-3EBB9DDD7E58}" destId="{1B9265DB-5F52-440B-930F-34D6F480D012}" srcOrd="0" destOrd="0" presId="urn:microsoft.com/office/officeart/2011/layout/HexagonRadial"/>
    <dgm:cxn modelId="{CA244824-96DC-4F27-B5AD-D5E4F0A4E55F}" type="presOf" srcId="{7CAEA84E-622C-40B1-9F3D-11FE9A1C06E2}" destId="{E96F487E-7173-409A-925D-772A0D810D94}" srcOrd="0" destOrd="0" presId="urn:microsoft.com/office/officeart/2011/layout/HexagonRadial"/>
    <dgm:cxn modelId="{921E1F5B-7688-446E-B4BB-C29FB044E3FC}" srcId="{EE38E663-6361-46C2-8FA4-3EBB9DDD7E58}" destId="{CD38B9D6-254F-4C5D-8CCC-E4346C69CF26}" srcOrd="0" destOrd="0" parTransId="{DC36243F-92A7-442F-AA57-819176D1A444}" sibTransId="{A723BE60-ACB0-4D8F-BE9E-3F77F1A2A439}"/>
    <dgm:cxn modelId="{8903FE66-6121-4873-96A4-C08A6D64CE72}" type="presOf" srcId="{392FA031-A8E3-4E03-8F1F-A56A2CBCCCE6}" destId="{81E9143F-AD32-4B72-B021-9C0B05CA3B54}" srcOrd="0" destOrd="0" presId="urn:microsoft.com/office/officeart/2011/layout/HexagonRadial"/>
    <dgm:cxn modelId="{68A88233-8365-4375-8D45-26916B0559C9}" type="presOf" srcId="{1CC9C1E4-4B58-4E34-BDDD-EEE98847CBB5}" destId="{26624629-2615-42AD-8608-E9C5C52B7577}" srcOrd="0" destOrd="0" presId="urn:microsoft.com/office/officeart/2011/layout/HexagonRadial"/>
    <dgm:cxn modelId="{CBF43ABA-B764-4609-A30B-BDB9748EA4BF}" srcId="{CD38B9D6-254F-4C5D-8CCC-E4346C69CF26}" destId="{7CAEA84E-622C-40B1-9F3D-11FE9A1C06E2}" srcOrd="4" destOrd="0" parTransId="{1A855744-C92F-4859-A5E6-5885A154035B}" sibTransId="{FDB055B7-6219-43EB-8C7C-3A1067040B4A}"/>
    <dgm:cxn modelId="{EC8A0A05-9F86-4DBB-AB1A-FBDA5A6ACD0D}" type="presOf" srcId="{782BF88B-8D04-4B14-B418-9EB6860B90ED}" destId="{A519ECC4-28B4-4F84-8A03-84927C7936C4}" srcOrd="0" destOrd="0" presId="urn:microsoft.com/office/officeart/2011/layout/HexagonRadial"/>
    <dgm:cxn modelId="{BCB5E96E-1DAB-4289-BFA3-2EDAE7CD5DA2}" type="presOf" srcId="{131A94E0-4A6D-49EC-B3F9-B8D67D3EBFA7}" destId="{7CE708DE-671A-4382-B7FE-9070FF1F035D}" srcOrd="0" destOrd="0" presId="urn:microsoft.com/office/officeart/2011/layout/HexagonRadial"/>
    <dgm:cxn modelId="{48E854BC-B2C7-4C9E-A6C0-A7DC820D1A76}" srcId="{CD38B9D6-254F-4C5D-8CCC-E4346C69CF26}" destId="{392FA031-A8E3-4E03-8F1F-A56A2CBCCCE6}" srcOrd="1" destOrd="0" parTransId="{DE87459F-F4AD-4B21-9B2B-5EFB32B6DD3C}" sibTransId="{5589776D-30F5-40AF-9AB6-21D3F6A266D2}"/>
    <dgm:cxn modelId="{95B0F46A-999D-4DFE-8B1F-84AB174087B6}" srcId="{CD38B9D6-254F-4C5D-8CCC-E4346C69CF26}" destId="{B2E7E9C8-766A-48F3-82AD-95AB06A51A84}" srcOrd="2" destOrd="0" parTransId="{0EDA9F21-1576-4569-B57C-F5F098833CC6}" sibTransId="{451AB579-53DB-44CC-BEBA-FD7AAE033DD0}"/>
    <dgm:cxn modelId="{F842452B-6B6C-4B0E-BC99-E1E42325F7C7}" srcId="{CD38B9D6-254F-4C5D-8CCC-E4346C69CF26}" destId="{1CC9C1E4-4B58-4E34-BDDD-EEE98847CBB5}" srcOrd="3" destOrd="0" parTransId="{4B2AD8B5-4284-4B08-BB64-CB0EB7D0ECA7}" sibTransId="{62858209-5A23-44F8-BA04-8BF1C8E86F09}"/>
    <dgm:cxn modelId="{16E3CCB9-53EB-4E52-8BDA-0A588A065F9F}" srcId="{CD38B9D6-254F-4C5D-8CCC-E4346C69CF26}" destId="{131A94E0-4A6D-49EC-B3F9-B8D67D3EBFA7}" srcOrd="0" destOrd="0" parTransId="{51C0C39B-5D1A-49E4-913F-AACD5C2FFAB5}" sibTransId="{41231D0E-24E2-4FAF-B712-8692F6FD5546}"/>
    <dgm:cxn modelId="{8139E101-B5C8-47F0-8E2E-2328E6BC07E1}" type="presOf" srcId="{B2E7E9C8-766A-48F3-82AD-95AB06A51A84}" destId="{A5D023A1-1D25-46A7-84AC-20E8CEED7399}" srcOrd="0" destOrd="0" presId="urn:microsoft.com/office/officeart/2011/layout/HexagonRadial"/>
    <dgm:cxn modelId="{0737AFB5-FE3B-42C0-BC4C-8FB79AF850A3}" srcId="{CD38B9D6-254F-4C5D-8CCC-E4346C69CF26}" destId="{782BF88B-8D04-4B14-B418-9EB6860B90ED}" srcOrd="5" destOrd="0" parTransId="{48944BA3-F716-4B86-ACC6-768A3F560D82}" sibTransId="{34DC5B4E-AF46-40B2-B14C-7EF609560610}"/>
    <dgm:cxn modelId="{CDC623B6-B0BA-4FF7-AFF9-70A149BBA334}" type="presOf" srcId="{CD38B9D6-254F-4C5D-8CCC-E4346C69CF26}" destId="{1F8BEE6D-767D-4D96-99A1-ECD48B3DB147}" srcOrd="0" destOrd="0" presId="urn:microsoft.com/office/officeart/2011/layout/HexagonRadial"/>
    <dgm:cxn modelId="{256AC197-CE80-475F-9FEE-1D8B28A6A853}" type="presParOf" srcId="{1B9265DB-5F52-440B-930F-34D6F480D012}" destId="{1F8BEE6D-767D-4D96-99A1-ECD48B3DB147}" srcOrd="0" destOrd="0" presId="urn:microsoft.com/office/officeart/2011/layout/HexagonRadial"/>
    <dgm:cxn modelId="{03DF4375-C532-496E-99FB-8117EF4D2F92}" type="presParOf" srcId="{1B9265DB-5F52-440B-930F-34D6F480D012}" destId="{6C88D556-D48E-42D9-A5AE-16EEE6EF57B1}" srcOrd="1" destOrd="0" presId="urn:microsoft.com/office/officeart/2011/layout/HexagonRadial"/>
    <dgm:cxn modelId="{C246165E-1CFC-4C9B-B0B1-FD4023BFD2E3}" type="presParOf" srcId="{6C88D556-D48E-42D9-A5AE-16EEE6EF57B1}" destId="{D195CBEB-1A9A-4978-889E-EA89C7ECEC10}" srcOrd="0" destOrd="0" presId="urn:microsoft.com/office/officeart/2011/layout/HexagonRadial"/>
    <dgm:cxn modelId="{A945D312-EC04-4C67-8767-C6273A993A32}" type="presParOf" srcId="{1B9265DB-5F52-440B-930F-34D6F480D012}" destId="{7CE708DE-671A-4382-B7FE-9070FF1F035D}" srcOrd="2" destOrd="0" presId="urn:microsoft.com/office/officeart/2011/layout/HexagonRadial"/>
    <dgm:cxn modelId="{94FBFCC2-62B1-41A5-968D-6F9A6F31EAB2}" type="presParOf" srcId="{1B9265DB-5F52-440B-930F-34D6F480D012}" destId="{D5B29176-9FE6-4983-B1F2-7B064B2ADCA9}" srcOrd="3" destOrd="0" presId="urn:microsoft.com/office/officeart/2011/layout/HexagonRadial"/>
    <dgm:cxn modelId="{750EAAA4-E3C2-481E-86EC-1C9B9C9DD024}" type="presParOf" srcId="{D5B29176-9FE6-4983-B1F2-7B064B2ADCA9}" destId="{222E4F50-D55A-4CD8-809F-323E0B62C054}" srcOrd="0" destOrd="0" presId="urn:microsoft.com/office/officeart/2011/layout/HexagonRadial"/>
    <dgm:cxn modelId="{C0B06017-F8D7-419B-A4F1-5C9D66988641}" type="presParOf" srcId="{1B9265DB-5F52-440B-930F-34D6F480D012}" destId="{81E9143F-AD32-4B72-B021-9C0B05CA3B54}" srcOrd="4" destOrd="0" presId="urn:microsoft.com/office/officeart/2011/layout/HexagonRadial"/>
    <dgm:cxn modelId="{DF4A1286-6B4D-46B4-9801-F805AAEA7D0D}" type="presParOf" srcId="{1B9265DB-5F52-440B-930F-34D6F480D012}" destId="{E737943B-1709-49B5-B3DF-8F8B80A9C3AC}" srcOrd="5" destOrd="0" presId="urn:microsoft.com/office/officeart/2011/layout/HexagonRadial"/>
    <dgm:cxn modelId="{4B505835-3D82-4E6B-AEF4-41E921A4B839}" type="presParOf" srcId="{E737943B-1709-49B5-B3DF-8F8B80A9C3AC}" destId="{4A7C38E0-7035-4CE4-8C63-E1A98F1FB9CB}" srcOrd="0" destOrd="0" presId="urn:microsoft.com/office/officeart/2011/layout/HexagonRadial"/>
    <dgm:cxn modelId="{CCE20E28-E966-4252-AD25-F9B7AB5C45E8}" type="presParOf" srcId="{1B9265DB-5F52-440B-930F-34D6F480D012}" destId="{A5D023A1-1D25-46A7-84AC-20E8CEED7399}" srcOrd="6" destOrd="0" presId="urn:microsoft.com/office/officeart/2011/layout/HexagonRadial"/>
    <dgm:cxn modelId="{B9EEBAB8-D884-4AD7-A93C-086AC5F56484}" type="presParOf" srcId="{1B9265DB-5F52-440B-930F-34D6F480D012}" destId="{265A082A-9760-4D30-BC10-B4924A3D4C2C}" srcOrd="7" destOrd="0" presId="urn:microsoft.com/office/officeart/2011/layout/HexagonRadial"/>
    <dgm:cxn modelId="{3F3E3BF5-41EF-4E83-B084-CA2EF0BBECEF}" type="presParOf" srcId="{265A082A-9760-4D30-BC10-B4924A3D4C2C}" destId="{724B2C08-C1DF-4F64-8F84-DB84026537B7}" srcOrd="0" destOrd="0" presId="urn:microsoft.com/office/officeart/2011/layout/HexagonRadial"/>
    <dgm:cxn modelId="{6530385D-5B5F-4D87-9156-7B9EF5EC672A}" type="presParOf" srcId="{1B9265DB-5F52-440B-930F-34D6F480D012}" destId="{26624629-2615-42AD-8608-E9C5C52B7577}" srcOrd="8" destOrd="0" presId="urn:microsoft.com/office/officeart/2011/layout/HexagonRadial"/>
    <dgm:cxn modelId="{65837FBD-8325-4868-A8B0-B15FEA34501B}" type="presParOf" srcId="{1B9265DB-5F52-440B-930F-34D6F480D012}" destId="{048F13CB-A1EB-44CA-A39A-2F97ECE5A16D}" srcOrd="9" destOrd="0" presId="urn:microsoft.com/office/officeart/2011/layout/HexagonRadial"/>
    <dgm:cxn modelId="{B8D80A2A-BDE3-47E5-B998-03F5A3F639A4}" type="presParOf" srcId="{048F13CB-A1EB-44CA-A39A-2F97ECE5A16D}" destId="{F5CAA5A9-7303-4D8D-AAF3-94F5964E3F39}" srcOrd="0" destOrd="0" presId="urn:microsoft.com/office/officeart/2011/layout/HexagonRadial"/>
    <dgm:cxn modelId="{FE8562F8-0634-47A1-B247-653761BD250E}" type="presParOf" srcId="{1B9265DB-5F52-440B-930F-34D6F480D012}" destId="{E96F487E-7173-409A-925D-772A0D810D94}" srcOrd="10" destOrd="0" presId="urn:microsoft.com/office/officeart/2011/layout/HexagonRadial"/>
    <dgm:cxn modelId="{B59AC514-6395-4B76-A532-9530BEAF98BD}" type="presParOf" srcId="{1B9265DB-5F52-440B-930F-34D6F480D012}" destId="{DD11B164-9020-4C7A-96E1-E0DD31654F9C}" srcOrd="11" destOrd="0" presId="urn:microsoft.com/office/officeart/2011/layout/HexagonRadial"/>
    <dgm:cxn modelId="{07FEE19A-57CE-4AE8-BF72-3A4B7BF73212}" type="presParOf" srcId="{DD11B164-9020-4C7A-96E1-E0DD31654F9C}" destId="{487476C7-9E9E-49E9-9971-87CD39D3C246}" srcOrd="0" destOrd="0" presId="urn:microsoft.com/office/officeart/2011/layout/HexagonRadial"/>
    <dgm:cxn modelId="{C5EF584D-4A55-4743-958A-DDF2B91515F6}" type="presParOf" srcId="{1B9265DB-5F52-440B-930F-34D6F480D012}" destId="{A519ECC4-28B4-4F84-8A03-84927C7936C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15591-4854-42EC-87C1-4E1BBA95CB2E}"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5CCF144D-9D3C-4A9D-88F5-1B59502AB0DD}">
      <dgm:prSet phldrT="[Text]"/>
      <dgm:spPr/>
      <dgm:t>
        <a:bodyPr/>
        <a:lstStyle/>
        <a:p>
          <a:r>
            <a:rPr lang="en-US"/>
            <a:t>EDA</a:t>
          </a:r>
        </a:p>
      </dgm:t>
    </dgm:pt>
    <dgm:pt modelId="{281BC79F-E288-4537-84A5-E11CEC69F4EC}" type="parTrans" cxnId="{81AD36E8-9327-44B9-AB2B-A01E7186CDE5}">
      <dgm:prSet/>
      <dgm:spPr/>
      <dgm:t>
        <a:bodyPr/>
        <a:lstStyle/>
        <a:p>
          <a:endParaRPr lang="en-US"/>
        </a:p>
      </dgm:t>
    </dgm:pt>
    <dgm:pt modelId="{D1D0C477-A51C-4FA4-BC6D-C875C325445C}" type="sibTrans" cxnId="{81AD36E8-9327-44B9-AB2B-A01E7186CDE5}">
      <dgm:prSet/>
      <dgm:spPr/>
      <dgm:t>
        <a:bodyPr/>
        <a:lstStyle/>
        <a:p>
          <a:endParaRPr lang="en-US"/>
        </a:p>
      </dgm:t>
    </dgm:pt>
    <dgm:pt modelId="{58E7E814-90A5-499E-AE29-882477706E13}">
      <dgm:prSet phldrT="[Text]"/>
      <dgm:spPr/>
      <dgm:t>
        <a:bodyPr/>
        <a:lstStyle/>
        <a:p>
          <a:r>
            <a:rPr lang="en-US"/>
            <a:t>Univariate Plots</a:t>
          </a:r>
        </a:p>
        <a:p>
          <a:r>
            <a:rPr lang="en-US"/>
            <a:t>Box-Plots</a:t>
          </a:r>
        </a:p>
        <a:p>
          <a:r>
            <a:rPr lang="en-US"/>
            <a:t>Matrix Plots</a:t>
          </a:r>
        </a:p>
        <a:p>
          <a:r>
            <a:rPr lang="en-US"/>
            <a:t>Heat and Spatial Maps</a:t>
          </a:r>
        </a:p>
      </dgm:t>
    </dgm:pt>
    <dgm:pt modelId="{4D9B3049-0469-4AF9-A4AB-520A07F05487}" type="parTrans" cxnId="{3E356CAC-394E-4C89-A710-7EE6D6A1DEFB}">
      <dgm:prSet/>
      <dgm:spPr/>
      <dgm:t>
        <a:bodyPr/>
        <a:lstStyle/>
        <a:p>
          <a:endParaRPr lang="en-US"/>
        </a:p>
      </dgm:t>
    </dgm:pt>
    <dgm:pt modelId="{15D9DC73-2BEE-476C-9CA9-92C283691337}" type="sibTrans" cxnId="{3E356CAC-394E-4C89-A710-7EE6D6A1DEFB}">
      <dgm:prSet/>
      <dgm:spPr/>
      <dgm:t>
        <a:bodyPr/>
        <a:lstStyle/>
        <a:p>
          <a:endParaRPr lang="en-US"/>
        </a:p>
      </dgm:t>
    </dgm:pt>
    <dgm:pt modelId="{4409081C-2960-4B42-BC1A-5AEC6EE979BD}">
      <dgm:prSet phldrT="[Text]"/>
      <dgm:spPr/>
      <dgm:t>
        <a:bodyPr/>
        <a:lstStyle/>
        <a:p>
          <a:r>
            <a:rPr lang="en-US"/>
            <a:t>Unsupervised </a:t>
          </a:r>
        </a:p>
        <a:p>
          <a:r>
            <a:rPr lang="en-US"/>
            <a:t>Learning</a:t>
          </a:r>
        </a:p>
      </dgm:t>
    </dgm:pt>
    <dgm:pt modelId="{34C799FF-8AD4-4EB9-B101-97E183A0124F}" type="parTrans" cxnId="{6E0388CE-4871-4872-B2E0-2B7D972772AF}">
      <dgm:prSet/>
      <dgm:spPr/>
      <dgm:t>
        <a:bodyPr/>
        <a:lstStyle/>
        <a:p>
          <a:endParaRPr lang="en-US"/>
        </a:p>
      </dgm:t>
    </dgm:pt>
    <dgm:pt modelId="{533F3250-05F4-4F1D-8AC0-6A1C1E24A762}" type="sibTrans" cxnId="{6E0388CE-4871-4872-B2E0-2B7D972772AF}">
      <dgm:prSet/>
      <dgm:spPr/>
      <dgm:t>
        <a:bodyPr/>
        <a:lstStyle/>
        <a:p>
          <a:endParaRPr lang="en-US"/>
        </a:p>
      </dgm:t>
    </dgm:pt>
    <dgm:pt modelId="{B8BAC540-4BF9-4EB9-9C26-814D948E3A35}">
      <dgm:prSet phldrT="[Text]"/>
      <dgm:spPr/>
      <dgm:t>
        <a:bodyPr/>
        <a:lstStyle/>
        <a:p>
          <a:r>
            <a:rPr lang="en-US"/>
            <a:t>Treatment of Missing Observations</a:t>
          </a:r>
        </a:p>
        <a:p>
          <a:r>
            <a:rPr lang="en-US"/>
            <a:t>Treatment of Outliers</a:t>
          </a:r>
        </a:p>
        <a:p>
          <a:r>
            <a:rPr lang="en-US"/>
            <a:t>Data Segmentation</a:t>
          </a:r>
        </a:p>
        <a:p>
          <a:r>
            <a:rPr lang="en-US"/>
            <a:t>Reduction of Dimension of Input Space</a:t>
          </a:r>
        </a:p>
      </dgm:t>
    </dgm:pt>
    <dgm:pt modelId="{AE5263F1-D767-4D7A-A088-5FF6443FA225}" type="parTrans" cxnId="{9F4AB3B9-8170-4C95-94E6-0F6C2F35A8B4}">
      <dgm:prSet/>
      <dgm:spPr/>
      <dgm:t>
        <a:bodyPr/>
        <a:lstStyle/>
        <a:p>
          <a:endParaRPr lang="en-US"/>
        </a:p>
      </dgm:t>
    </dgm:pt>
    <dgm:pt modelId="{4C1F77ED-0E07-48FB-8AA5-D6D2AEDBD045}" type="sibTrans" cxnId="{9F4AB3B9-8170-4C95-94E6-0F6C2F35A8B4}">
      <dgm:prSet/>
      <dgm:spPr/>
      <dgm:t>
        <a:bodyPr/>
        <a:lstStyle/>
        <a:p>
          <a:endParaRPr lang="en-US"/>
        </a:p>
      </dgm:t>
    </dgm:pt>
    <dgm:pt modelId="{3B5F7716-614D-424A-9B48-91D7D5E15C13}">
      <dgm:prSet phldrT="[Text]"/>
      <dgm:spPr/>
      <dgm:t>
        <a:bodyPr/>
        <a:lstStyle/>
        <a:p>
          <a:r>
            <a:rPr lang="en-US"/>
            <a:t>Supervised</a:t>
          </a:r>
        </a:p>
        <a:p>
          <a:r>
            <a:rPr lang="en-US"/>
            <a:t>Learning</a:t>
          </a:r>
        </a:p>
      </dgm:t>
    </dgm:pt>
    <dgm:pt modelId="{AA5FB51F-C0D4-4313-8D5A-FD296EC66882}" type="parTrans" cxnId="{1CB97ADE-EB58-4F3D-AEF0-77DDC82A637B}">
      <dgm:prSet/>
      <dgm:spPr/>
      <dgm:t>
        <a:bodyPr/>
        <a:lstStyle/>
        <a:p>
          <a:endParaRPr lang="en-US"/>
        </a:p>
      </dgm:t>
    </dgm:pt>
    <dgm:pt modelId="{36F80BFE-158C-42D3-AC17-273A7C75E5FC}" type="sibTrans" cxnId="{1CB97ADE-EB58-4F3D-AEF0-77DDC82A637B}">
      <dgm:prSet/>
      <dgm:spPr/>
      <dgm:t>
        <a:bodyPr/>
        <a:lstStyle/>
        <a:p>
          <a:endParaRPr lang="en-US"/>
        </a:p>
      </dgm:t>
    </dgm:pt>
    <dgm:pt modelId="{FAB772A0-FC37-40A9-92D4-96AB89CEC670}">
      <dgm:prSet phldrT="[Text]"/>
      <dgm:spPr/>
      <dgm:t>
        <a:bodyPr/>
        <a:lstStyle/>
        <a:p>
          <a:r>
            <a:rPr lang="en-US"/>
            <a:t>Prediction of Numeric Targets</a:t>
          </a:r>
        </a:p>
        <a:p>
          <a:r>
            <a:rPr lang="en-US"/>
            <a:t>Prediction of Categorical Targets</a:t>
          </a:r>
        </a:p>
        <a:p>
          <a:r>
            <a:rPr lang="en-US"/>
            <a:t>Scoring of New Data</a:t>
          </a:r>
        </a:p>
        <a:p>
          <a:r>
            <a:rPr lang="en-US"/>
            <a:t>Continual Supervision of Model Performance</a:t>
          </a:r>
        </a:p>
      </dgm:t>
    </dgm:pt>
    <dgm:pt modelId="{840ABB15-5DE4-42AB-9673-78A40CB72465}" type="parTrans" cxnId="{8A376E9F-72F5-4BA6-AF7E-9F247C15B967}">
      <dgm:prSet/>
      <dgm:spPr/>
      <dgm:t>
        <a:bodyPr/>
        <a:lstStyle/>
        <a:p>
          <a:endParaRPr lang="en-US"/>
        </a:p>
      </dgm:t>
    </dgm:pt>
    <dgm:pt modelId="{8CBC3401-2405-4388-BF0F-0FB96908FA8E}" type="sibTrans" cxnId="{8A376E9F-72F5-4BA6-AF7E-9F247C15B967}">
      <dgm:prSet/>
      <dgm:spPr/>
      <dgm:t>
        <a:bodyPr/>
        <a:lstStyle/>
        <a:p>
          <a:endParaRPr lang="en-US"/>
        </a:p>
      </dgm:t>
    </dgm:pt>
    <dgm:pt modelId="{CE7BA1D6-053F-4F65-9DF3-CA88B8F1FDD4}" type="pres">
      <dgm:prSet presAssocID="{DE215591-4854-42EC-87C1-4E1BBA95CB2E}" presName="Name0" presStyleCnt="0">
        <dgm:presLayoutVars>
          <dgm:chMax val="7"/>
          <dgm:chPref val="5"/>
          <dgm:dir/>
          <dgm:animOne val="branch"/>
          <dgm:animLvl val="lvl"/>
        </dgm:presLayoutVars>
      </dgm:prSet>
      <dgm:spPr/>
      <dgm:t>
        <a:bodyPr/>
        <a:lstStyle/>
        <a:p>
          <a:endParaRPr lang="en-US"/>
        </a:p>
      </dgm:t>
    </dgm:pt>
    <dgm:pt modelId="{2D1782A7-0673-4F07-B1E9-9685D9B702BF}" type="pres">
      <dgm:prSet presAssocID="{3B5F7716-614D-424A-9B48-91D7D5E15C13}" presName="ChildAccent3" presStyleCnt="0"/>
      <dgm:spPr/>
    </dgm:pt>
    <dgm:pt modelId="{40E1B6FA-EDA0-4F27-91F9-87D90DF060EE}" type="pres">
      <dgm:prSet presAssocID="{3B5F7716-614D-424A-9B48-91D7D5E15C13}" presName="ChildAccent" presStyleLbl="alignImgPlace1" presStyleIdx="0" presStyleCnt="3"/>
      <dgm:spPr/>
      <dgm:t>
        <a:bodyPr/>
        <a:lstStyle/>
        <a:p>
          <a:endParaRPr lang="en-US"/>
        </a:p>
      </dgm:t>
    </dgm:pt>
    <dgm:pt modelId="{DC569A34-70A4-4268-B65E-2A6C1DDEAD24}" type="pres">
      <dgm:prSet presAssocID="{3B5F7716-614D-424A-9B48-91D7D5E15C13}" presName="Child3" presStyleLbl="revTx" presStyleIdx="0" presStyleCnt="0">
        <dgm:presLayoutVars>
          <dgm:chMax val="0"/>
          <dgm:chPref val="0"/>
          <dgm:bulletEnabled val="1"/>
        </dgm:presLayoutVars>
      </dgm:prSet>
      <dgm:spPr/>
      <dgm:t>
        <a:bodyPr/>
        <a:lstStyle/>
        <a:p>
          <a:endParaRPr lang="en-US"/>
        </a:p>
      </dgm:t>
    </dgm:pt>
    <dgm:pt modelId="{C0B379C8-A4DF-47BC-A76E-876053C9D760}" type="pres">
      <dgm:prSet presAssocID="{3B5F7716-614D-424A-9B48-91D7D5E15C13}" presName="Parent3" presStyleLbl="node1" presStyleIdx="0" presStyleCnt="3">
        <dgm:presLayoutVars>
          <dgm:chMax val="2"/>
          <dgm:chPref val="1"/>
          <dgm:bulletEnabled val="1"/>
        </dgm:presLayoutVars>
      </dgm:prSet>
      <dgm:spPr/>
      <dgm:t>
        <a:bodyPr/>
        <a:lstStyle/>
        <a:p>
          <a:endParaRPr lang="en-US"/>
        </a:p>
      </dgm:t>
    </dgm:pt>
    <dgm:pt modelId="{6EABC4A5-BAEC-417B-96D8-33577DEAEB73}" type="pres">
      <dgm:prSet presAssocID="{4409081C-2960-4B42-BC1A-5AEC6EE979BD}" presName="ChildAccent2" presStyleCnt="0"/>
      <dgm:spPr/>
    </dgm:pt>
    <dgm:pt modelId="{8AAA0D3B-2B64-49F7-8F5B-C87B7B3CB073}" type="pres">
      <dgm:prSet presAssocID="{4409081C-2960-4B42-BC1A-5AEC6EE979BD}" presName="ChildAccent" presStyleLbl="alignImgPlace1" presStyleIdx="1" presStyleCnt="3"/>
      <dgm:spPr/>
      <dgm:t>
        <a:bodyPr/>
        <a:lstStyle/>
        <a:p>
          <a:endParaRPr lang="en-US"/>
        </a:p>
      </dgm:t>
    </dgm:pt>
    <dgm:pt modelId="{F3359A81-FB7A-4185-B741-8B5BE4662FC8}" type="pres">
      <dgm:prSet presAssocID="{4409081C-2960-4B42-BC1A-5AEC6EE979BD}" presName="Child2" presStyleLbl="revTx" presStyleIdx="0" presStyleCnt="0">
        <dgm:presLayoutVars>
          <dgm:chMax val="0"/>
          <dgm:chPref val="0"/>
          <dgm:bulletEnabled val="1"/>
        </dgm:presLayoutVars>
      </dgm:prSet>
      <dgm:spPr/>
      <dgm:t>
        <a:bodyPr/>
        <a:lstStyle/>
        <a:p>
          <a:endParaRPr lang="en-US"/>
        </a:p>
      </dgm:t>
    </dgm:pt>
    <dgm:pt modelId="{2BAB9C26-6C11-474A-BCDE-495F1266D518}" type="pres">
      <dgm:prSet presAssocID="{4409081C-2960-4B42-BC1A-5AEC6EE979BD}" presName="Parent2" presStyleLbl="node1" presStyleIdx="1" presStyleCnt="3">
        <dgm:presLayoutVars>
          <dgm:chMax val="2"/>
          <dgm:chPref val="1"/>
          <dgm:bulletEnabled val="1"/>
        </dgm:presLayoutVars>
      </dgm:prSet>
      <dgm:spPr/>
      <dgm:t>
        <a:bodyPr/>
        <a:lstStyle/>
        <a:p>
          <a:endParaRPr lang="en-US"/>
        </a:p>
      </dgm:t>
    </dgm:pt>
    <dgm:pt modelId="{CF3C8C6A-BEE7-45B1-8F21-EC8EF5DAA0A5}" type="pres">
      <dgm:prSet presAssocID="{5CCF144D-9D3C-4A9D-88F5-1B59502AB0DD}" presName="ChildAccent1" presStyleCnt="0"/>
      <dgm:spPr/>
    </dgm:pt>
    <dgm:pt modelId="{A559984E-18D1-4D1E-8D46-BEFC41312737}" type="pres">
      <dgm:prSet presAssocID="{5CCF144D-9D3C-4A9D-88F5-1B59502AB0DD}" presName="ChildAccent" presStyleLbl="alignImgPlace1" presStyleIdx="2" presStyleCnt="3"/>
      <dgm:spPr/>
      <dgm:t>
        <a:bodyPr/>
        <a:lstStyle/>
        <a:p>
          <a:endParaRPr lang="en-US"/>
        </a:p>
      </dgm:t>
    </dgm:pt>
    <dgm:pt modelId="{71D827D8-C632-4127-9AC9-F15D2BA1CF7E}" type="pres">
      <dgm:prSet presAssocID="{5CCF144D-9D3C-4A9D-88F5-1B59502AB0DD}" presName="Child1" presStyleLbl="revTx" presStyleIdx="0" presStyleCnt="0">
        <dgm:presLayoutVars>
          <dgm:chMax val="0"/>
          <dgm:chPref val="0"/>
          <dgm:bulletEnabled val="1"/>
        </dgm:presLayoutVars>
      </dgm:prSet>
      <dgm:spPr/>
      <dgm:t>
        <a:bodyPr/>
        <a:lstStyle/>
        <a:p>
          <a:endParaRPr lang="en-US"/>
        </a:p>
      </dgm:t>
    </dgm:pt>
    <dgm:pt modelId="{28A1463F-1217-4086-A793-784BBF4AE013}" type="pres">
      <dgm:prSet presAssocID="{5CCF144D-9D3C-4A9D-88F5-1B59502AB0DD}" presName="Parent1" presStyleLbl="node1" presStyleIdx="2" presStyleCnt="3">
        <dgm:presLayoutVars>
          <dgm:chMax val="2"/>
          <dgm:chPref val="1"/>
          <dgm:bulletEnabled val="1"/>
        </dgm:presLayoutVars>
      </dgm:prSet>
      <dgm:spPr/>
      <dgm:t>
        <a:bodyPr/>
        <a:lstStyle/>
        <a:p>
          <a:endParaRPr lang="en-US"/>
        </a:p>
      </dgm:t>
    </dgm:pt>
  </dgm:ptLst>
  <dgm:cxnLst>
    <dgm:cxn modelId="{8A376E9F-72F5-4BA6-AF7E-9F247C15B967}" srcId="{3B5F7716-614D-424A-9B48-91D7D5E15C13}" destId="{FAB772A0-FC37-40A9-92D4-96AB89CEC670}" srcOrd="0" destOrd="0" parTransId="{840ABB15-5DE4-42AB-9673-78A40CB72465}" sibTransId="{8CBC3401-2405-4388-BF0F-0FB96908FA8E}"/>
    <dgm:cxn modelId="{B59AA687-05A7-4702-ABD8-D5028A9FAD3E}" type="presOf" srcId="{58E7E814-90A5-499E-AE29-882477706E13}" destId="{A559984E-18D1-4D1E-8D46-BEFC41312737}" srcOrd="0" destOrd="0" presId="urn:microsoft.com/office/officeart/2011/layout/InterconnectedBlockProcess"/>
    <dgm:cxn modelId="{B707DC9F-2A54-49AE-B9A2-FD47E3623D03}" type="presOf" srcId="{B8BAC540-4BF9-4EB9-9C26-814D948E3A35}" destId="{8AAA0D3B-2B64-49F7-8F5B-C87B7B3CB073}" srcOrd="0" destOrd="0" presId="urn:microsoft.com/office/officeart/2011/layout/InterconnectedBlockProcess"/>
    <dgm:cxn modelId="{E1509DAA-8262-43C9-A36C-88B9DBB82BEE}" type="presOf" srcId="{DE215591-4854-42EC-87C1-4E1BBA95CB2E}" destId="{CE7BA1D6-053F-4F65-9DF3-CA88B8F1FDD4}" srcOrd="0" destOrd="0" presId="urn:microsoft.com/office/officeart/2011/layout/InterconnectedBlockProcess"/>
    <dgm:cxn modelId="{6E0388CE-4871-4872-B2E0-2B7D972772AF}" srcId="{DE215591-4854-42EC-87C1-4E1BBA95CB2E}" destId="{4409081C-2960-4B42-BC1A-5AEC6EE979BD}" srcOrd="1" destOrd="0" parTransId="{34C799FF-8AD4-4EB9-B101-97E183A0124F}" sibTransId="{533F3250-05F4-4F1D-8AC0-6A1C1E24A762}"/>
    <dgm:cxn modelId="{9F4AB3B9-8170-4C95-94E6-0F6C2F35A8B4}" srcId="{4409081C-2960-4B42-BC1A-5AEC6EE979BD}" destId="{B8BAC540-4BF9-4EB9-9C26-814D948E3A35}" srcOrd="0" destOrd="0" parTransId="{AE5263F1-D767-4D7A-A088-5FF6443FA225}" sibTransId="{4C1F77ED-0E07-48FB-8AA5-D6D2AEDBD045}"/>
    <dgm:cxn modelId="{748D81A3-C800-4156-9279-31D3CC363EAD}" type="presOf" srcId="{4409081C-2960-4B42-BC1A-5AEC6EE979BD}" destId="{2BAB9C26-6C11-474A-BCDE-495F1266D518}" srcOrd="0" destOrd="0" presId="urn:microsoft.com/office/officeart/2011/layout/InterconnectedBlockProcess"/>
    <dgm:cxn modelId="{B4CA7CCF-68B7-47AE-826A-D9487888A761}" type="presOf" srcId="{5CCF144D-9D3C-4A9D-88F5-1B59502AB0DD}" destId="{28A1463F-1217-4086-A793-784BBF4AE013}" srcOrd="0" destOrd="0" presId="urn:microsoft.com/office/officeart/2011/layout/InterconnectedBlockProcess"/>
    <dgm:cxn modelId="{9F3B5261-8172-4C22-9436-0B188D832FDC}" type="presOf" srcId="{B8BAC540-4BF9-4EB9-9C26-814D948E3A35}" destId="{F3359A81-FB7A-4185-B741-8B5BE4662FC8}" srcOrd="1" destOrd="0" presId="urn:microsoft.com/office/officeart/2011/layout/InterconnectedBlockProcess"/>
    <dgm:cxn modelId="{EE3ED578-D44C-46E7-A2B5-CBCE04DBBEAD}" type="presOf" srcId="{58E7E814-90A5-499E-AE29-882477706E13}" destId="{71D827D8-C632-4127-9AC9-F15D2BA1CF7E}" srcOrd="1" destOrd="0" presId="urn:microsoft.com/office/officeart/2011/layout/InterconnectedBlockProcess"/>
    <dgm:cxn modelId="{3E356CAC-394E-4C89-A710-7EE6D6A1DEFB}" srcId="{5CCF144D-9D3C-4A9D-88F5-1B59502AB0DD}" destId="{58E7E814-90A5-499E-AE29-882477706E13}" srcOrd="0" destOrd="0" parTransId="{4D9B3049-0469-4AF9-A4AB-520A07F05487}" sibTransId="{15D9DC73-2BEE-476C-9CA9-92C283691337}"/>
    <dgm:cxn modelId="{3FC6D5C7-1DD5-403C-8B63-96E4B48BCDEC}" type="presOf" srcId="{FAB772A0-FC37-40A9-92D4-96AB89CEC670}" destId="{40E1B6FA-EDA0-4F27-91F9-87D90DF060EE}" srcOrd="0" destOrd="0" presId="urn:microsoft.com/office/officeart/2011/layout/InterconnectedBlockProcess"/>
    <dgm:cxn modelId="{BE235799-0793-46C1-941D-8F574C9B065A}" type="presOf" srcId="{FAB772A0-FC37-40A9-92D4-96AB89CEC670}" destId="{DC569A34-70A4-4268-B65E-2A6C1DDEAD24}" srcOrd="1" destOrd="0" presId="urn:microsoft.com/office/officeart/2011/layout/InterconnectedBlockProcess"/>
    <dgm:cxn modelId="{1CB97ADE-EB58-4F3D-AEF0-77DDC82A637B}" srcId="{DE215591-4854-42EC-87C1-4E1BBA95CB2E}" destId="{3B5F7716-614D-424A-9B48-91D7D5E15C13}" srcOrd="2" destOrd="0" parTransId="{AA5FB51F-C0D4-4313-8D5A-FD296EC66882}" sibTransId="{36F80BFE-158C-42D3-AC17-273A7C75E5FC}"/>
    <dgm:cxn modelId="{5429C5CD-1FA7-4929-906E-5641EEAD9779}" type="presOf" srcId="{3B5F7716-614D-424A-9B48-91D7D5E15C13}" destId="{C0B379C8-A4DF-47BC-A76E-876053C9D760}" srcOrd="0" destOrd="0" presId="urn:microsoft.com/office/officeart/2011/layout/InterconnectedBlockProcess"/>
    <dgm:cxn modelId="{81AD36E8-9327-44B9-AB2B-A01E7186CDE5}" srcId="{DE215591-4854-42EC-87C1-4E1BBA95CB2E}" destId="{5CCF144D-9D3C-4A9D-88F5-1B59502AB0DD}" srcOrd="0" destOrd="0" parTransId="{281BC79F-E288-4537-84A5-E11CEC69F4EC}" sibTransId="{D1D0C477-A51C-4FA4-BC6D-C875C325445C}"/>
    <dgm:cxn modelId="{5BB48CDF-38B0-4FFB-BCCF-38768EA54465}" type="presParOf" srcId="{CE7BA1D6-053F-4F65-9DF3-CA88B8F1FDD4}" destId="{2D1782A7-0673-4F07-B1E9-9685D9B702BF}" srcOrd="0" destOrd="0" presId="urn:microsoft.com/office/officeart/2011/layout/InterconnectedBlockProcess"/>
    <dgm:cxn modelId="{F1C2FCCB-F251-428A-B5BB-93DDD0640F62}" type="presParOf" srcId="{2D1782A7-0673-4F07-B1E9-9685D9B702BF}" destId="{40E1B6FA-EDA0-4F27-91F9-87D90DF060EE}" srcOrd="0" destOrd="0" presId="urn:microsoft.com/office/officeart/2011/layout/InterconnectedBlockProcess"/>
    <dgm:cxn modelId="{6458769B-F01F-47F1-A73A-8975BDAB055C}" type="presParOf" srcId="{CE7BA1D6-053F-4F65-9DF3-CA88B8F1FDD4}" destId="{DC569A34-70A4-4268-B65E-2A6C1DDEAD24}" srcOrd="1" destOrd="0" presId="urn:microsoft.com/office/officeart/2011/layout/InterconnectedBlockProcess"/>
    <dgm:cxn modelId="{0659E393-AAC2-459E-98B8-84CA70DB1750}" type="presParOf" srcId="{CE7BA1D6-053F-4F65-9DF3-CA88B8F1FDD4}" destId="{C0B379C8-A4DF-47BC-A76E-876053C9D760}" srcOrd="2" destOrd="0" presId="urn:microsoft.com/office/officeart/2011/layout/InterconnectedBlockProcess"/>
    <dgm:cxn modelId="{4CFB42D2-7FFE-48E9-965D-43F0C9A575FC}" type="presParOf" srcId="{CE7BA1D6-053F-4F65-9DF3-CA88B8F1FDD4}" destId="{6EABC4A5-BAEC-417B-96D8-33577DEAEB73}" srcOrd="3" destOrd="0" presId="urn:microsoft.com/office/officeart/2011/layout/InterconnectedBlockProcess"/>
    <dgm:cxn modelId="{B7F91B52-086F-41A8-9020-261621384972}" type="presParOf" srcId="{6EABC4A5-BAEC-417B-96D8-33577DEAEB73}" destId="{8AAA0D3B-2B64-49F7-8F5B-C87B7B3CB073}" srcOrd="0" destOrd="0" presId="urn:microsoft.com/office/officeart/2011/layout/InterconnectedBlockProcess"/>
    <dgm:cxn modelId="{F17F536D-D9E3-48A4-8255-F4A7627D3EAC}" type="presParOf" srcId="{CE7BA1D6-053F-4F65-9DF3-CA88B8F1FDD4}" destId="{F3359A81-FB7A-4185-B741-8B5BE4662FC8}" srcOrd="4" destOrd="0" presId="urn:microsoft.com/office/officeart/2011/layout/InterconnectedBlockProcess"/>
    <dgm:cxn modelId="{441A92F1-0C53-4F02-A470-9A40B04F6D83}" type="presParOf" srcId="{CE7BA1D6-053F-4F65-9DF3-CA88B8F1FDD4}" destId="{2BAB9C26-6C11-474A-BCDE-495F1266D518}" srcOrd="5" destOrd="0" presId="urn:microsoft.com/office/officeart/2011/layout/InterconnectedBlockProcess"/>
    <dgm:cxn modelId="{47B5890B-2AA0-4974-A050-5D6FA30EF38C}" type="presParOf" srcId="{CE7BA1D6-053F-4F65-9DF3-CA88B8F1FDD4}" destId="{CF3C8C6A-BEE7-45B1-8F21-EC8EF5DAA0A5}" srcOrd="6" destOrd="0" presId="urn:microsoft.com/office/officeart/2011/layout/InterconnectedBlockProcess"/>
    <dgm:cxn modelId="{FDEFF93A-CC20-421C-97CD-6C8A00A8D4F2}" type="presParOf" srcId="{CF3C8C6A-BEE7-45B1-8F21-EC8EF5DAA0A5}" destId="{A559984E-18D1-4D1E-8D46-BEFC41312737}" srcOrd="0" destOrd="0" presId="urn:microsoft.com/office/officeart/2011/layout/InterconnectedBlockProcess"/>
    <dgm:cxn modelId="{355F6B3A-D778-423F-ACFD-E740CB9DE6F1}" type="presParOf" srcId="{CE7BA1D6-053F-4F65-9DF3-CA88B8F1FDD4}" destId="{71D827D8-C632-4127-9AC9-F15D2BA1CF7E}" srcOrd="7" destOrd="0" presId="urn:microsoft.com/office/officeart/2011/layout/InterconnectedBlockProcess"/>
    <dgm:cxn modelId="{2A61F3F2-CC18-468E-A3DA-7894CC9F653D}" type="presParOf" srcId="{CE7BA1D6-053F-4F65-9DF3-CA88B8F1FDD4}" destId="{28A1463F-1217-4086-A793-784BBF4AE013}"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D7149-FBFE-4428-9410-041001627A9E}">
      <dsp:nvSpPr>
        <dsp:cNvPr id="0" name=""/>
        <dsp:cNvSpPr/>
      </dsp:nvSpPr>
      <dsp:spPr>
        <a:xfrm>
          <a:off x="3199618" y="1059"/>
          <a:ext cx="1830362" cy="915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Predictive Analytics</a:t>
          </a:r>
          <a:endParaRPr lang="en-US" sz="2300" kern="1200" dirty="0"/>
        </a:p>
      </dsp:txBody>
      <dsp:txXfrm>
        <a:off x="3226423" y="27864"/>
        <a:ext cx="1776752" cy="861571"/>
      </dsp:txXfrm>
    </dsp:sp>
    <dsp:sp modelId="{0FD0A45B-3EBF-4F8B-A236-2E1D6ED244A0}">
      <dsp:nvSpPr>
        <dsp:cNvPr id="0" name=""/>
        <dsp:cNvSpPr/>
      </dsp:nvSpPr>
      <dsp:spPr>
        <a:xfrm rot="3600000">
          <a:off x="4393508" y="1607451"/>
          <a:ext cx="954037" cy="3203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489602" y="1671514"/>
        <a:ext cx="761849" cy="192187"/>
      </dsp:txXfrm>
    </dsp:sp>
    <dsp:sp modelId="{A2D04DE3-F545-4DC5-AA32-7B2E8C033D63}">
      <dsp:nvSpPr>
        <dsp:cNvPr id="0" name=""/>
        <dsp:cNvSpPr/>
      </dsp:nvSpPr>
      <dsp:spPr>
        <a:xfrm>
          <a:off x="4711073" y="2618975"/>
          <a:ext cx="1830362" cy="915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Reporting</a:t>
          </a:r>
          <a:endParaRPr lang="en-US" sz="2300" kern="1200" dirty="0"/>
        </a:p>
      </dsp:txBody>
      <dsp:txXfrm>
        <a:off x="4737878" y="2645780"/>
        <a:ext cx="1776752" cy="861571"/>
      </dsp:txXfrm>
    </dsp:sp>
    <dsp:sp modelId="{9D09A2F8-8BBC-4AFD-B581-CBD27E2CAEA0}">
      <dsp:nvSpPr>
        <dsp:cNvPr id="0" name=""/>
        <dsp:cNvSpPr/>
      </dsp:nvSpPr>
      <dsp:spPr>
        <a:xfrm rot="10800000">
          <a:off x="3637781" y="2916409"/>
          <a:ext cx="954037" cy="3203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733875" y="2980472"/>
        <a:ext cx="761849" cy="192187"/>
      </dsp:txXfrm>
    </dsp:sp>
    <dsp:sp modelId="{47EAFDA6-B734-4CD7-A1A1-BB033EA9D1A1}">
      <dsp:nvSpPr>
        <dsp:cNvPr id="0" name=""/>
        <dsp:cNvSpPr/>
      </dsp:nvSpPr>
      <dsp:spPr>
        <a:xfrm>
          <a:off x="1688164" y="2618975"/>
          <a:ext cx="1830362" cy="915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Data Warehousing</a:t>
          </a:r>
          <a:endParaRPr lang="en-US" sz="2300" kern="1200" dirty="0"/>
        </a:p>
      </dsp:txBody>
      <dsp:txXfrm>
        <a:off x="1714969" y="2645780"/>
        <a:ext cx="1776752" cy="861571"/>
      </dsp:txXfrm>
    </dsp:sp>
    <dsp:sp modelId="{88C53862-B7C4-4A73-BB26-6E604D781A51}">
      <dsp:nvSpPr>
        <dsp:cNvPr id="0" name=""/>
        <dsp:cNvSpPr/>
      </dsp:nvSpPr>
      <dsp:spPr>
        <a:xfrm rot="18000000">
          <a:off x="2882054" y="1607451"/>
          <a:ext cx="954037" cy="3203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978148" y="1671514"/>
        <a:ext cx="761849" cy="192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BEE6D-767D-4D96-99A1-ECD48B3DB147}">
      <dsp:nvSpPr>
        <dsp:cNvPr id="0" name=""/>
        <dsp:cNvSpPr/>
      </dsp:nvSpPr>
      <dsp:spPr>
        <a:xfrm>
          <a:off x="3186674" y="1460075"/>
          <a:ext cx="1855819" cy="160535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Essential  Tools</a:t>
          </a:r>
        </a:p>
        <a:p>
          <a:pPr lvl="0" algn="ctr" defTabSz="533400">
            <a:lnSpc>
              <a:spcPct val="90000"/>
            </a:lnSpc>
            <a:spcBef>
              <a:spcPct val="0"/>
            </a:spcBef>
            <a:spcAft>
              <a:spcPct val="35000"/>
            </a:spcAft>
          </a:pPr>
          <a:r>
            <a:rPr lang="en-US" sz="1200" kern="1200"/>
            <a:t>for</a:t>
          </a:r>
        </a:p>
        <a:p>
          <a:pPr lvl="0" algn="ctr" defTabSz="533400">
            <a:lnSpc>
              <a:spcPct val="90000"/>
            </a:lnSpc>
            <a:spcBef>
              <a:spcPct val="0"/>
            </a:spcBef>
            <a:spcAft>
              <a:spcPct val="35000"/>
            </a:spcAft>
          </a:pPr>
          <a:r>
            <a:rPr lang="en-US" sz="1200" kern="1200"/>
            <a:t>Predictive Analytics</a:t>
          </a:r>
        </a:p>
      </dsp:txBody>
      <dsp:txXfrm>
        <a:off x="3494209" y="1726106"/>
        <a:ext cx="1240749" cy="1073297"/>
      </dsp:txXfrm>
    </dsp:sp>
    <dsp:sp modelId="{222E4F50-D55A-4CD8-809F-323E0B62C054}">
      <dsp:nvSpPr>
        <dsp:cNvPr id="0" name=""/>
        <dsp:cNvSpPr/>
      </dsp:nvSpPr>
      <dsp:spPr>
        <a:xfrm>
          <a:off x="4348774" y="69201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708DE-671A-4382-B7FE-9070FF1F035D}">
      <dsp:nvSpPr>
        <dsp:cNvPr id="0" name=""/>
        <dsp:cNvSpPr/>
      </dsp:nvSpPr>
      <dsp:spPr>
        <a:xfrm>
          <a:off x="3357622" y="0"/>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GLM</a:t>
          </a:r>
        </a:p>
      </dsp:txBody>
      <dsp:txXfrm>
        <a:off x="3609656" y="218039"/>
        <a:ext cx="1016763" cy="879619"/>
      </dsp:txXfrm>
    </dsp:sp>
    <dsp:sp modelId="{4A7C38E0-7035-4CE4-8C63-E1A98F1FB9CB}">
      <dsp:nvSpPr>
        <dsp:cNvPr id="0" name=""/>
        <dsp:cNvSpPr/>
      </dsp:nvSpPr>
      <dsp:spPr>
        <a:xfrm>
          <a:off x="5165956" y="181988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9143F-AD32-4B72-B021-9C0B05CA3B54}">
      <dsp:nvSpPr>
        <dsp:cNvPr id="0" name=""/>
        <dsp:cNvSpPr/>
      </dsp:nvSpPr>
      <dsp:spPr>
        <a:xfrm>
          <a:off x="4752400" y="809242"/>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Time Series Analysis</a:t>
          </a:r>
        </a:p>
      </dsp:txBody>
      <dsp:txXfrm>
        <a:off x="5004434" y="1027281"/>
        <a:ext cx="1016763" cy="879619"/>
      </dsp:txXfrm>
    </dsp:sp>
    <dsp:sp modelId="{724B2C08-C1DF-4F64-8F84-DB84026537B7}">
      <dsp:nvSpPr>
        <dsp:cNvPr id="0" name=""/>
        <dsp:cNvSpPr/>
      </dsp:nvSpPr>
      <dsp:spPr>
        <a:xfrm>
          <a:off x="4598288" y="309304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023A1-1D25-46A7-84AC-20E8CEED7399}">
      <dsp:nvSpPr>
        <dsp:cNvPr id="0" name=""/>
        <dsp:cNvSpPr/>
      </dsp:nvSpPr>
      <dsp:spPr>
        <a:xfrm>
          <a:off x="4752400" y="2400118"/>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Applied Multivariate Analysis</a:t>
          </a:r>
        </a:p>
      </dsp:txBody>
      <dsp:txXfrm>
        <a:off x="5004434" y="2618157"/>
        <a:ext cx="1016763" cy="879619"/>
      </dsp:txXfrm>
    </dsp:sp>
    <dsp:sp modelId="{F5CAA5A9-7303-4D8D-AAF3-94F5964E3F39}">
      <dsp:nvSpPr>
        <dsp:cNvPr id="0" name=""/>
        <dsp:cNvSpPr/>
      </dsp:nvSpPr>
      <dsp:spPr>
        <a:xfrm>
          <a:off x="3190127" y="3225201"/>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24629-2615-42AD-8608-E9C5C52B7577}">
      <dsp:nvSpPr>
        <dsp:cNvPr id="0" name=""/>
        <dsp:cNvSpPr/>
      </dsp:nvSpPr>
      <dsp:spPr>
        <a:xfrm>
          <a:off x="3357622" y="3210265"/>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Machine Learning Tools</a:t>
          </a:r>
        </a:p>
      </dsp:txBody>
      <dsp:txXfrm>
        <a:off x="3609656" y="3428304"/>
        <a:ext cx="1016763" cy="879619"/>
      </dsp:txXfrm>
    </dsp:sp>
    <dsp:sp modelId="{487476C7-9E9E-49E9-9971-87CD39D3C246}">
      <dsp:nvSpPr>
        <dsp:cNvPr id="0" name=""/>
        <dsp:cNvSpPr/>
      </dsp:nvSpPr>
      <dsp:spPr>
        <a:xfrm>
          <a:off x="2359563" y="209778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F487E-7173-409A-925D-772A0D810D94}">
      <dsp:nvSpPr>
        <dsp:cNvPr id="0" name=""/>
        <dsp:cNvSpPr/>
      </dsp:nvSpPr>
      <dsp:spPr>
        <a:xfrm>
          <a:off x="1956368" y="2401023"/>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Computational Skills </a:t>
          </a:r>
        </a:p>
      </dsp:txBody>
      <dsp:txXfrm>
        <a:off x="2208402" y="2619062"/>
        <a:ext cx="1016763" cy="879619"/>
      </dsp:txXfrm>
    </dsp:sp>
    <dsp:sp modelId="{A519ECC4-28B4-4F84-8A03-84927C7936C4}">
      <dsp:nvSpPr>
        <dsp:cNvPr id="0" name=""/>
        <dsp:cNvSpPr/>
      </dsp:nvSpPr>
      <dsp:spPr>
        <a:xfrm>
          <a:off x="1956368" y="807431"/>
          <a:ext cx="1520831" cy="13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Multiple </a:t>
          </a:r>
        </a:p>
        <a:p>
          <a:pPr lvl="0" algn="ctr" defTabSz="533400">
            <a:lnSpc>
              <a:spcPct val="90000"/>
            </a:lnSpc>
            <a:spcBef>
              <a:spcPct val="0"/>
            </a:spcBef>
            <a:spcAft>
              <a:spcPct val="35000"/>
            </a:spcAft>
          </a:pPr>
          <a:r>
            <a:rPr lang="en-US" sz="1200" kern="1200"/>
            <a:t>Regression</a:t>
          </a:r>
        </a:p>
      </dsp:txBody>
      <dsp:txXfrm>
        <a:off x="2208402" y="1025470"/>
        <a:ext cx="1016763" cy="879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1B6FA-EDA0-4F27-91F9-87D90DF060EE}">
      <dsp:nvSpPr>
        <dsp:cNvPr id="0" name=""/>
        <dsp:cNvSpPr/>
      </dsp:nvSpPr>
      <dsp:spPr>
        <a:xfrm>
          <a:off x="4954458" y="795211"/>
          <a:ext cx="1678813" cy="3730751"/>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a:t>Prediction of Numeric Targets</a:t>
          </a:r>
        </a:p>
        <a:p>
          <a:pPr lvl="0" algn="r" defTabSz="711200">
            <a:lnSpc>
              <a:spcPct val="90000"/>
            </a:lnSpc>
            <a:spcBef>
              <a:spcPct val="0"/>
            </a:spcBef>
            <a:spcAft>
              <a:spcPct val="35000"/>
            </a:spcAft>
          </a:pPr>
          <a:r>
            <a:rPr lang="en-US" sz="1600" kern="1200"/>
            <a:t>Prediction of Categorical Targets</a:t>
          </a:r>
        </a:p>
        <a:p>
          <a:pPr lvl="0" algn="r" defTabSz="711200">
            <a:lnSpc>
              <a:spcPct val="90000"/>
            </a:lnSpc>
            <a:spcBef>
              <a:spcPct val="0"/>
            </a:spcBef>
            <a:spcAft>
              <a:spcPct val="35000"/>
            </a:spcAft>
          </a:pPr>
          <a:r>
            <a:rPr lang="en-US" sz="1600" kern="1200"/>
            <a:t>Scoring of New Data</a:t>
          </a:r>
        </a:p>
        <a:p>
          <a:pPr lvl="0" algn="r" defTabSz="711200">
            <a:lnSpc>
              <a:spcPct val="90000"/>
            </a:lnSpc>
            <a:spcBef>
              <a:spcPct val="0"/>
            </a:spcBef>
            <a:spcAft>
              <a:spcPct val="35000"/>
            </a:spcAft>
          </a:pPr>
          <a:r>
            <a:rPr lang="en-US" sz="1600" kern="1200"/>
            <a:t>Continual Supervision of Model Performance</a:t>
          </a:r>
        </a:p>
      </dsp:txBody>
      <dsp:txXfrm>
        <a:off x="5167521" y="795211"/>
        <a:ext cx="1465750" cy="3730751"/>
      </dsp:txXfrm>
    </dsp:sp>
    <dsp:sp modelId="{C0B379C8-A4DF-47BC-A76E-876053C9D760}">
      <dsp:nvSpPr>
        <dsp:cNvPr id="0" name=""/>
        <dsp:cNvSpPr/>
      </dsp:nvSpPr>
      <dsp:spPr>
        <a:xfrm>
          <a:off x="4954458" y="0"/>
          <a:ext cx="1678813" cy="7965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a:t>Supervised</a:t>
          </a:r>
        </a:p>
        <a:p>
          <a:pPr lvl="0" algn="ctr" defTabSz="711200">
            <a:lnSpc>
              <a:spcPct val="90000"/>
            </a:lnSpc>
            <a:spcBef>
              <a:spcPct val="0"/>
            </a:spcBef>
            <a:spcAft>
              <a:spcPct val="35000"/>
            </a:spcAft>
          </a:pPr>
          <a:r>
            <a:rPr lang="en-US" sz="1600" kern="1200"/>
            <a:t>Learning</a:t>
          </a:r>
        </a:p>
      </dsp:txBody>
      <dsp:txXfrm>
        <a:off x="4954458" y="0"/>
        <a:ext cx="1678813" cy="796569"/>
      </dsp:txXfrm>
    </dsp:sp>
    <dsp:sp modelId="{8AAA0D3B-2B64-49F7-8F5B-C87B7B3CB073}">
      <dsp:nvSpPr>
        <dsp:cNvPr id="0" name=""/>
        <dsp:cNvSpPr/>
      </dsp:nvSpPr>
      <dsp:spPr>
        <a:xfrm>
          <a:off x="3275141" y="795211"/>
          <a:ext cx="1678813" cy="3464624"/>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a:t>Treatment of Missing Observations</a:t>
          </a:r>
        </a:p>
        <a:p>
          <a:pPr lvl="0" algn="r" defTabSz="711200">
            <a:lnSpc>
              <a:spcPct val="90000"/>
            </a:lnSpc>
            <a:spcBef>
              <a:spcPct val="0"/>
            </a:spcBef>
            <a:spcAft>
              <a:spcPct val="35000"/>
            </a:spcAft>
          </a:pPr>
          <a:r>
            <a:rPr lang="en-US" sz="1600" kern="1200"/>
            <a:t>Treatment of Outliers</a:t>
          </a:r>
        </a:p>
        <a:p>
          <a:pPr lvl="0" algn="r" defTabSz="711200">
            <a:lnSpc>
              <a:spcPct val="90000"/>
            </a:lnSpc>
            <a:spcBef>
              <a:spcPct val="0"/>
            </a:spcBef>
            <a:spcAft>
              <a:spcPct val="35000"/>
            </a:spcAft>
          </a:pPr>
          <a:r>
            <a:rPr lang="en-US" sz="1600" kern="1200"/>
            <a:t>Data Segmentation</a:t>
          </a:r>
        </a:p>
        <a:p>
          <a:pPr lvl="0" algn="r" defTabSz="711200">
            <a:lnSpc>
              <a:spcPct val="90000"/>
            </a:lnSpc>
            <a:spcBef>
              <a:spcPct val="0"/>
            </a:spcBef>
            <a:spcAft>
              <a:spcPct val="35000"/>
            </a:spcAft>
          </a:pPr>
          <a:r>
            <a:rPr lang="en-US" sz="1600" kern="1200"/>
            <a:t>Reduction of Dimension of Input Space</a:t>
          </a:r>
        </a:p>
      </dsp:txBody>
      <dsp:txXfrm>
        <a:off x="3488204" y="795211"/>
        <a:ext cx="1465750" cy="3464624"/>
      </dsp:txXfrm>
    </dsp:sp>
    <dsp:sp modelId="{2BAB9C26-6C11-474A-BCDE-495F1266D518}">
      <dsp:nvSpPr>
        <dsp:cNvPr id="0" name=""/>
        <dsp:cNvSpPr/>
      </dsp:nvSpPr>
      <dsp:spPr>
        <a:xfrm>
          <a:off x="3275141" y="128989"/>
          <a:ext cx="1678813" cy="666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a:t>Unsupervised </a:t>
          </a:r>
        </a:p>
        <a:p>
          <a:pPr lvl="0" algn="ctr" defTabSz="711200">
            <a:lnSpc>
              <a:spcPct val="90000"/>
            </a:lnSpc>
            <a:spcBef>
              <a:spcPct val="0"/>
            </a:spcBef>
            <a:spcAft>
              <a:spcPct val="35000"/>
            </a:spcAft>
          </a:pPr>
          <a:r>
            <a:rPr lang="en-US" sz="1600" kern="1200"/>
            <a:t>Learning</a:t>
          </a:r>
        </a:p>
      </dsp:txBody>
      <dsp:txXfrm>
        <a:off x="3275141" y="128989"/>
        <a:ext cx="1678813" cy="666221"/>
      </dsp:txXfrm>
    </dsp:sp>
    <dsp:sp modelId="{A559984E-18D1-4D1E-8D46-BEFC41312737}">
      <dsp:nvSpPr>
        <dsp:cNvPr id="0" name=""/>
        <dsp:cNvSpPr/>
      </dsp:nvSpPr>
      <dsp:spPr>
        <a:xfrm>
          <a:off x="1596327" y="795211"/>
          <a:ext cx="1678813" cy="3198045"/>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a:t>Univariate Plots</a:t>
          </a:r>
        </a:p>
        <a:p>
          <a:pPr lvl="0" algn="r" defTabSz="711200">
            <a:lnSpc>
              <a:spcPct val="90000"/>
            </a:lnSpc>
            <a:spcBef>
              <a:spcPct val="0"/>
            </a:spcBef>
            <a:spcAft>
              <a:spcPct val="35000"/>
            </a:spcAft>
          </a:pPr>
          <a:r>
            <a:rPr lang="en-US" sz="1600" kern="1200"/>
            <a:t>Box-Plots</a:t>
          </a:r>
        </a:p>
        <a:p>
          <a:pPr lvl="0" algn="r" defTabSz="711200">
            <a:lnSpc>
              <a:spcPct val="90000"/>
            </a:lnSpc>
            <a:spcBef>
              <a:spcPct val="0"/>
            </a:spcBef>
            <a:spcAft>
              <a:spcPct val="35000"/>
            </a:spcAft>
          </a:pPr>
          <a:r>
            <a:rPr lang="en-US" sz="1600" kern="1200"/>
            <a:t>Matrix Plots</a:t>
          </a:r>
        </a:p>
        <a:p>
          <a:pPr lvl="0" algn="r" defTabSz="711200">
            <a:lnSpc>
              <a:spcPct val="90000"/>
            </a:lnSpc>
            <a:spcBef>
              <a:spcPct val="0"/>
            </a:spcBef>
            <a:spcAft>
              <a:spcPct val="35000"/>
            </a:spcAft>
          </a:pPr>
          <a:r>
            <a:rPr lang="en-US" sz="1600" kern="1200"/>
            <a:t>Heat and Spatial Maps</a:t>
          </a:r>
        </a:p>
      </dsp:txBody>
      <dsp:txXfrm>
        <a:off x="1809390" y="795211"/>
        <a:ext cx="1465750" cy="3198045"/>
      </dsp:txXfrm>
    </dsp:sp>
    <dsp:sp modelId="{28A1463F-1217-4086-A793-784BBF4AE013}">
      <dsp:nvSpPr>
        <dsp:cNvPr id="0" name=""/>
        <dsp:cNvSpPr/>
      </dsp:nvSpPr>
      <dsp:spPr>
        <a:xfrm>
          <a:off x="1596327" y="262053"/>
          <a:ext cx="1678813" cy="5331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a:t>EDA</a:t>
          </a:r>
        </a:p>
      </dsp:txBody>
      <dsp:txXfrm>
        <a:off x="1596327" y="262053"/>
        <a:ext cx="1678813" cy="53315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671E5-B0F7-403F-9E36-2ABBBB6B52AC}" type="datetimeFigureOut">
              <a:rPr lang="en-US" smtClean="0"/>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507CD-B9E0-4649-9105-90A2FBD3E736}" type="slidenum">
              <a:rPr lang="en-US" smtClean="0"/>
              <a:t>‹#›</a:t>
            </a:fld>
            <a:endParaRPr lang="en-US"/>
          </a:p>
        </p:txBody>
      </p:sp>
    </p:spTree>
    <p:extLst>
      <p:ext uri="{BB962C8B-B14F-4D97-AF65-F5344CB8AC3E}">
        <p14:creationId xmlns:p14="http://schemas.microsoft.com/office/powerpoint/2010/main" val="8272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507CD-B9E0-4649-9105-90A2FBD3E736}" type="slidenum">
              <a:rPr lang="en-US" smtClean="0"/>
              <a:t>10</a:t>
            </a:fld>
            <a:endParaRPr lang="en-US"/>
          </a:p>
        </p:txBody>
      </p:sp>
    </p:spTree>
    <p:extLst>
      <p:ext uri="{BB962C8B-B14F-4D97-AF65-F5344CB8AC3E}">
        <p14:creationId xmlns:p14="http://schemas.microsoft.com/office/powerpoint/2010/main" val="46685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1D40D-CB37-43FA-BDDB-9DC5792D0539}"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21711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1D40D-CB37-43FA-BDDB-9DC5792D0539}"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108503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1D40D-CB37-43FA-BDDB-9DC5792D0539}"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183834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1D40D-CB37-43FA-BDDB-9DC5792D0539}"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61409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1D40D-CB37-43FA-BDDB-9DC5792D0539}"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195498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1D40D-CB37-43FA-BDDB-9DC5792D0539}"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196808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21D40D-CB37-43FA-BDDB-9DC5792D0539}" type="datetimeFigureOut">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146224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1D40D-CB37-43FA-BDDB-9DC5792D0539}" type="datetimeFigureOut">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63446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1D40D-CB37-43FA-BDDB-9DC5792D0539}" type="datetimeFigureOut">
              <a:rPr lang="en-US" smtClean="0"/>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269767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1D40D-CB37-43FA-BDDB-9DC5792D0539}"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270372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1D40D-CB37-43FA-BDDB-9DC5792D0539}"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CC3E3-96A9-4F63-995A-DA7478B9596D}" type="slidenum">
              <a:rPr lang="en-US" smtClean="0"/>
              <a:t>‹#›</a:t>
            </a:fld>
            <a:endParaRPr lang="en-US"/>
          </a:p>
        </p:txBody>
      </p:sp>
    </p:spTree>
    <p:extLst>
      <p:ext uri="{BB962C8B-B14F-4D97-AF65-F5344CB8AC3E}">
        <p14:creationId xmlns:p14="http://schemas.microsoft.com/office/powerpoint/2010/main" val="412019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1D40D-CB37-43FA-BDDB-9DC5792D0539}" type="datetimeFigureOut">
              <a:rPr lang="en-US" smtClean="0"/>
              <a:t>9/16/2013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CC3E3-96A9-4F63-995A-DA7478B9596D}" type="slidenum">
              <a:rPr lang="en-US" smtClean="0"/>
              <a:t>‹#›</a:t>
            </a:fld>
            <a:endParaRPr lang="en-US"/>
          </a:p>
        </p:txBody>
      </p:sp>
    </p:spTree>
    <p:extLst>
      <p:ext uri="{BB962C8B-B14F-4D97-AF65-F5344CB8AC3E}">
        <p14:creationId xmlns:p14="http://schemas.microsoft.com/office/powerpoint/2010/main" val="191410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mu.edu/Dedman/Academics/InstitutesCenters/RBJCente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nalyticsvidhya.com/blog/2013/09/high-performance-analyti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676399"/>
          </a:xfrm>
        </p:spPr>
        <p:txBody>
          <a:bodyPr>
            <a:normAutofit fontScale="90000"/>
          </a:bodyPr>
          <a:lstStyle/>
          <a:p>
            <a:r>
              <a:rPr lang="en-US" dirty="0" smtClean="0"/>
              <a:t>When We Say Predictive Analytics,</a:t>
            </a:r>
            <a:br>
              <a:rPr lang="en-US" dirty="0" smtClean="0"/>
            </a:br>
            <a:r>
              <a:rPr lang="en-US" dirty="0" smtClean="0"/>
              <a:t>What Do We Mean?  </a:t>
            </a:r>
            <a:endParaRPr lang="en-US" dirty="0"/>
          </a:p>
        </p:txBody>
      </p:sp>
      <p:sp>
        <p:nvSpPr>
          <p:cNvPr id="3" name="Subtitle 2"/>
          <p:cNvSpPr>
            <a:spLocks noGrp="1"/>
          </p:cNvSpPr>
          <p:nvPr>
            <p:ph type="subTitle" idx="1"/>
          </p:nvPr>
        </p:nvSpPr>
        <p:spPr>
          <a:xfrm>
            <a:off x="1371600" y="2590800"/>
            <a:ext cx="6400800" cy="3810000"/>
          </a:xfrm>
        </p:spPr>
        <p:txBody>
          <a:bodyPr>
            <a:normAutofit fontScale="62500" lnSpcReduction="20000"/>
          </a:bodyPr>
          <a:lstStyle/>
          <a:p>
            <a:r>
              <a:rPr lang="en-US" dirty="0" smtClean="0"/>
              <a:t>Professor Tom Fomby</a:t>
            </a:r>
          </a:p>
          <a:p>
            <a:r>
              <a:rPr lang="en-US" dirty="0" smtClean="0"/>
              <a:t>Director of the Richard B. Johnson</a:t>
            </a:r>
          </a:p>
          <a:p>
            <a:r>
              <a:rPr lang="en-US" dirty="0" smtClean="0"/>
              <a:t>Center for Economic Studies</a:t>
            </a:r>
          </a:p>
          <a:p>
            <a:r>
              <a:rPr lang="en-US" dirty="0" smtClean="0"/>
              <a:t>SMU</a:t>
            </a:r>
          </a:p>
          <a:p>
            <a:r>
              <a:rPr lang="en-US" dirty="0">
                <a:hlinkClick r:id="rId2"/>
              </a:rPr>
              <a:t>http://</a:t>
            </a:r>
            <a:r>
              <a:rPr lang="en-US" dirty="0" smtClean="0">
                <a:hlinkClick r:id="rId2"/>
              </a:rPr>
              <a:t>www.smu.edu/Dedman/Academics/InstitutesCenters/RBJCenter</a:t>
            </a:r>
            <a:endParaRPr lang="en-US" dirty="0" smtClean="0"/>
          </a:p>
          <a:p>
            <a:endParaRPr lang="en-US" dirty="0" smtClean="0"/>
          </a:p>
          <a:p>
            <a:endParaRPr lang="en-US" dirty="0"/>
          </a:p>
          <a:p>
            <a:r>
              <a:rPr lang="en-US" dirty="0" smtClean="0"/>
              <a:t>Dallas Tech Execs Forum</a:t>
            </a:r>
          </a:p>
          <a:p>
            <a:r>
              <a:rPr lang="en-US" dirty="0" smtClean="0"/>
              <a:t>IBM Innovation Center</a:t>
            </a:r>
          </a:p>
          <a:p>
            <a:r>
              <a:rPr lang="en-US" dirty="0" smtClean="0"/>
              <a:t>Coppell, TX</a:t>
            </a:r>
          </a:p>
          <a:p>
            <a:r>
              <a:rPr lang="en-US" dirty="0" smtClean="0"/>
              <a:t>September 17, 2013 </a:t>
            </a:r>
            <a:endParaRPr lang="en-US" dirty="0"/>
          </a:p>
        </p:txBody>
      </p:sp>
    </p:spTree>
    <p:extLst>
      <p:ext uri="{BB962C8B-B14F-4D97-AF65-F5344CB8AC3E}">
        <p14:creationId xmlns:p14="http://schemas.microsoft.com/office/powerpoint/2010/main" val="1138401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Typical SPSS Modeler Stream</a:t>
            </a:r>
            <a:endParaRPr lang="en-US" sz="3200" dirty="0"/>
          </a:p>
        </p:txBody>
      </p:sp>
      <p:sp>
        <p:nvSpPr>
          <p:cNvPr id="3" name="Content Placeholder 2"/>
          <p:cNvSpPr>
            <a:spLocks noGrp="1"/>
          </p:cNvSpPr>
          <p:nvPr>
            <p:ph idx="1"/>
          </p:nvPr>
        </p:nvSpPr>
        <p:spPr/>
        <p:txBody>
          <a:bodyPr>
            <a:normAutofit/>
          </a:bodyPr>
          <a:lstStyle/>
          <a:p>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382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94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Artificial Neural Network</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8673" y="1627910"/>
            <a:ext cx="586739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54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CHAID Tree</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781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513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SMU Degrees in</a:t>
            </a:r>
            <a:br>
              <a:rPr lang="en-US" dirty="0" smtClean="0"/>
            </a:br>
            <a:r>
              <a:rPr lang="en-US" dirty="0" smtClean="0"/>
              <a:t>Analytics</a:t>
            </a:r>
            <a:endParaRPr lang="en-US" dirty="0"/>
          </a:p>
        </p:txBody>
      </p:sp>
      <p:sp>
        <p:nvSpPr>
          <p:cNvPr id="3" name="Content Placeholder 2"/>
          <p:cNvSpPr>
            <a:spLocks noGrp="1"/>
          </p:cNvSpPr>
          <p:nvPr>
            <p:ph idx="1"/>
          </p:nvPr>
        </p:nvSpPr>
        <p:spPr/>
        <p:txBody>
          <a:bodyPr/>
          <a:lstStyle/>
          <a:p>
            <a:r>
              <a:rPr lang="en-US" dirty="0" smtClean="0"/>
              <a:t>Department of Economics – MS in Applied Economics and Predictive Analytics (MSAEPA)</a:t>
            </a:r>
          </a:p>
          <a:p>
            <a:r>
              <a:rPr lang="en-US" dirty="0" smtClean="0"/>
              <a:t>Department of Statistics – MS in Applied Statistics and Data Analytics (MASDA)</a:t>
            </a:r>
          </a:p>
          <a:p>
            <a:r>
              <a:rPr lang="en-US" dirty="0" smtClean="0"/>
              <a:t>Cox School of Business – MS in Business Analytics (MSBA)</a:t>
            </a:r>
          </a:p>
          <a:p>
            <a:r>
              <a:rPr lang="en-US" dirty="0" smtClean="0"/>
              <a:t>They Each Have Slightly Different Emphases</a:t>
            </a:r>
            <a:endParaRPr lang="en-US" dirty="0"/>
          </a:p>
        </p:txBody>
      </p:sp>
    </p:spTree>
    <p:extLst>
      <p:ext uri="{BB962C8B-B14F-4D97-AF65-F5344CB8AC3E}">
        <p14:creationId xmlns:p14="http://schemas.microsoft.com/office/powerpoint/2010/main" val="2148106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PA Activities in</a:t>
            </a:r>
            <a:br>
              <a:rPr lang="en-US" dirty="0" smtClean="0"/>
            </a:br>
            <a:r>
              <a:rPr lang="en-US" dirty="0" smtClean="0"/>
              <a:t>Economics Department</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t>Two National Champions and One Silver Medal in the SAS Data Mining Shootout.  In the TOP 3 teams out of 60 teams entered from Universities and Colleges across the country in this year’s competition.  We find out order of finish at SAS Analytics Conference on October 22 in Orlando, Florida.  Will soon be competing in the Capital One Data Mining Competition.  </a:t>
            </a:r>
          </a:p>
          <a:p>
            <a:r>
              <a:rPr lang="en-US" dirty="0" smtClean="0"/>
              <a:t>Participation in two IBM SMART programs – Andrews Distributing Company and EXTERREN Corp.</a:t>
            </a:r>
          </a:p>
          <a:p>
            <a:r>
              <a:rPr lang="en-US" dirty="0" smtClean="0"/>
              <a:t>In partnership with Dallas IBM Innovation Center, we put on first PA workshop for STEM High School Students in the Nation.  It was held from July 22 through 25, 2013 on SMU and IBM campuses.  20 Dallas Town View Magnet STEM students.</a:t>
            </a:r>
          </a:p>
          <a:p>
            <a:r>
              <a:rPr lang="en-US" dirty="0" smtClean="0"/>
              <a:t>One of the Core Missions of the Richard B. Johnson Center for Economic Studies is advancing Predictive Analytics and Big Data in the DFW area including the placement and interning of our students.  </a:t>
            </a:r>
            <a:endParaRPr lang="en-US" dirty="0"/>
          </a:p>
        </p:txBody>
      </p:sp>
    </p:spTree>
    <p:extLst>
      <p:ext uri="{BB962C8B-B14F-4D97-AF65-F5344CB8AC3E}">
        <p14:creationId xmlns:p14="http://schemas.microsoft.com/office/powerpoint/2010/main" val="876010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64496333"/>
              </p:ext>
            </p:extLst>
          </p:nvPr>
        </p:nvGraphicFramePr>
        <p:xfrm>
          <a:off x="1447800" y="304800"/>
          <a:ext cx="5562600" cy="6324600"/>
        </p:xfrm>
        <a:graphic>
          <a:graphicData uri="http://schemas.openxmlformats.org/presentationml/2006/ole">
            <mc:AlternateContent xmlns:mc="http://schemas.openxmlformats.org/markup-compatibility/2006">
              <mc:Choice xmlns:v="urn:schemas-microsoft-com:vml" Requires="v">
                <p:oleObj spid="_x0000_s6165" name="Acrobat Document" r:id="rId3" imgW="5829233" imgH="7543775" progId="AcroExch.Document.7">
                  <p:embed/>
                </p:oleObj>
              </mc:Choice>
              <mc:Fallback>
                <p:oleObj name="Acrobat Document" r:id="rId3" imgW="5829233" imgH="7543775" progId="AcroExch.Document.7">
                  <p:embed/>
                  <p:pic>
                    <p:nvPicPr>
                      <p:cNvPr id="0" name=""/>
                      <p:cNvPicPr/>
                      <p:nvPr/>
                    </p:nvPicPr>
                    <p:blipFill>
                      <a:blip r:embed="rId4"/>
                      <a:stretch>
                        <a:fillRect/>
                      </a:stretch>
                    </p:blipFill>
                    <p:spPr>
                      <a:xfrm>
                        <a:off x="1447800" y="304800"/>
                        <a:ext cx="5562600" cy="6324600"/>
                      </a:xfrm>
                      <a:prstGeom prst="rect">
                        <a:avLst/>
                      </a:prstGeom>
                    </p:spPr>
                  </p:pic>
                </p:oleObj>
              </mc:Fallback>
            </mc:AlternateContent>
          </a:graphicData>
        </a:graphic>
      </p:graphicFrame>
    </p:spTree>
    <p:extLst>
      <p:ext uri="{BB962C8B-B14F-4D97-AF65-F5344CB8AC3E}">
        <p14:creationId xmlns:p14="http://schemas.microsoft.com/office/powerpoint/2010/main" val="2834373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View STEM Students</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21734"/>
            <a:ext cx="8229600" cy="368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369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IBM/SMU SMART Program # 1</a:t>
            </a:r>
            <a:br>
              <a:rPr lang="en-US" dirty="0" smtClean="0"/>
            </a:br>
            <a:r>
              <a:rPr lang="en-US" dirty="0" smtClean="0"/>
              <a:t>with Andrews Distributing </a:t>
            </a:r>
            <a:endParaRPr lang="en-US"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27473"/>
            <a:ext cx="6705600" cy="447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30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IBM/SMU SMART Program # 2</a:t>
            </a:r>
            <a:br>
              <a:rPr lang="en-US" dirty="0" smtClean="0"/>
            </a:br>
            <a:r>
              <a:rPr lang="en-US" dirty="0" smtClean="0"/>
              <a:t>With EXTERRAN Corporation </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064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Create a</a:t>
            </a:r>
            <a:br>
              <a:rPr lang="en-US" dirty="0" smtClean="0"/>
            </a:br>
            <a:r>
              <a:rPr lang="en-US" dirty="0" smtClean="0"/>
              <a:t>High Performance Analytics Team</a:t>
            </a:r>
            <a:endParaRPr lang="en-US" dirty="0"/>
          </a:p>
        </p:txBody>
      </p:sp>
      <p:sp>
        <p:nvSpPr>
          <p:cNvPr id="3" name="Content Placeholder 2"/>
          <p:cNvSpPr>
            <a:spLocks noGrp="1"/>
          </p:cNvSpPr>
          <p:nvPr>
            <p:ph idx="1"/>
          </p:nvPr>
        </p:nvSpPr>
        <p:spPr/>
        <p:txBody>
          <a:bodyPr/>
          <a:lstStyle/>
          <a:p>
            <a:r>
              <a:rPr lang="en-US" dirty="0">
                <a:hlinkClick r:id="rId2"/>
              </a:rPr>
              <a:t>http://www.analyticsvidhya.com/blog/2013/09/high-performance-analytics</a:t>
            </a:r>
            <a:r>
              <a:rPr lang="en-US" dirty="0" smtClean="0">
                <a:hlinkClick r:id="rId2"/>
              </a:rPr>
              <a:t>/</a:t>
            </a:r>
            <a:endParaRPr lang="en-US" dirty="0" smtClean="0"/>
          </a:p>
          <a:p>
            <a:r>
              <a:rPr lang="en-US" dirty="0" smtClean="0"/>
              <a:t>Blog on </a:t>
            </a:r>
            <a:r>
              <a:rPr lang="en-US" u="sng" dirty="0" smtClean="0"/>
              <a:t>Analytics </a:t>
            </a:r>
            <a:r>
              <a:rPr lang="en-US" u="sng" dirty="0" err="1" smtClean="0"/>
              <a:t>Vidhya</a:t>
            </a:r>
            <a:r>
              <a:rPr lang="en-US" dirty="0" smtClean="0"/>
              <a:t> by </a:t>
            </a:r>
            <a:r>
              <a:rPr lang="en-US" dirty="0" err="1" smtClean="0"/>
              <a:t>Kunal</a:t>
            </a:r>
            <a:r>
              <a:rPr lang="en-US" dirty="0" smtClean="0"/>
              <a:t> Jain, September 12, 2013</a:t>
            </a:r>
            <a:endParaRPr lang="en-US" dirty="0"/>
          </a:p>
        </p:txBody>
      </p:sp>
    </p:spTree>
    <p:extLst>
      <p:ext uri="{BB962C8B-B14F-4D97-AF65-F5344CB8AC3E}">
        <p14:creationId xmlns:p14="http://schemas.microsoft.com/office/powerpoint/2010/main" val="3182549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General Observations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Most Computer Scientists </a:t>
            </a:r>
            <a:r>
              <a:rPr lang="en-US" dirty="0" smtClean="0"/>
              <a:t>and Engineers are </a:t>
            </a:r>
            <a:r>
              <a:rPr lang="en-US" dirty="0"/>
              <a:t>not trained in Statistics</a:t>
            </a:r>
          </a:p>
          <a:p>
            <a:pPr lvl="0"/>
            <a:r>
              <a:rPr lang="en-US" dirty="0"/>
              <a:t>Most Statisticians and Econometricians are not trained in Data Warehousing Techniques</a:t>
            </a:r>
          </a:p>
          <a:p>
            <a:pPr lvl="0"/>
            <a:r>
              <a:rPr lang="en-US" dirty="0"/>
              <a:t>Most Offices of Information Technology are not using statistical methods to be forward-looking or proactive with respect to their customers and business operations</a:t>
            </a:r>
          </a:p>
          <a:p>
            <a:pPr lvl="0"/>
            <a:r>
              <a:rPr lang="en-US" dirty="0"/>
              <a:t>Properly Reporting Predictive Analytics Results to a Lay Audience is crucial in getting buy-in and utilization of analytics results in company </a:t>
            </a:r>
            <a:r>
              <a:rPr lang="en-US" dirty="0" smtClean="0"/>
              <a:t>operations</a:t>
            </a:r>
          </a:p>
          <a:p>
            <a:pPr lvl="0"/>
            <a:r>
              <a:rPr lang="en-US" dirty="0" smtClean="0"/>
              <a:t>Many Technical People are not well schooled in presentation skills</a:t>
            </a:r>
            <a:endParaRPr lang="en-US" dirty="0"/>
          </a:p>
          <a:p>
            <a:pPr marL="0" indent="0">
              <a:buNone/>
            </a:pPr>
            <a:endParaRPr lang="en-US" dirty="0"/>
          </a:p>
        </p:txBody>
      </p:sp>
    </p:spTree>
    <p:extLst>
      <p:ext uri="{BB962C8B-B14F-4D97-AF65-F5344CB8AC3E}">
        <p14:creationId xmlns:p14="http://schemas.microsoft.com/office/powerpoint/2010/main" val="1429756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Diagram by </a:t>
            </a:r>
            <a:r>
              <a:rPr lang="en-US" dirty="0" err="1" smtClean="0"/>
              <a:t>Kunal</a:t>
            </a:r>
            <a:r>
              <a:rPr lang="en-US" dirty="0" smtClean="0"/>
              <a:t> Jain</a:t>
            </a:r>
            <a:br>
              <a:rPr lang="en-US" dirty="0" smtClean="0"/>
            </a:br>
            <a:r>
              <a:rPr lang="en-US" dirty="0" smtClean="0"/>
              <a:t>on </a:t>
            </a:r>
            <a:r>
              <a:rPr lang="en-US" u="sng" dirty="0" smtClean="0"/>
              <a:t>Analytics </a:t>
            </a:r>
            <a:r>
              <a:rPr lang="en-US" u="sng" dirty="0" err="1" smtClean="0"/>
              <a:t>Vidhya</a:t>
            </a:r>
            <a:endParaRPr lang="en-US" u="sng" dirty="0"/>
          </a:p>
        </p:txBody>
      </p:sp>
      <p:sp>
        <p:nvSpPr>
          <p:cNvPr id="3" name="Content Placeholder 2"/>
          <p:cNvSpPr>
            <a:spLocks noGrp="1"/>
          </p:cNvSpPr>
          <p:nvPr>
            <p:ph idx="1"/>
          </p:nvPr>
        </p:nvSpPr>
        <p:spPr/>
        <p:txBody>
          <a:bodyPr/>
          <a:lstStyle/>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981200"/>
            <a:ext cx="838200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79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Successful Implementation of Predictive Analytics into company operations requires a combination of three </a:t>
            </a:r>
            <a:r>
              <a:rPr lang="en-US" sz="2800" dirty="0" smtClean="0"/>
              <a:t>Basic Core Competencies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4680646"/>
              </p:ext>
            </p:extLst>
          </p:nvPr>
        </p:nvGraphicFramePr>
        <p:xfrm>
          <a:off x="533400" y="2103583"/>
          <a:ext cx="8229600" cy="353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557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To Operate Core Competencies</a:t>
            </a:r>
            <a:endParaRPr lang="en-US" sz="5400" dirty="0"/>
          </a:p>
        </p:txBody>
      </p:sp>
      <p:sp>
        <p:nvSpPr>
          <p:cNvPr id="3" name="Content Placeholder 2"/>
          <p:cNvSpPr>
            <a:spLocks noGrp="1"/>
          </p:cNvSpPr>
          <p:nvPr>
            <p:ph idx="1"/>
          </p:nvPr>
        </p:nvSpPr>
        <p:spPr>
          <a:xfrm>
            <a:off x="457200" y="2743200"/>
            <a:ext cx="8229600" cy="3382963"/>
          </a:xfrm>
        </p:spPr>
        <p:txBody>
          <a:bodyPr/>
          <a:lstStyle/>
          <a:p>
            <a:r>
              <a:rPr lang="en-US" b="1" dirty="0" smtClean="0"/>
              <a:t>Data Warehousing</a:t>
            </a:r>
            <a:r>
              <a:rPr lang="en-US" dirty="0" smtClean="0"/>
              <a:t>: D-base, Oracle, etc.</a:t>
            </a:r>
          </a:p>
          <a:p>
            <a:r>
              <a:rPr lang="en-US" b="1" dirty="0" smtClean="0"/>
              <a:t>Predictive Analytics</a:t>
            </a:r>
            <a:r>
              <a:rPr lang="en-US" dirty="0" smtClean="0"/>
              <a:t>: SPSS Modeler and Other Statistical Packages</a:t>
            </a:r>
          </a:p>
          <a:p>
            <a:r>
              <a:rPr lang="en-US" b="1" dirty="0" smtClean="0"/>
              <a:t>Reporting</a:t>
            </a:r>
            <a:r>
              <a:rPr lang="en-US" dirty="0" smtClean="0"/>
              <a:t> – </a:t>
            </a:r>
            <a:r>
              <a:rPr lang="en-US" dirty="0" err="1" smtClean="0"/>
              <a:t>Cognos</a:t>
            </a:r>
            <a:r>
              <a:rPr lang="en-US" dirty="0" smtClean="0"/>
              <a:t> for Dashboards and Microsoft PowerPoint</a:t>
            </a:r>
            <a:endParaRPr lang="en-US" dirty="0"/>
          </a:p>
        </p:txBody>
      </p:sp>
    </p:spTree>
    <p:extLst>
      <p:ext uri="{BB962C8B-B14F-4D97-AF65-F5344CB8AC3E}">
        <p14:creationId xmlns:p14="http://schemas.microsoft.com/office/powerpoint/2010/main" val="4139667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Prerequisite Skills for a Skilled Analytics Person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19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Specifics on Skills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Multiple Linear Regression (OLS, WLS, Time Series Regressions)</a:t>
            </a:r>
          </a:p>
          <a:p>
            <a:pPr lvl="0"/>
            <a:r>
              <a:rPr lang="en-US" dirty="0"/>
              <a:t>Generalized Linear Modeling (</a:t>
            </a:r>
            <a:r>
              <a:rPr lang="en-US" dirty="0" err="1"/>
              <a:t>Probit</a:t>
            </a:r>
            <a:r>
              <a:rPr lang="en-US" dirty="0"/>
              <a:t>, </a:t>
            </a:r>
            <a:r>
              <a:rPr lang="en-US" dirty="0" err="1"/>
              <a:t>Logit</a:t>
            </a:r>
            <a:r>
              <a:rPr lang="en-US" dirty="0"/>
              <a:t>, Multinomial </a:t>
            </a:r>
            <a:r>
              <a:rPr lang="en-US" dirty="0" err="1"/>
              <a:t>Logit</a:t>
            </a:r>
            <a:r>
              <a:rPr lang="en-US" dirty="0"/>
              <a:t>/</a:t>
            </a:r>
            <a:r>
              <a:rPr lang="en-US" dirty="0" err="1"/>
              <a:t>Probit</a:t>
            </a:r>
            <a:r>
              <a:rPr lang="en-US" dirty="0"/>
              <a:t>, Count, Cox Proportional Hazard models)</a:t>
            </a:r>
          </a:p>
          <a:p>
            <a:pPr lvl="0"/>
            <a:r>
              <a:rPr lang="en-US" dirty="0"/>
              <a:t>Time Series Modeling Expertise (Seasonal Adjustment, Box-Jenkins, Exponential Smoothing, Vector </a:t>
            </a:r>
            <a:r>
              <a:rPr lang="en-US" dirty="0" err="1"/>
              <a:t>Autoregressions</a:t>
            </a:r>
            <a:r>
              <a:rPr lang="en-US" dirty="0"/>
              <a:t>)</a:t>
            </a:r>
          </a:p>
          <a:p>
            <a:pPr lvl="0"/>
            <a:r>
              <a:rPr lang="en-US" dirty="0"/>
              <a:t>Applied Multivariate Statistical Analysis (Clustering, Principal Components, Discriminant Analysis)</a:t>
            </a:r>
          </a:p>
          <a:p>
            <a:pPr lvl="0"/>
            <a:r>
              <a:rPr lang="en-US" dirty="0"/>
              <a:t>Training in Machine Learning Tools (CART, CHAID, SVM, ANN, K-Nearest-Neighbors, Association Rules)  </a:t>
            </a:r>
          </a:p>
          <a:p>
            <a:pPr lvl="0"/>
            <a:r>
              <a:rPr lang="en-US" dirty="0"/>
              <a:t>Computer Usage and Programming Skills (SPSS Modeler, SAS Enterprise Miner, </a:t>
            </a:r>
            <a:r>
              <a:rPr lang="en-US" dirty="0" err="1"/>
              <a:t>Matlab</a:t>
            </a:r>
            <a:r>
              <a:rPr lang="en-US" dirty="0"/>
              <a:t>, </a:t>
            </a:r>
            <a:r>
              <a:rPr lang="en-US" dirty="0" err="1"/>
              <a:t>Mathematica</a:t>
            </a:r>
            <a:r>
              <a:rPr lang="en-US" dirty="0"/>
              <a:t>, R, STATA, EVIEWS)</a:t>
            </a:r>
          </a:p>
          <a:p>
            <a:endParaRPr lang="en-US" dirty="0"/>
          </a:p>
        </p:txBody>
      </p:sp>
    </p:spTree>
    <p:extLst>
      <p:ext uri="{BB962C8B-B14F-4D97-AF65-F5344CB8AC3E}">
        <p14:creationId xmlns:p14="http://schemas.microsoft.com/office/powerpoint/2010/main" val="3895187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Core Tasks of Predictive </a:t>
            </a:r>
            <a:r>
              <a:rPr lang="en-US" dirty="0" smtClean="0"/>
              <a:t>Analytics</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910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Bond Rating Problem</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a:t>In this problem imagine yourself as a Bond Rating Analyst working for </a:t>
            </a:r>
            <a:r>
              <a:rPr lang="en-US" dirty="0" err="1"/>
              <a:t>BondRate</a:t>
            </a:r>
            <a:r>
              <a:rPr lang="en-US" dirty="0"/>
              <a:t>, Inc., a National Bond Rating Company.  Given the financials of a company that is about to issue a corporate bond, you are to rate its bond with a rating of AAA (highest rating), AA, A, BBB, BB, B, or C (lowest rating) depending on the probability that the company will </a:t>
            </a:r>
            <a:r>
              <a:rPr lang="en-US" b="1" i="1" dirty="0"/>
              <a:t>not</a:t>
            </a:r>
            <a:r>
              <a:rPr lang="en-US" dirty="0"/>
              <a:t> be “financially stressed” in the next 12 months.  In our rating system, if the company has a probability between 0.0 and 0.05 of being distressed in the next 12 months, the firm’s bond is rated AAA.  If the company has a probability between 0.05 and 0.10 of being distressed in the next 12 months, the firm’s bond is rated AA.  The ranges for the other ratings are A = (0.10 – 0.15), BBB = (0.15 – 0.20), BB = (0.20 – 0.25), B = (0.25 – 0.30), and C = (0.30 and above).</a:t>
            </a:r>
          </a:p>
          <a:p>
            <a:r>
              <a:rPr lang="en-US" dirty="0" smtClean="0"/>
              <a:t>Target Variable: Y = 0 if firm does not become “distressed” in the next 12 months, Y = 1 if firm becomes distressed in the next 12 months</a:t>
            </a:r>
          </a:p>
          <a:p>
            <a:r>
              <a:rPr lang="en-US" dirty="0" smtClean="0"/>
              <a:t>Input Variables include (next slide) </a:t>
            </a:r>
            <a:endParaRPr lang="en-US" dirty="0"/>
          </a:p>
        </p:txBody>
      </p:sp>
    </p:spTree>
    <p:extLst>
      <p:ext uri="{BB962C8B-B14F-4D97-AF65-F5344CB8AC3E}">
        <p14:creationId xmlns:p14="http://schemas.microsoft.com/office/powerpoint/2010/main" val="1101513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Input Variables</a:t>
            </a:r>
            <a:br>
              <a:rPr lang="en-US" dirty="0" smtClean="0"/>
            </a:br>
            <a:r>
              <a:rPr lang="en-US" dirty="0" smtClean="0"/>
              <a:t>Measured 12 Months Prior</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solidFill>
                  <a:schemeClr val="tx1"/>
                </a:solidFill>
              </a:rPr>
              <a:t>tdta</a:t>
            </a:r>
            <a:r>
              <a:rPr lang="en-US" dirty="0" smtClean="0">
                <a:solidFill>
                  <a:schemeClr val="tx1"/>
                </a:solidFill>
              </a:rPr>
              <a:t>   = "Debt to Assets"</a:t>
            </a:r>
          </a:p>
          <a:p>
            <a:r>
              <a:rPr lang="en-US" dirty="0" err="1" smtClean="0">
                <a:solidFill>
                  <a:schemeClr val="tx1"/>
                </a:solidFill>
              </a:rPr>
              <a:t>gempl</a:t>
            </a:r>
            <a:r>
              <a:rPr lang="en-US" dirty="0" smtClean="0">
                <a:solidFill>
                  <a:schemeClr val="tx1"/>
                </a:solidFill>
              </a:rPr>
              <a:t>  = "Employee Growth Rate" </a:t>
            </a:r>
          </a:p>
          <a:p>
            <a:r>
              <a:rPr lang="en-US" dirty="0" err="1" smtClean="0">
                <a:solidFill>
                  <a:schemeClr val="tx1"/>
                </a:solidFill>
              </a:rPr>
              <a:t>opita</a:t>
            </a:r>
            <a:r>
              <a:rPr lang="en-US" dirty="0" smtClean="0">
                <a:solidFill>
                  <a:schemeClr val="tx1"/>
                </a:solidFill>
              </a:rPr>
              <a:t>  = "Op. Income to Assets"</a:t>
            </a:r>
          </a:p>
          <a:p>
            <a:r>
              <a:rPr lang="en-US" dirty="0" err="1" smtClean="0">
                <a:solidFill>
                  <a:schemeClr val="tx1"/>
                </a:solidFill>
              </a:rPr>
              <a:t>invsls</a:t>
            </a:r>
            <a:r>
              <a:rPr lang="en-US" dirty="0" smtClean="0">
                <a:solidFill>
                  <a:schemeClr val="tx1"/>
                </a:solidFill>
              </a:rPr>
              <a:t> = "Inventory to Sales" </a:t>
            </a:r>
          </a:p>
          <a:p>
            <a:r>
              <a:rPr lang="en-US" dirty="0" err="1" smtClean="0">
                <a:solidFill>
                  <a:schemeClr val="tx1"/>
                </a:solidFill>
              </a:rPr>
              <a:t>lsls</a:t>
            </a:r>
            <a:r>
              <a:rPr lang="en-US" dirty="0" smtClean="0">
                <a:solidFill>
                  <a:schemeClr val="tx1"/>
                </a:solidFill>
              </a:rPr>
              <a:t>   = "Log of Sales" </a:t>
            </a:r>
          </a:p>
          <a:p>
            <a:r>
              <a:rPr lang="en-US" dirty="0" err="1" smtClean="0">
                <a:solidFill>
                  <a:schemeClr val="tx1"/>
                </a:solidFill>
              </a:rPr>
              <a:t>lta</a:t>
            </a:r>
            <a:r>
              <a:rPr lang="en-US" dirty="0" smtClean="0">
                <a:solidFill>
                  <a:schemeClr val="tx1"/>
                </a:solidFill>
              </a:rPr>
              <a:t>    = "Log of Assets" </a:t>
            </a:r>
          </a:p>
          <a:p>
            <a:r>
              <a:rPr lang="en-US" dirty="0" err="1" smtClean="0">
                <a:solidFill>
                  <a:schemeClr val="tx1"/>
                </a:solidFill>
              </a:rPr>
              <a:t>nwcta</a:t>
            </a:r>
            <a:r>
              <a:rPr lang="en-US" dirty="0" smtClean="0">
                <a:solidFill>
                  <a:schemeClr val="tx1"/>
                </a:solidFill>
              </a:rPr>
              <a:t>  = "Net Working Cap to Assets"</a:t>
            </a:r>
          </a:p>
          <a:p>
            <a:r>
              <a:rPr lang="en-US" dirty="0" err="1" smtClean="0">
                <a:solidFill>
                  <a:schemeClr val="tx1"/>
                </a:solidFill>
              </a:rPr>
              <a:t>cacl</a:t>
            </a:r>
            <a:r>
              <a:rPr lang="en-US" dirty="0" smtClean="0">
                <a:solidFill>
                  <a:schemeClr val="tx1"/>
                </a:solidFill>
              </a:rPr>
              <a:t>   = "Current Assets to Current </a:t>
            </a:r>
            <a:r>
              <a:rPr lang="en-US" dirty="0" err="1" smtClean="0">
                <a:solidFill>
                  <a:schemeClr val="tx1"/>
                </a:solidFill>
              </a:rPr>
              <a:t>Liab</a:t>
            </a:r>
            <a:r>
              <a:rPr lang="en-US" dirty="0" smtClean="0">
                <a:solidFill>
                  <a:schemeClr val="tx1"/>
                </a:solidFill>
              </a:rPr>
              <a:t>" </a:t>
            </a:r>
          </a:p>
          <a:p>
            <a:r>
              <a:rPr lang="en-US" dirty="0" err="1" smtClean="0">
                <a:solidFill>
                  <a:schemeClr val="tx1"/>
                </a:solidFill>
              </a:rPr>
              <a:t>qacl</a:t>
            </a:r>
            <a:r>
              <a:rPr lang="en-US" dirty="0" smtClean="0">
                <a:solidFill>
                  <a:schemeClr val="tx1"/>
                </a:solidFill>
              </a:rPr>
              <a:t>   = "Quick Assets to Current </a:t>
            </a:r>
            <a:r>
              <a:rPr lang="en-US" dirty="0" err="1" smtClean="0">
                <a:solidFill>
                  <a:schemeClr val="tx1"/>
                </a:solidFill>
              </a:rPr>
              <a:t>Liab</a:t>
            </a:r>
            <a:r>
              <a:rPr lang="en-US" dirty="0" smtClean="0">
                <a:solidFill>
                  <a:schemeClr val="tx1"/>
                </a:solidFill>
              </a:rPr>
              <a:t>" </a:t>
            </a:r>
          </a:p>
          <a:p>
            <a:r>
              <a:rPr lang="en-US" dirty="0" err="1" smtClean="0">
                <a:solidFill>
                  <a:schemeClr val="tx1"/>
                </a:solidFill>
              </a:rPr>
              <a:t>ebita</a:t>
            </a:r>
            <a:r>
              <a:rPr lang="en-US" dirty="0" smtClean="0">
                <a:solidFill>
                  <a:schemeClr val="tx1"/>
                </a:solidFill>
              </a:rPr>
              <a:t>  = "EBIT to Assets" </a:t>
            </a:r>
          </a:p>
          <a:p>
            <a:r>
              <a:rPr lang="en-US" dirty="0" err="1" smtClean="0">
                <a:solidFill>
                  <a:schemeClr val="tx1"/>
                </a:solidFill>
              </a:rPr>
              <a:t>reta</a:t>
            </a:r>
            <a:r>
              <a:rPr lang="en-US" dirty="0" smtClean="0">
                <a:solidFill>
                  <a:schemeClr val="tx1"/>
                </a:solidFill>
              </a:rPr>
              <a:t>   = "Retained Earnings to Assets"</a:t>
            </a:r>
          </a:p>
          <a:p>
            <a:r>
              <a:rPr lang="en-US" dirty="0" err="1" smtClean="0">
                <a:solidFill>
                  <a:schemeClr val="tx1"/>
                </a:solidFill>
              </a:rPr>
              <a:t>ltdta</a:t>
            </a:r>
            <a:r>
              <a:rPr lang="en-US" dirty="0" smtClean="0">
                <a:solidFill>
                  <a:schemeClr val="tx1"/>
                </a:solidFill>
              </a:rPr>
              <a:t>  = "</a:t>
            </a:r>
            <a:r>
              <a:rPr lang="en-US" dirty="0" err="1" smtClean="0">
                <a:solidFill>
                  <a:schemeClr val="tx1"/>
                </a:solidFill>
              </a:rPr>
              <a:t>LongTerm</a:t>
            </a:r>
            <a:r>
              <a:rPr lang="en-US" dirty="0" smtClean="0">
                <a:solidFill>
                  <a:schemeClr val="tx1"/>
                </a:solidFill>
              </a:rPr>
              <a:t> Debt to </a:t>
            </a:r>
            <a:r>
              <a:rPr lang="en-US" dirty="0" err="1" smtClean="0">
                <a:solidFill>
                  <a:schemeClr val="tx1"/>
                </a:solidFill>
              </a:rPr>
              <a:t>TotAssets</a:t>
            </a:r>
            <a:r>
              <a:rPr lang="en-US" dirty="0" smtClean="0">
                <a:solidFill>
                  <a:schemeClr val="tx1"/>
                </a:solidFill>
              </a:rPr>
              <a:t>"</a:t>
            </a:r>
          </a:p>
          <a:p>
            <a:r>
              <a:rPr lang="en-US" dirty="0" err="1" smtClean="0">
                <a:solidFill>
                  <a:schemeClr val="tx1"/>
                </a:solidFill>
              </a:rPr>
              <a:t>mveltd</a:t>
            </a:r>
            <a:r>
              <a:rPr lang="en-US" dirty="0" smtClean="0">
                <a:solidFill>
                  <a:schemeClr val="tx1"/>
                </a:solidFill>
              </a:rPr>
              <a:t> = "</a:t>
            </a:r>
            <a:r>
              <a:rPr lang="en-US" dirty="0" err="1" smtClean="0">
                <a:solidFill>
                  <a:schemeClr val="tx1"/>
                </a:solidFill>
              </a:rPr>
              <a:t>Mkt</a:t>
            </a:r>
            <a:r>
              <a:rPr lang="en-US" dirty="0" smtClean="0">
                <a:solidFill>
                  <a:schemeClr val="tx1"/>
                </a:solidFill>
              </a:rPr>
              <a:t> Value </a:t>
            </a:r>
            <a:r>
              <a:rPr lang="en-US" dirty="0" err="1" smtClean="0">
                <a:solidFill>
                  <a:schemeClr val="tx1"/>
                </a:solidFill>
              </a:rPr>
              <a:t>Eqty</a:t>
            </a:r>
            <a:r>
              <a:rPr lang="en-US" dirty="0" smtClean="0">
                <a:solidFill>
                  <a:schemeClr val="tx1"/>
                </a:solidFill>
              </a:rPr>
              <a:t> to LTD" </a:t>
            </a:r>
          </a:p>
          <a:p>
            <a:r>
              <a:rPr lang="en-US" dirty="0" smtClean="0">
                <a:solidFill>
                  <a:schemeClr val="tx1"/>
                </a:solidFill>
              </a:rPr>
              <a:t>fata   = "Fixed Assets to Assets";</a:t>
            </a:r>
            <a:endParaRPr lang="en-US" dirty="0" smtClean="0"/>
          </a:p>
          <a:p>
            <a:endParaRPr lang="en-US" dirty="0"/>
          </a:p>
        </p:txBody>
      </p:sp>
    </p:spTree>
    <p:extLst>
      <p:ext uri="{BB962C8B-B14F-4D97-AF65-F5344CB8AC3E}">
        <p14:creationId xmlns:p14="http://schemas.microsoft.com/office/powerpoint/2010/main" val="908848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960</Words>
  <Application>Microsoft Office PowerPoint</Application>
  <PresentationFormat>On-screen Show (4:3)</PresentationFormat>
  <Paragraphs>102</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When We Say Predictive Analytics, What Do We Mean?  </vt:lpstr>
      <vt:lpstr>Some General Observations</vt:lpstr>
      <vt:lpstr>Successful Implementation of Predictive Analytics into company operations requires a combination of three Basic Core Competencies</vt:lpstr>
      <vt:lpstr>To Operate Core Competencies</vt:lpstr>
      <vt:lpstr>Prerequisite Skills for a Skilled Analytics Person</vt:lpstr>
      <vt:lpstr>Some Specifics on Skills</vt:lpstr>
      <vt:lpstr>Core Tasks of Predictive Analytics </vt:lpstr>
      <vt:lpstr>A Bond Rating Problem</vt:lpstr>
      <vt:lpstr>Input Variables Measured 12 Months Prior</vt:lpstr>
      <vt:lpstr>A Typical SPSS Modeler Stream</vt:lpstr>
      <vt:lpstr>An Artificial Neural Network</vt:lpstr>
      <vt:lpstr>A CHAID Tree</vt:lpstr>
      <vt:lpstr>SMU Degrees in Analytics</vt:lpstr>
      <vt:lpstr>Recent PA Activities in Economics Department</vt:lpstr>
      <vt:lpstr>PowerPoint Presentation</vt:lpstr>
      <vt:lpstr>Town View STEM Students</vt:lpstr>
      <vt:lpstr>IBM/SMU SMART Program # 1 with Andrews Distributing </vt:lpstr>
      <vt:lpstr>IBM/SMU SMART Program # 2 With EXTERRAN Corporation </vt:lpstr>
      <vt:lpstr>How to Create a High Performance Analytics Team</vt:lpstr>
      <vt:lpstr>Diagram by Kunal Jain on Analytics Vidhya</vt:lpstr>
    </vt:vector>
  </TitlesOfParts>
  <Company>Southern Methodist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We Say Predictive Analytics, What Do We Mean?</dc:title>
  <dc:creator>Fomby, Tom</dc:creator>
  <cp:lastModifiedBy>Fomby, Tom</cp:lastModifiedBy>
  <cp:revision>21</cp:revision>
  <dcterms:created xsi:type="dcterms:W3CDTF">2013-07-26T21:42:43Z</dcterms:created>
  <dcterms:modified xsi:type="dcterms:W3CDTF">2013-09-16T22:27:40Z</dcterms:modified>
</cp:coreProperties>
</file>