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63"/>
  </p:notesMasterIdLst>
  <p:handoutMasterIdLst>
    <p:handoutMasterId r:id="rId64"/>
  </p:handoutMasterIdLst>
  <p:sldIdLst>
    <p:sldId id="851" r:id="rId2"/>
    <p:sldId id="852" r:id="rId3"/>
    <p:sldId id="853" r:id="rId4"/>
    <p:sldId id="854" r:id="rId5"/>
    <p:sldId id="855" r:id="rId6"/>
    <p:sldId id="856" r:id="rId7"/>
    <p:sldId id="857" r:id="rId8"/>
    <p:sldId id="858" r:id="rId9"/>
    <p:sldId id="859" r:id="rId10"/>
    <p:sldId id="860" r:id="rId11"/>
    <p:sldId id="861" r:id="rId12"/>
    <p:sldId id="862" r:id="rId13"/>
    <p:sldId id="863" r:id="rId14"/>
    <p:sldId id="864" r:id="rId15"/>
    <p:sldId id="865" r:id="rId16"/>
    <p:sldId id="866" r:id="rId17"/>
    <p:sldId id="867" r:id="rId18"/>
    <p:sldId id="868" r:id="rId19"/>
    <p:sldId id="869" r:id="rId20"/>
    <p:sldId id="870" r:id="rId21"/>
    <p:sldId id="871" r:id="rId22"/>
    <p:sldId id="872" r:id="rId23"/>
    <p:sldId id="873" r:id="rId24"/>
    <p:sldId id="874" r:id="rId25"/>
    <p:sldId id="875" r:id="rId26"/>
    <p:sldId id="876" r:id="rId27"/>
    <p:sldId id="877" r:id="rId28"/>
    <p:sldId id="878" r:id="rId29"/>
    <p:sldId id="879" r:id="rId30"/>
    <p:sldId id="880" r:id="rId31"/>
    <p:sldId id="881" r:id="rId32"/>
    <p:sldId id="882" r:id="rId33"/>
    <p:sldId id="883" r:id="rId34"/>
    <p:sldId id="884" r:id="rId35"/>
    <p:sldId id="723" r:id="rId36"/>
    <p:sldId id="825" r:id="rId37"/>
    <p:sldId id="826" r:id="rId38"/>
    <p:sldId id="827" r:id="rId39"/>
    <p:sldId id="828" r:id="rId40"/>
    <p:sldId id="829" r:id="rId41"/>
    <p:sldId id="830" r:id="rId42"/>
    <p:sldId id="831" r:id="rId43"/>
    <p:sldId id="832" r:id="rId44"/>
    <p:sldId id="833" r:id="rId45"/>
    <p:sldId id="834" r:id="rId46"/>
    <p:sldId id="835" r:id="rId47"/>
    <p:sldId id="836" r:id="rId48"/>
    <p:sldId id="837" r:id="rId49"/>
    <p:sldId id="838" r:id="rId50"/>
    <p:sldId id="839" r:id="rId51"/>
    <p:sldId id="840" r:id="rId52"/>
    <p:sldId id="841" r:id="rId53"/>
    <p:sldId id="842" r:id="rId54"/>
    <p:sldId id="843" r:id="rId55"/>
    <p:sldId id="844" r:id="rId56"/>
    <p:sldId id="845" r:id="rId57"/>
    <p:sldId id="846" r:id="rId58"/>
    <p:sldId id="847" r:id="rId59"/>
    <p:sldId id="848" r:id="rId60"/>
    <p:sldId id="849" r:id="rId61"/>
    <p:sldId id="85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Lembke" initials="E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31" autoAdjust="0"/>
  </p:normalViewPr>
  <p:slideViewPr>
    <p:cSldViewPr>
      <p:cViewPr>
        <p:scale>
          <a:sx n="66" d="100"/>
          <a:sy n="66" d="100"/>
        </p:scale>
        <p:origin x="-1192"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smtClean="0"/>
              <a:t>Lembke, 2012</a:t>
            </a: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1604DD-995F-49FA-9B8F-3F5848276294}" type="slidenum">
              <a:rPr lang="en-US"/>
              <a:pPr/>
              <a:t>‹#›</a:t>
            </a:fld>
            <a:endParaRPr lang="en-US"/>
          </a:p>
        </p:txBody>
      </p:sp>
    </p:spTree>
    <p:extLst>
      <p:ext uri="{BB962C8B-B14F-4D97-AF65-F5344CB8AC3E}">
        <p14:creationId xmlns:p14="http://schemas.microsoft.com/office/powerpoint/2010/main" val="41535166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smtClean="0"/>
              <a:t>Lembke, 2012</a:t>
            </a: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9000E7-9E32-4B62-B298-037D697B7B9C}" type="slidenum">
              <a:rPr lang="en-US"/>
              <a:pPr/>
              <a:t>‹#›</a:t>
            </a:fld>
            <a:endParaRPr lang="en-US"/>
          </a:p>
        </p:txBody>
      </p:sp>
    </p:spTree>
    <p:extLst>
      <p:ext uri="{BB962C8B-B14F-4D97-AF65-F5344CB8AC3E}">
        <p14:creationId xmlns:p14="http://schemas.microsoft.com/office/powerpoint/2010/main" val="1195152351"/>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mtClean="0"/>
              <a:t>Lembke, 2012</a:t>
            </a:r>
            <a:endParaRPr lang="en-US"/>
          </a:p>
        </p:txBody>
      </p:sp>
      <p:sp>
        <p:nvSpPr>
          <p:cNvPr id="7" name="Rectangle 7"/>
          <p:cNvSpPr>
            <a:spLocks noGrp="1" noChangeArrowheads="1"/>
          </p:cNvSpPr>
          <p:nvPr>
            <p:ph type="sldNum" sz="quarter" idx="5"/>
          </p:nvPr>
        </p:nvSpPr>
        <p:spPr>
          <a:ln/>
        </p:spPr>
        <p:txBody>
          <a:bodyPr/>
          <a:lstStyle/>
          <a:p>
            <a:fld id="{848F178B-94A6-468A-9C34-03D875A75CA2}"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noFill/>
        </p:spPr>
      </p:sp>
      <p:sp>
        <p:nvSpPr>
          <p:cNvPr id="18434" name="Notes Placeholder 2"/>
          <p:cNvSpPr>
            <a:spLocks noGrp="1"/>
          </p:cNvSpPr>
          <p:nvPr>
            <p:ph type="body" idx="1"/>
          </p:nvPr>
        </p:nvSpPr>
        <p:spPr>
          <a:noFill/>
        </p:spPr>
        <p:txBody>
          <a:bodyPr/>
          <a:lstStyle/>
          <a:p>
            <a:pPr eaLnBrk="1" hangingPunct="1">
              <a:spcBef>
                <a:spcPct val="0"/>
              </a:spcBef>
            </a:pPr>
            <a:endParaRPr lang="en-US" smtClean="0">
              <a:ea typeface="ＭＳ Ｐゴシック" charset="-128"/>
            </a:endParaRPr>
          </a:p>
        </p:txBody>
      </p:sp>
      <p:sp>
        <p:nvSpPr>
          <p:cNvPr id="18435" name="Slide Number Placeholder 3"/>
          <p:cNvSpPr>
            <a:spLocks noGrp="1"/>
          </p:cNvSpPr>
          <p:nvPr>
            <p:ph type="sldNum" sz="quarter" idx="5"/>
          </p:nvPr>
        </p:nvSpPr>
        <p:spPr>
          <a:noFill/>
          <a:ln>
            <a:miter lim="800000"/>
            <a:headEnd/>
            <a:tailEnd/>
          </a:ln>
        </p:spPr>
        <p:txBody>
          <a:bodyPr/>
          <a:lstStyle/>
          <a:p>
            <a:fld id="{C08EA91A-BC1F-4D76-9D26-221AB3992BCE}" type="slidenum">
              <a:rPr lang="en-US"/>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r>
              <a:rPr lang="en-US" smtClean="0">
                <a:latin typeface="Arial" pitchFamily="34" charset="0"/>
              </a:rPr>
              <a:t>Lembke, 2012</a:t>
            </a:r>
          </a:p>
        </p:txBody>
      </p:sp>
      <p:sp>
        <p:nvSpPr>
          <p:cNvPr id="101379" name="Rectangle 7"/>
          <p:cNvSpPr>
            <a:spLocks noGrp="1" noChangeArrowheads="1"/>
          </p:cNvSpPr>
          <p:nvPr>
            <p:ph type="sldNum" sz="quarter" idx="5"/>
          </p:nvPr>
        </p:nvSpPr>
        <p:spPr>
          <a:noFill/>
        </p:spPr>
        <p:txBody>
          <a:bodyPr/>
          <a:lstStyle/>
          <a:p>
            <a:fld id="{B608367F-0D05-4AEB-BCE5-1F04FF2BE480}" type="slidenum">
              <a:rPr lang="en-US" smtClean="0">
                <a:latin typeface="Arial" pitchFamily="34" charset="0"/>
              </a:rPr>
              <a:pPr/>
              <a:t>25</a:t>
            </a:fld>
            <a:endParaRPr lang="en-US" smtClean="0">
              <a:latin typeface="Arial" pitchFamily="34" charset="0"/>
            </a:endParaRPr>
          </a:p>
        </p:txBody>
      </p:sp>
      <p:sp>
        <p:nvSpPr>
          <p:cNvPr id="101380" name="Rectangle 2"/>
          <p:cNvSpPr>
            <a:spLocks noGrp="1" noRot="1" noChangeAspect="1" noChangeArrowheads="1" noTextEdit="1"/>
          </p:cNvSpPr>
          <p:nvPr>
            <p:ph type="sldImg"/>
          </p:nvPr>
        </p:nvSpPr>
        <p:spPr>
          <a:xfrm>
            <a:off x="1144588" y="687388"/>
            <a:ext cx="4572000" cy="3429000"/>
          </a:xfrm>
          <a:ln/>
        </p:spPr>
      </p:sp>
      <p:sp>
        <p:nvSpPr>
          <p:cNvPr id="101381"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smtClean="0">
                <a:latin typeface="Arial" pitchFamily="34" charset="0"/>
              </a:rPr>
              <a:t>To make decisions about progress or lack of progress,</a:t>
            </a:r>
            <a:r>
              <a:rPr lang="en-US" baseline="0" dirty="0" smtClean="0">
                <a:latin typeface="Arial" pitchFamily="34" charset="0"/>
              </a:rPr>
              <a:t> the trend or individual data points are compared to the goal line every 4 to 6 weeks. If the trend of performance or last 4 data points are below the goal line, an instructional change is made. If trend or last 4 data points are the same as the goal line, the current plan is continued. If the trend or last 4 data points are above the goal line, the goal may need to be increased.</a:t>
            </a: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ways that you can incorporate the decision making rules into  a rubric</a:t>
            </a:r>
            <a:r>
              <a:rPr lang="en-US" baseline="0" dirty="0" smtClean="0"/>
              <a:t> follows. The three guiding questions that we can ask are above.</a:t>
            </a:r>
            <a:endParaRPr lang="en-US" dirty="0"/>
          </a:p>
        </p:txBody>
      </p:sp>
      <p:sp>
        <p:nvSpPr>
          <p:cNvPr id="4" name="Slide Number Placeholder 3"/>
          <p:cNvSpPr>
            <a:spLocks noGrp="1"/>
          </p:cNvSpPr>
          <p:nvPr>
            <p:ph type="sldNum" sz="quarter" idx="10"/>
          </p:nvPr>
        </p:nvSpPr>
        <p:spPr/>
        <p:txBody>
          <a:bodyPr/>
          <a:lstStyle/>
          <a:p>
            <a:pPr>
              <a:defRPr/>
            </a:pPr>
            <a:fld id="{E6A51C53-F84A-4FD8-8370-6E304DDC694C}"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ftr" sz="quarter" idx="4"/>
          </p:nvPr>
        </p:nvSpPr>
        <p:spPr/>
        <p:txBody>
          <a:bodyPr/>
          <a:lstStyle/>
          <a:p>
            <a:pPr>
              <a:defRPr/>
            </a:pPr>
            <a:r>
              <a:rPr lang="en-US" smtClean="0"/>
              <a:t>Lembke, 2012</a:t>
            </a:r>
          </a:p>
        </p:txBody>
      </p:sp>
      <p:sp>
        <p:nvSpPr>
          <p:cNvPr id="129027" name="Rectangle 7"/>
          <p:cNvSpPr>
            <a:spLocks noGrp="1" noChangeArrowheads="1"/>
          </p:cNvSpPr>
          <p:nvPr>
            <p:ph type="sldNum" sz="quarter" idx="5"/>
          </p:nvPr>
        </p:nvSpPr>
        <p:spPr/>
        <p:txBody>
          <a:bodyPr/>
          <a:lstStyle/>
          <a:p>
            <a:pPr>
              <a:defRPr/>
            </a:pPr>
            <a:fld id="{CD64E37C-038F-43B7-BD79-1E63524C0538}" type="slidenum">
              <a:rPr lang="en-US" smtClean="0"/>
              <a:pPr>
                <a:defRPr/>
              </a:pPr>
              <a:t>28</a:t>
            </a:fld>
            <a:endParaRPr lang="en-US" smtClean="0"/>
          </a:p>
        </p:txBody>
      </p:sp>
      <p:sp>
        <p:nvSpPr>
          <p:cNvPr id="126980"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126981" name="Rectangle 3"/>
          <p:cNvSpPr>
            <a:spLocks noGrp="1" noChangeArrowheads="1"/>
          </p:cNvSpPr>
          <p:nvPr>
            <p:ph type="body" idx="1"/>
          </p:nvPr>
        </p:nvSpPr>
        <p:spPr bwMode="auto">
          <a:xfrm>
            <a:off x="684213" y="4343400"/>
            <a:ext cx="5489575" cy="4113213"/>
          </a:xfrm>
          <a:noFill/>
        </p:spPr>
        <p:txBody>
          <a:bodyPr wrap="square" numCol="1" anchor="t" anchorCtr="0" compatLnSpc="1">
            <a:prstTxWarp prst="textNoShape">
              <a:avLst/>
            </a:prstTxWarp>
          </a:bodyPr>
          <a:lstStyle/>
          <a:p>
            <a:pPr eaLnBrk="1" hangingPunct="1">
              <a:spcBef>
                <a:spcPct val="0"/>
              </a:spcBef>
              <a:spcAft>
                <a:spcPct val="100000"/>
              </a:spcAft>
            </a:pPr>
            <a:r>
              <a:rPr lang="en-US" smtClean="0"/>
              <a:t>On this graph, the four most recent scores are </a:t>
            </a:r>
            <a:r>
              <a:rPr lang="en-US" u="sng" smtClean="0"/>
              <a:t>above</a:t>
            </a:r>
            <a:r>
              <a:rPr lang="en-US" smtClean="0"/>
              <a:t> the goal-line. Therefore, the student’s end-of-year performance goal needs to be adjusted. The teacher increases the desired rate (or goal) to boost the actual rate of student progress.</a:t>
            </a:r>
          </a:p>
          <a:p>
            <a:pPr eaLnBrk="1" hangingPunct="1">
              <a:spcBef>
                <a:spcPct val="0"/>
              </a:spcBef>
              <a:spcAft>
                <a:spcPct val="100000"/>
              </a:spcAft>
            </a:pPr>
            <a:r>
              <a:rPr lang="en-US" smtClean="0"/>
              <a:t>The point of the goal increase is notated on the graph as a dotted vertical line. This allows teachers to visually note when the student’s goal was changed. The teacher reevaluates the student graph in another seven to eight data points.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p:txBody>
          <a:bodyPr/>
          <a:lstStyle/>
          <a:p>
            <a:pPr>
              <a:defRPr/>
            </a:pPr>
            <a:r>
              <a:rPr lang="en-US" smtClean="0"/>
              <a:t>Lembke, 2012</a:t>
            </a:r>
          </a:p>
        </p:txBody>
      </p:sp>
      <p:sp>
        <p:nvSpPr>
          <p:cNvPr id="130051" name="Rectangle 7"/>
          <p:cNvSpPr>
            <a:spLocks noGrp="1" noChangeArrowheads="1"/>
          </p:cNvSpPr>
          <p:nvPr>
            <p:ph type="sldNum" sz="quarter" idx="5"/>
          </p:nvPr>
        </p:nvSpPr>
        <p:spPr/>
        <p:txBody>
          <a:bodyPr/>
          <a:lstStyle/>
          <a:p>
            <a:pPr>
              <a:defRPr/>
            </a:pPr>
            <a:fld id="{393CB37B-D63F-4E58-B51D-BFF3440FDAD4}" type="slidenum">
              <a:rPr lang="en-US" smtClean="0"/>
              <a:pPr>
                <a:defRPr/>
              </a:pPr>
              <a:t>29</a:t>
            </a:fld>
            <a:endParaRPr lang="en-US" smtClean="0"/>
          </a:p>
        </p:txBody>
      </p:sp>
      <p:sp>
        <p:nvSpPr>
          <p:cNvPr id="128004"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128005" name="Rectangle 3"/>
          <p:cNvSpPr>
            <a:spLocks noGrp="1" noChangeArrowheads="1"/>
          </p:cNvSpPr>
          <p:nvPr>
            <p:ph type="body" idx="1"/>
          </p:nvPr>
        </p:nvSpPr>
        <p:spPr bwMode="auto">
          <a:xfrm>
            <a:off x="684213" y="4343400"/>
            <a:ext cx="5489575" cy="4113213"/>
          </a:xfrm>
          <a:noFill/>
        </p:spPr>
        <p:txBody>
          <a:bodyPr wrap="square" numCol="1" anchor="t" anchorCtr="0" compatLnSpc="1">
            <a:prstTxWarp prst="textNoShape">
              <a:avLst/>
            </a:prstTxWarp>
          </a:bodyPr>
          <a:lstStyle/>
          <a:p>
            <a:pPr eaLnBrk="1" hangingPunct="1">
              <a:spcBef>
                <a:spcPct val="0"/>
              </a:spcBef>
              <a:spcAft>
                <a:spcPct val="100000"/>
              </a:spcAft>
            </a:pPr>
            <a:r>
              <a:rPr lang="en-US" smtClean="0"/>
              <a:t>On this graph, the four most recent scores are </a:t>
            </a:r>
            <a:r>
              <a:rPr lang="en-US" u="sng" smtClean="0"/>
              <a:t>below</a:t>
            </a:r>
            <a:r>
              <a:rPr lang="en-US" smtClean="0"/>
              <a:t> the goal-line. Therefore, the teacher needs to change the student’s instructional program. The end-of-year performance goal and goal-line never decrease; they can only increase. The instructional program should be tailored to bring a student’s scores up so they match or surpass the goal-line.</a:t>
            </a:r>
          </a:p>
          <a:p>
            <a:pPr eaLnBrk="1" hangingPunct="1">
              <a:spcBef>
                <a:spcPct val="0"/>
              </a:spcBef>
              <a:spcAft>
                <a:spcPct val="100000"/>
              </a:spcAft>
            </a:pPr>
            <a:r>
              <a:rPr lang="en-US" smtClean="0"/>
              <a:t>The teacher draws a dotted vertical line when making an instructional change. This allows teachers to visually note when changes to the student’s instructional program were made. The teacher reevaluates the student graph in another seven to eight data points to determine whether the change was effective.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smtClean="0">
                <a:latin typeface="Arial" pitchFamily="34" charset="0"/>
              </a:rPr>
              <a:t>Lembke, 2012</a:t>
            </a:r>
          </a:p>
        </p:txBody>
      </p:sp>
      <p:sp>
        <p:nvSpPr>
          <p:cNvPr id="102403" name="Rectangle 7"/>
          <p:cNvSpPr>
            <a:spLocks noGrp="1" noChangeArrowheads="1"/>
          </p:cNvSpPr>
          <p:nvPr>
            <p:ph type="sldNum" sz="quarter" idx="5"/>
          </p:nvPr>
        </p:nvSpPr>
        <p:spPr>
          <a:noFill/>
        </p:spPr>
        <p:txBody>
          <a:bodyPr/>
          <a:lstStyle/>
          <a:p>
            <a:fld id="{C46027D7-BF84-40AB-A3A5-B003D4F4E146}" type="slidenum">
              <a:rPr lang="en-US" smtClean="0">
                <a:latin typeface="Arial" pitchFamily="34" charset="0"/>
              </a:rPr>
              <a:pPr/>
              <a:t>31</a:t>
            </a:fld>
            <a:endParaRPr lang="en-US" smtClean="0">
              <a:latin typeface="Arial" pitchFamily="34" charset="0"/>
            </a:endParaRPr>
          </a:p>
        </p:txBody>
      </p:sp>
      <p:sp>
        <p:nvSpPr>
          <p:cNvPr id="102404" name="Rectangle 2"/>
          <p:cNvSpPr>
            <a:spLocks noGrp="1" noRot="1" noChangeAspect="1" noChangeArrowheads="1" noTextEdit="1"/>
          </p:cNvSpPr>
          <p:nvPr>
            <p:ph type="sldImg"/>
          </p:nvPr>
        </p:nvSpPr>
        <p:spPr>
          <a:xfrm>
            <a:off x="1144588" y="687388"/>
            <a:ext cx="4572000" cy="3429000"/>
          </a:xfrm>
          <a:ln/>
        </p:spPr>
      </p:sp>
      <p:sp>
        <p:nvSpPr>
          <p:cNvPr id="102405"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smtClean="0">
                <a:latin typeface="Arial" pitchFamily="34" charset="0"/>
              </a:rPr>
              <a:t>Consider</a:t>
            </a:r>
            <a:r>
              <a:rPr lang="en-US" baseline="0" dirty="0" smtClean="0">
                <a:latin typeface="Arial" pitchFamily="34" charset="0"/>
              </a:rPr>
              <a:t> the characteristics of the interventions that you are choosing. How will you assess whether the interventions are evidence/research based? Consider examining the instructional tools chart on the National Center for RTI website: rti4success.org. Interventions can be individualized and developed for each student, or can be a specific program used for many students (standard treatment protocol).</a:t>
            </a: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p>
            <a:r>
              <a:rPr lang="en-US" smtClean="0">
                <a:latin typeface="Arial" pitchFamily="34" charset="0"/>
              </a:rPr>
              <a:t>Lembke, 2012</a:t>
            </a:r>
          </a:p>
        </p:txBody>
      </p:sp>
      <p:sp>
        <p:nvSpPr>
          <p:cNvPr id="98307" name="Rectangle 7"/>
          <p:cNvSpPr>
            <a:spLocks noGrp="1" noChangeArrowheads="1"/>
          </p:cNvSpPr>
          <p:nvPr>
            <p:ph type="sldNum" sz="quarter" idx="5"/>
          </p:nvPr>
        </p:nvSpPr>
        <p:spPr>
          <a:noFill/>
        </p:spPr>
        <p:txBody>
          <a:bodyPr/>
          <a:lstStyle/>
          <a:p>
            <a:fld id="{AB595B45-E4E3-414A-9D52-545088D3D176}" type="slidenum">
              <a:rPr lang="en-US" smtClean="0">
                <a:latin typeface="Arial" pitchFamily="34" charset="0"/>
              </a:rPr>
              <a:pPr/>
              <a:t>5</a:t>
            </a:fld>
            <a:endParaRPr lang="en-US" smtClean="0">
              <a:latin typeface="Arial" pitchFamily="34" charset="0"/>
            </a:endParaRPr>
          </a:p>
        </p:txBody>
      </p:sp>
      <p:sp>
        <p:nvSpPr>
          <p:cNvPr id="98308" name="Rectangle 2"/>
          <p:cNvSpPr>
            <a:spLocks noGrp="1" noRot="1" noChangeAspect="1" noChangeArrowheads="1" noTextEdit="1"/>
          </p:cNvSpPr>
          <p:nvPr>
            <p:ph type="sldImg"/>
          </p:nvPr>
        </p:nvSpPr>
        <p:spPr>
          <a:xfrm>
            <a:off x="1144588" y="687388"/>
            <a:ext cx="4572000" cy="3429000"/>
          </a:xfrm>
          <a:ln/>
        </p:spPr>
      </p:sp>
      <p:sp>
        <p:nvSpPr>
          <p:cNvPr id="98309"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smtClean="0">
                <a:latin typeface="Arial" pitchFamily="34" charset="0"/>
              </a:rPr>
              <a:t>Evidence</a:t>
            </a:r>
            <a:r>
              <a:rPr lang="en-US" baseline="0" dirty="0" smtClean="0">
                <a:latin typeface="Arial" pitchFamily="34" charset="0"/>
              </a:rPr>
              <a:t> based interventions/instruction are those that have been directly studied. Use of evidence-based core program is key in the RTI model. We don’t want to provide a multitude of interventions if the system is actually ‘broken’ for students at the universal level.</a:t>
            </a:r>
          </a:p>
          <a:p>
            <a:pPr eaLnBrk="1" hangingPunct="1">
              <a:spcBef>
                <a:spcPct val="0"/>
              </a:spcBef>
              <a:spcAft>
                <a:spcPct val="100000"/>
              </a:spcAft>
            </a:pPr>
            <a:endParaRPr lang="en-US" baseline="0" dirty="0" smtClean="0">
              <a:latin typeface="Arial" pitchFamily="34" charset="0"/>
            </a:endParaRPr>
          </a:p>
          <a:p>
            <a:pPr eaLnBrk="1" hangingPunct="1">
              <a:spcBef>
                <a:spcPct val="0"/>
              </a:spcBef>
              <a:spcAft>
                <a:spcPct val="100000"/>
              </a:spcAft>
            </a:pPr>
            <a:r>
              <a:rPr lang="en-US" baseline="0" dirty="0" smtClean="0">
                <a:latin typeface="Arial" pitchFamily="34" charset="0"/>
              </a:rPr>
              <a:t>Need to consider whether a class wide supplement like Peer Assisted Learning Strategies (PALS) is needed to help increase performance. One of the key items is monitoring fidelity. Create or utilize an existing fidelity checklist on a frequent basis. Have teachers do self checks, peer checks, or administrator checks.</a:t>
            </a: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p>
            <a:r>
              <a:rPr lang="en-US" smtClean="0">
                <a:latin typeface="Arial" pitchFamily="34" charset="0"/>
              </a:rPr>
              <a:t>Lembke, 2012</a:t>
            </a:r>
          </a:p>
        </p:txBody>
      </p:sp>
      <p:sp>
        <p:nvSpPr>
          <p:cNvPr id="99331" name="Rectangle 7"/>
          <p:cNvSpPr>
            <a:spLocks noGrp="1" noChangeArrowheads="1"/>
          </p:cNvSpPr>
          <p:nvPr>
            <p:ph type="sldNum" sz="quarter" idx="5"/>
          </p:nvPr>
        </p:nvSpPr>
        <p:spPr>
          <a:noFill/>
        </p:spPr>
        <p:txBody>
          <a:bodyPr/>
          <a:lstStyle/>
          <a:p>
            <a:fld id="{52ADE24A-28CF-478F-AD06-6D5566C2ECB5}" type="slidenum">
              <a:rPr lang="en-US" smtClean="0">
                <a:latin typeface="Arial" pitchFamily="34" charset="0"/>
              </a:rPr>
              <a:pPr/>
              <a:t>10</a:t>
            </a:fld>
            <a:endParaRPr lang="en-US" smtClean="0">
              <a:latin typeface="Arial" pitchFamily="34" charset="0"/>
            </a:endParaRPr>
          </a:p>
        </p:txBody>
      </p:sp>
      <p:sp>
        <p:nvSpPr>
          <p:cNvPr id="99332" name="Rectangle 2"/>
          <p:cNvSpPr>
            <a:spLocks noGrp="1" noRot="1" noChangeAspect="1" noChangeArrowheads="1" noTextEdit="1"/>
          </p:cNvSpPr>
          <p:nvPr>
            <p:ph type="sldImg"/>
          </p:nvPr>
        </p:nvSpPr>
        <p:spPr>
          <a:xfrm>
            <a:off x="1144588" y="687388"/>
            <a:ext cx="4572000" cy="3429000"/>
          </a:xfrm>
          <a:ln/>
        </p:spPr>
      </p:sp>
      <p:sp>
        <p:nvSpPr>
          <p:cNvPr id="99333"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smtClean="0">
                <a:latin typeface="Arial" pitchFamily="34" charset="0"/>
              </a:rPr>
              <a:t>Students are screened at the beginning of the year to determine which students are suspected to be at risk. Suspected at-risk students are identified by a percentile cutoff on a screening measure: a norm-referenced test or a cutoff point on a curriculum-based measurement (CBM) test. The suspected at-risk students are assessed using progress monitoring (PM). Students unresponsive to primary prevention move to the next tier. </a:t>
            </a:r>
          </a:p>
          <a:p>
            <a:pPr eaLnBrk="1" hangingPunct="1">
              <a:spcBef>
                <a:spcPct val="0"/>
              </a:spcBef>
              <a:spcAft>
                <a:spcPct val="100000"/>
              </a:spcAft>
            </a:pPr>
            <a:endParaRPr lang="en-US" dirty="0" smtClean="0">
              <a:latin typeface="Arial" pitchFamily="34" charset="0"/>
            </a:endParaRPr>
          </a:p>
          <a:p>
            <a:pPr eaLnBrk="1" hangingPunct="1">
              <a:spcBef>
                <a:spcPct val="0"/>
              </a:spcBef>
              <a:spcAft>
                <a:spcPct val="100000"/>
              </a:spcAft>
            </a:pPr>
            <a:r>
              <a:rPr lang="en-US" dirty="0" smtClean="0">
                <a:latin typeface="Arial" pitchFamily="34" charset="0"/>
              </a:rPr>
              <a:t>Consider whether you want</a:t>
            </a:r>
            <a:r>
              <a:rPr lang="en-US" baseline="0" dirty="0" smtClean="0">
                <a:latin typeface="Arial" pitchFamily="34" charset="0"/>
              </a:rPr>
              <a:t> to provide some weekly progress monitoring to confirm/disconfirm placement in a tiered intervention group.</a:t>
            </a:r>
          </a:p>
          <a:p>
            <a:pPr eaLnBrk="1" hangingPunct="1">
              <a:spcBef>
                <a:spcPct val="0"/>
              </a:spcBef>
              <a:spcAft>
                <a:spcPct val="100000"/>
              </a:spcAft>
            </a:pPr>
            <a:endParaRPr lang="en-US" baseline="0" dirty="0" smtClean="0">
              <a:latin typeface="Arial" pitchFamily="34" charset="0"/>
            </a:endParaRPr>
          </a:p>
          <a:p>
            <a:pPr eaLnBrk="1" hangingPunct="1">
              <a:spcBef>
                <a:spcPct val="0"/>
              </a:spcBef>
              <a:spcAft>
                <a:spcPct val="100000"/>
              </a:spcAft>
            </a:pPr>
            <a:r>
              <a:rPr lang="en-US" baseline="0" dirty="0" smtClean="0">
                <a:latin typeface="Arial" pitchFamily="34" charset="0"/>
              </a:rPr>
              <a:t>Use a validated screening system that has reliable and valid measures. Consider the benchmarking tools chart on rti4success.org as you are choosing a screening/progress monitoring system. Examples include </a:t>
            </a:r>
            <a:r>
              <a:rPr lang="en-US" baseline="0" dirty="0" err="1" smtClean="0">
                <a:latin typeface="Arial" pitchFamily="34" charset="0"/>
              </a:rPr>
              <a:t>dibels</a:t>
            </a:r>
            <a:r>
              <a:rPr lang="en-US" baseline="0" dirty="0" smtClean="0">
                <a:latin typeface="Arial" pitchFamily="34" charset="0"/>
              </a:rPr>
              <a:t>, </a:t>
            </a:r>
            <a:r>
              <a:rPr lang="en-US" baseline="0" dirty="0" err="1" smtClean="0">
                <a:latin typeface="Arial" pitchFamily="34" charset="0"/>
              </a:rPr>
              <a:t>aimsweb</a:t>
            </a:r>
            <a:r>
              <a:rPr lang="en-US" baseline="0" dirty="0" smtClean="0">
                <a:latin typeface="Arial" pitchFamily="34" charset="0"/>
              </a:rPr>
              <a:t>, STAR, </a:t>
            </a:r>
            <a:r>
              <a:rPr lang="en-US" baseline="0" dirty="0" err="1" smtClean="0">
                <a:latin typeface="Arial" pitchFamily="34" charset="0"/>
              </a:rPr>
              <a:t>easyCBM</a:t>
            </a:r>
            <a:r>
              <a:rPr lang="en-US" baseline="0" dirty="0" smtClean="0">
                <a:latin typeface="Arial" pitchFamily="34" charset="0"/>
              </a:rPr>
              <a:t>.</a:t>
            </a: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smtClean="0">
                <a:latin typeface="Arial" pitchFamily="34" charset="0"/>
              </a:rPr>
              <a:t>Lembke, 2012</a:t>
            </a:r>
          </a:p>
        </p:txBody>
      </p:sp>
      <p:sp>
        <p:nvSpPr>
          <p:cNvPr id="100355" name="Rectangle 7"/>
          <p:cNvSpPr>
            <a:spLocks noGrp="1" noChangeArrowheads="1"/>
          </p:cNvSpPr>
          <p:nvPr>
            <p:ph type="sldNum" sz="quarter" idx="5"/>
          </p:nvPr>
        </p:nvSpPr>
        <p:spPr>
          <a:noFill/>
        </p:spPr>
        <p:txBody>
          <a:bodyPr/>
          <a:lstStyle/>
          <a:p>
            <a:fld id="{8920D119-A8DB-4892-A4DD-A6EF2F1444EA}" type="slidenum">
              <a:rPr lang="en-US" smtClean="0">
                <a:latin typeface="Arial" pitchFamily="34" charset="0"/>
              </a:rPr>
              <a:pPr/>
              <a:t>11</a:t>
            </a:fld>
            <a:endParaRPr lang="en-US" smtClean="0">
              <a:latin typeface="Arial" pitchFamily="34" charset="0"/>
            </a:endParaRPr>
          </a:p>
        </p:txBody>
      </p:sp>
      <p:sp>
        <p:nvSpPr>
          <p:cNvPr id="100356" name="Rectangle 2"/>
          <p:cNvSpPr>
            <a:spLocks noGrp="1" noRot="1" noChangeAspect="1" noChangeArrowheads="1" noTextEdit="1"/>
          </p:cNvSpPr>
          <p:nvPr>
            <p:ph type="sldImg"/>
          </p:nvPr>
        </p:nvSpPr>
        <p:spPr>
          <a:xfrm>
            <a:off x="1144588" y="687388"/>
            <a:ext cx="4572000" cy="3429000"/>
          </a:xfrm>
          <a:ln/>
        </p:spPr>
      </p:sp>
      <p:sp>
        <p:nvSpPr>
          <p:cNvPr id="100357" name="Rectangle 3"/>
          <p:cNvSpPr>
            <a:spLocks noGrp="1" noChangeArrowheads="1"/>
          </p:cNvSpPr>
          <p:nvPr>
            <p:ph type="body" idx="1"/>
          </p:nvPr>
        </p:nvSpPr>
        <p:spPr>
          <a:xfrm>
            <a:off x="684556" y="4343402"/>
            <a:ext cx="5488889" cy="4113234"/>
          </a:xfrm>
          <a:noFill/>
          <a:ln/>
        </p:spPr>
        <p:txBody>
          <a:bodyPr/>
          <a:lstStyle/>
          <a:p>
            <a:pPr eaLnBrk="1" hangingPunct="1">
              <a:spcBef>
                <a:spcPct val="0"/>
              </a:spcBef>
              <a:spcAft>
                <a:spcPct val="100000"/>
              </a:spcAft>
            </a:pPr>
            <a:r>
              <a:rPr lang="en-US" dirty="0" smtClean="0">
                <a:latin typeface="Arial" pitchFamily="34" charset="0"/>
              </a:rPr>
              <a:t>Progress monitoring and subsequent teacher-use of the data is perhaps one of the most powerful pieces of RTI. Teachers need to administer</a:t>
            </a:r>
            <a:r>
              <a:rPr lang="en-US" baseline="0" dirty="0" smtClean="0">
                <a:latin typeface="Arial" pitchFamily="34" charset="0"/>
              </a:rPr>
              <a:t> weekly or every other week measures to students in Tiers 2 and 3 (and perhaps students in the bubble of Tier 1) and then graph that data. Most importantly, teachers compare progress to goals that are set to determine when intervention changes are necessary.</a:t>
            </a: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we</a:t>
            </a:r>
            <a:r>
              <a:rPr lang="en-US" baseline="0" dirty="0" smtClean="0"/>
              <a:t> visualize assessments fitting together. 1 to 3 times per year, all students are screened to determine how students are doing compared to state or national benchmarks or norms. Then, as often as weekly, two additional pieces of assessment are in place—progress monitoring using CBM (</a:t>
            </a:r>
            <a:r>
              <a:rPr lang="en-US" baseline="0" dirty="0" err="1" smtClean="0"/>
              <a:t>aimsweb</a:t>
            </a:r>
            <a:r>
              <a:rPr lang="en-US" baseline="0" dirty="0" smtClean="0"/>
              <a:t>, </a:t>
            </a:r>
            <a:r>
              <a:rPr lang="en-US" baseline="0" dirty="0" err="1" smtClean="0"/>
              <a:t>dibels</a:t>
            </a:r>
            <a:r>
              <a:rPr lang="en-US" baseline="0" dirty="0" smtClean="0"/>
              <a:t>, star) that tells you whether students are benefiting from instruction and diagnostic tests that tell the teacher what skill needs to be focused on.</a:t>
            </a:r>
            <a:endParaRPr lang="en-US" dirty="0"/>
          </a:p>
        </p:txBody>
      </p:sp>
      <p:sp>
        <p:nvSpPr>
          <p:cNvPr id="4" name="Slide Number Placeholder 3"/>
          <p:cNvSpPr>
            <a:spLocks noGrp="1"/>
          </p:cNvSpPr>
          <p:nvPr>
            <p:ph type="sldNum" sz="quarter" idx="10"/>
          </p:nvPr>
        </p:nvSpPr>
        <p:spPr/>
        <p:txBody>
          <a:bodyPr/>
          <a:lstStyle/>
          <a:p>
            <a:pPr>
              <a:defRPr/>
            </a:pPr>
            <a:fld id="{AE7786FA-D85F-406F-8156-9BA66D2CBC09}"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smtClean="0"/>
              <a:t>Lembke, 2012</a:t>
            </a:r>
          </a:p>
        </p:txBody>
      </p:sp>
      <p:sp>
        <p:nvSpPr>
          <p:cNvPr id="104451" name="Rectangle 7"/>
          <p:cNvSpPr>
            <a:spLocks noGrp="1" noChangeArrowheads="1"/>
          </p:cNvSpPr>
          <p:nvPr>
            <p:ph type="sldNum" sz="quarter" idx="5"/>
          </p:nvPr>
        </p:nvSpPr>
        <p:spPr>
          <a:noFill/>
        </p:spPr>
        <p:txBody>
          <a:bodyPr/>
          <a:lstStyle/>
          <a:p>
            <a:fld id="{B71C1B20-2F57-4DA2-AD06-485A84EACB08}" type="slidenum">
              <a:rPr lang="en-US" smtClean="0"/>
              <a:pPr/>
              <a:t>13</a:t>
            </a:fld>
            <a:endParaRPr lang="en-US" smtClean="0"/>
          </a:p>
        </p:txBody>
      </p:sp>
      <p:sp>
        <p:nvSpPr>
          <p:cNvPr id="104452" name="Rectangle 2"/>
          <p:cNvSpPr>
            <a:spLocks noGrp="1" noRot="1" noChangeAspect="1" noChangeArrowheads="1" noTextEdit="1"/>
          </p:cNvSpPr>
          <p:nvPr>
            <p:ph type="sldImg"/>
          </p:nvPr>
        </p:nvSpPr>
        <p:spPr>
          <a:xfrm>
            <a:off x="1144588" y="685800"/>
            <a:ext cx="4572000" cy="3429000"/>
          </a:xfrm>
          <a:ln/>
        </p:spPr>
      </p:sp>
      <p:sp>
        <p:nvSpPr>
          <p:cNvPr id="104453" name="Rectangle 3"/>
          <p:cNvSpPr>
            <a:spLocks noGrp="1" noChangeArrowheads="1"/>
          </p:cNvSpPr>
          <p:nvPr>
            <p:ph type="body" idx="1"/>
          </p:nvPr>
        </p:nvSpPr>
        <p:spPr>
          <a:noFill/>
          <a:ln/>
        </p:spPr>
        <p:txBody>
          <a:bodyPr/>
          <a:lstStyle/>
          <a:p>
            <a:pPr eaLnBrk="1" hangingPunct="1">
              <a:spcBef>
                <a:spcPct val="0"/>
              </a:spcBef>
            </a:pPr>
            <a:r>
              <a:rPr lang="en-US" dirty="0" smtClean="0"/>
              <a:t>Temperature serves as an indicator, just like words read is a good indicator (it isn’t everything!)</a:t>
            </a:r>
          </a:p>
          <a:p>
            <a:pPr eaLnBrk="1" hangingPunct="1">
              <a:spcBef>
                <a:spcPct val="0"/>
              </a:spcBef>
            </a:pPr>
            <a:r>
              <a:rPr lang="en-US" dirty="0" smtClean="0"/>
              <a:t>Also discuss weight loss as indicator of health.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Lembke, 2012</a:t>
            </a:r>
          </a:p>
        </p:txBody>
      </p:sp>
      <p:sp>
        <p:nvSpPr>
          <p:cNvPr id="10342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3C7AEB-0CF7-4DA0-BC80-27CE524EA35D}" type="slidenum">
              <a:rPr lang="en-US" smtClean="0"/>
              <a:pPr fontAlgn="base">
                <a:spcBef>
                  <a:spcPct val="0"/>
                </a:spcBef>
                <a:spcAft>
                  <a:spcPct val="0"/>
                </a:spcAft>
                <a:defRPr/>
              </a:pPr>
              <a:t>14</a:t>
            </a:fld>
            <a:endParaRPr lang="en-US" smtClean="0"/>
          </a:p>
        </p:txBody>
      </p:sp>
      <p:sp>
        <p:nvSpPr>
          <p:cNvPr id="10854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Temperature serves as an indicator, just like words read is a good indicator (it isn’t everything!)</a:t>
            </a:r>
          </a:p>
          <a:p>
            <a:pPr eaLnBrk="1" hangingPunct="1">
              <a:spcBef>
                <a:spcPct val="0"/>
              </a:spcBef>
            </a:pPr>
            <a:r>
              <a:rPr lang="en-US" smtClean="0"/>
              <a:t>Also discuss weight loss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Lembke, 2012</a:t>
            </a:r>
            <a:endParaRPr lang="en-US"/>
          </a:p>
        </p:txBody>
      </p:sp>
      <p:sp>
        <p:nvSpPr>
          <p:cNvPr id="15974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E2851D-D5CE-4146-BD17-D8577FF59E3D}" type="slidenum">
              <a:rPr lang="en-US" smtClean="0"/>
              <a:pPr fontAlgn="base">
                <a:spcBef>
                  <a:spcPct val="0"/>
                </a:spcBef>
                <a:spcAft>
                  <a:spcPct val="0"/>
                </a:spcAft>
                <a:defRPr/>
              </a:pPr>
              <a:t>15</a:t>
            </a:fld>
            <a:endParaRPr lang="en-US" smtClean="0"/>
          </a:p>
        </p:txBody>
      </p:sp>
      <p:sp>
        <p:nvSpPr>
          <p:cNvPr id="11366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366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Math—basic fact probes, mixed problem probes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noFill/>
        </p:spPr>
      </p:sp>
      <p:sp>
        <p:nvSpPr>
          <p:cNvPr id="34818" name="Notes Placeholder 2"/>
          <p:cNvSpPr>
            <a:spLocks noGrp="1"/>
          </p:cNvSpPr>
          <p:nvPr>
            <p:ph type="body" idx="1"/>
          </p:nvPr>
        </p:nvSpPr>
        <p:spPr>
          <a:noFill/>
        </p:spPr>
        <p:txBody>
          <a:bodyPr/>
          <a:lstStyle/>
          <a:p>
            <a:pPr eaLnBrk="1" hangingPunct="1"/>
            <a:endParaRPr lang="en-US" smtClean="0">
              <a:ea typeface="ＭＳ Ｐゴシック" charset="-128"/>
            </a:endParaRPr>
          </a:p>
        </p:txBody>
      </p:sp>
      <p:sp>
        <p:nvSpPr>
          <p:cNvPr id="34819" name="Slide Number Placeholder 3"/>
          <p:cNvSpPr>
            <a:spLocks noGrp="1"/>
          </p:cNvSpPr>
          <p:nvPr>
            <p:ph type="sldNum" sz="quarter" idx="5"/>
          </p:nvPr>
        </p:nvSpPr>
        <p:spPr>
          <a:noFill/>
          <a:ln>
            <a:miter lim="800000"/>
            <a:headEnd/>
            <a:tailEnd/>
          </a:ln>
        </p:spPr>
        <p:txBody>
          <a:bodyPr/>
          <a:lstStyle/>
          <a:p>
            <a:fld id="{6FFBE3EB-BFB2-4301-940D-D93CB158027A}" type="slidenum">
              <a:rPr lang="en-US"/>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2FD1-ADB5-4958-98F6-D3C32D9A909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0710B-63BC-401E-A7C3-91183F95FF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E9AF5-2147-4722-B508-D94E4C3A75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a:prstGeom prst="rect">
            <a:avLst/>
          </a:prstGeom>
        </p:spPr>
        <p:txBody>
          <a:bodyPr/>
          <a:lstStyle>
            <a:lvl1pPr>
              <a:defRPr/>
            </a:lvl1pPr>
          </a:lstStyle>
          <a:p>
            <a:pPr>
              <a:defRPr/>
            </a:pPr>
            <a:r>
              <a:rPr lang="en-US" smtClean="0"/>
              <a:t>Lembke, 2011</a:t>
            </a:r>
            <a:endParaRPr lang="en-US"/>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pPr>
              <a:defRPr/>
            </a:pPr>
            <a:fld id="{7C0FF742-B9E0-4B61-B09C-AA9E1AEF944F}" type="slidenum">
              <a:rPr lang="en-US"/>
              <a:pPr>
                <a:defRPr/>
              </a:pPr>
              <a:t>‹#›</a:t>
            </a:fld>
            <a:endParaRPr lang="en-US"/>
          </a:p>
        </p:txBody>
      </p:sp>
      <p:sp>
        <p:nvSpPr>
          <p:cNvPr id="5" name="Date Placeholder 4"/>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F3A5A2B-26D7-4384-BB4E-3F9CB241FF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2984C-31DA-4E89-B059-FFDC9A184B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CE6E1-2061-43B4-8EAF-8C0EBAA49633}"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9E6BA-832B-43F1-9793-BA7359086D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B3B70-3B64-460E-8380-F176FCFCE3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3DA6B-7FA9-4A23-990B-09759709AC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C1E06-7C1D-4549-97EE-C451E46F00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92B9D-B97C-4A7D-AAC0-3FCDFAAA10C0}"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5B7F1-A120-4745-80C7-B5284FDA0F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3113A38-1BA8-4FD4-BE4F-785A6ED966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Yassmin.Lee@fwisd.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3.png"/><Relationship Id="rId6" Type="http://schemas.openxmlformats.org/officeDocument/2006/relationships/oleObject" Target="../embeddings/oleObject2.bin"/><Relationship Id="rId7"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ogressmonitoring.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udent.progress.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www.education.iastate.edu/c_i/aaims/measures/ABS-1%209_09.doc" TargetMode="External"/><Relationship Id="rId4" Type="http://schemas.openxmlformats.org/officeDocument/2006/relationships/hyperlink" Target="http://www.education.iastate.edu/c_i/aaims/measures/AF-1%209_09.doc" TargetMode="External"/><Relationship Id="rId5" Type="http://schemas.openxmlformats.org/officeDocument/2006/relationships/hyperlink" Target="http://www.education.iastate.edu/c_i/aaims/measures/ACA-1%2010_09.doc" TargetMode="External"/><Relationship Id="rId6" Type="http://schemas.openxmlformats.org/officeDocument/2006/relationships/hyperlink" Target="http://www.education.iastate.edu/c_i/aaims/measures/Translations-1%2012_09.doc" TargetMode="External"/><Relationship Id="rId1" Type="http://schemas.openxmlformats.org/officeDocument/2006/relationships/slideLayout" Target="../slideLayouts/slideLayout2.xml"/><Relationship Id="rId2" Type="http://schemas.openxmlformats.org/officeDocument/2006/relationships/hyperlink" Target="http://www.education.iastate.edu/c_i/aai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lluminations.nctm.org/" TargetMode="External"/><Relationship Id="rId3" Type="http://schemas.openxmlformats.org/officeDocument/2006/relationships/hyperlink" Target="http://ebi.missouri.edu/?page_id=98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Yassmin.Lee@fwisd.or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000" dirty="0" smtClean="0"/>
              <a:t>Using the RTI process in Mathematics</a:t>
            </a:r>
            <a:endParaRPr lang="en-US" sz="4000" dirty="0"/>
          </a:p>
        </p:txBody>
      </p:sp>
      <p:sp>
        <p:nvSpPr>
          <p:cNvPr id="2051" name="Rectangle 3"/>
          <p:cNvSpPr>
            <a:spLocks noGrp="1" noChangeArrowheads="1"/>
          </p:cNvSpPr>
          <p:nvPr>
            <p:ph type="subTitle" idx="1"/>
          </p:nvPr>
        </p:nvSpPr>
        <p:spPr>
          <a:xfrm>
            <a:off x="609600" y="4267200"/>
            <a:ext cx="3810000" cy="1752600"/>
          </a:xfrm>
        </p:spPr>
        <p:txBody>
          <a:bodyPr/>
          <a:lstStyle/>
          <a:p>
            <a:r>
              <a:rPr lang="en-US" dirty="0" smtClean="0"/>
              <a:t>Dr. Erica Lembke</a:t>
            </a:r>
          </a:p>
          <a:p>
            <a:r>
              <a:rPr lang="en-US" dirty="0" smtClean="0"/>
              <a:t>University of Missouri</a:t>
            </a:r>
          </a:p>
          <a:p>
            <a:r>
              <a:rPr lang="en-US" dirty="0" smtClean="0"/>
              <a:t>lembkee@missouri.edu</a:t>
            </a:r>
            <a:endParaRPr lang="en-US" dirty="0"/>
          </a:p>
        </p:txBody>
      </p:sp>
      <p:sp>
        <p:nvSpPr>
          <p:cNvPr id="2" name="Rectangle 1"/>
          <p:cNvSpPr/>
          <p:nvPr/>
        </p:nvSpPr>
        <p:spPr>
          <a:xfrm>
            <a:off x="4419600" y="4114800"/>
            <a:ext cx="3886200" cy="1569660"/>
          </a:xfrm>
          <a:prstGeom prst="rect">
            <a:avLst/>
          </a:prstGeom>
        </p:spPr>
        <p:txBody>
          <a:bodyPr wrap="square">
            <a:spAutoFit/>
          </a:bodyPr>
          <a:lstStyle/>
          <a:p>
            <a:pPr>
              <a:buNone/>
            </a:pPr>
            <a:r>
              <a:rPr lang="en-US" sz="2400" dirty="0" err="1"/>
              <a:t>Yassmin</a:t>
            </a:r>
            <a:r>
              <a:rPr lang="en-US" sz="2400" dirty="0"/>
              <a:t> Lee, Principal</a:t>
            </a:r>
          </a:p>
          <a:p>
            <a:pPr>
              <a:buNone/>
            </a:pPr>
            <a:r>
              <a:rPr lang="en-US" sz="2400" dirty="0"/>
              <a:t>Diamond Hill-Jarvis High School</a:t>
            </a:r>
          </a:p>
          <a:p>
            <a:pPr>
              <a:buNone/>
            </a:pPr>
            <a:r>
              <a:rPr lang="en-US" sz="2400" dirty="0">
                <a:hlinkClick r:id="rId3"/>
              </a:rPr>
              <a:t>Yassmin.Lee@fwisd.org</a:t>
            </a:r>
            <a:endParaRPr lang="en-US" sz="2400" dirty="0"/>
          </a:p>
        </p:txBody>
      </p:sp>
    </p:spTree>
    <p:extLst>
      <p:ext uri="{BB962C8B-B14F-4D97-AF65-F5344CB8AC3E}">
        <p14:creationId xmlns:p14="http://schemas.microsoft.com/office/powerpoint/2010/main" val="426741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t>Basic steps in the RTI process</a:t>
            </a:r>
            <a:endParaRPr lang="en-US" sz="4000" dirty="0" smtClean="0"/>
          </a:p>
        </p:txBody>
      </p:sp>
      <p:sp>
        <p:nvSpPr>
          <p:cNvPr id="37890"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Wingdings" pitchFamily="2" charset="2"/>
              <a:buNone/>
            </a:pPr>
            <a:r>
              <a:rPr lang="en-US" dirty="0" smtClean="0">
                <a:solidFill>
                  <a:srgbClr val="FF0000"/>
                </a:solidFill>
              </a:rPr>
              <a:t>#2—Schoolwide screening/benchmarking</a:t>
            </a:r>
          </a:p>
          <a:p>
            <a:pPr eaLnBrk="1" hangingPunct="1"/>
            <a:r>
              <a:rPr lang="en-US" sz="2800" dirty="0" smtClean="0">
                <a:solidFill>
                  <a:srgbClr val="FF0000"/>
                </a:solidFill>
              </a:rPr>
              <a:t>All students screened (3 times per year is most prevalent) to determine which students are suspected to be at risk.</a:t>
            </a:r>
          </a:p>
          <a:p>
            <a:pPr eaLnBrk="1" hangingPunct="1"/>
            <a:r>
              <a:rPr lang="en-US" sz="2800" dirty="0" smtClean="0">
                <a:solidFill>
                  <a:srgbClr val="FF0000"/>
                </a:solidFill>
              </a:rPr>
              <a:t>I would suggest a Curriculum-Based Measurement (CBM) tool. More about this in a minute…</a:t>
            </a:r>
          </a:p>
          <a:p>
            <a:pPr eaLnBrk="1" hangingPunct="1"/>
            <a:r>
              <a:rPr lang="en-US" sz="2800" dirty="0" smtClean="0">
                <a:solidFill>
                  <a:srgbClr val="FF0000"/>
                </a:solidFill>
              </a:rPr>
              <a:t>These CBM data systems give you one data source to help determine students that fall into Tiered levels (based on national norms)</a:t>
            </a:r>
          </a:p>
        </p:txBody>
      </p:sp>
      <p:sp>
        <p:nvSpPr>
          <p:cNvPr id="4" name="Slide Number Placeholder 3"/>
          <p:cNvSpPr>
            <a:spLocks noGrp="1"/>
          </p:cNvSpPr>
          <p:nvPr>
            <p:ph type="sldNum" sz="quarter" idx="12"/>
          </p:nvPr>
        </p:nvSpPr>
        <p:spPr/>
        <p:txBody>
          <a:bodyPr/>
          <a:lstStyle/>
          <a:p>
            <a:pPr>
              <a:defRPr/>
            </a:pPr>
            <a:fld id="{F0046965-F352-44A8-A7DC-90EA6276FA01}" type="slidenum">
              <a:rPr lang="en-US" smtClean="0"/>
              <a:pPr>
                <a:defRPr/>
              </a:pPr>
              <a:t>10</a:t>
            </a:fld>
            <a:endParaRPr lang="en-US"/>
          </a:p>
        </p:txBody>
      </p:sp>
    </p:spTree>
    <p:extLst>
      <p:ext uri="{BB962C8B-B14F-4D97-AF65-F5344CB8AC3E}">
        <p14:creationId xmlns:p14="http://schemas.microsoft.com/office/powerpoint/2010/main" val="18835928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Basic steps in the RTI process—and considerations! </a:t>
            </a:r>
            <a:endParaRPr lang="en-US" sz="4000" dirty="0" smtClean="0"/>
          </a:p>
        </p:txBody>
      </p:sp>
      <p:sp>
        <p:nvSpPr>
          <p:cNvPr id="38915"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Wingdings" pitchFamily="2" charset="2"/>
              <a:buNone/>
            </a:pPr>
            <a:r>
              <a:rPr lang="en-US" dirty="0" smtClean="0">
                <a:solidFill>
                  <a:srgbClr val="FF0000"/>
                </a:solidFill>
              </a:rPr>
              <a:t>#3—Progress monitoring for students at risk</a:t>
            </a:r>
          </a:p>
          <a:p>
            <a:pPr eaLnBrk="1" hangingPunct="1"/>
            <a:r>
              <a:rPr lang="en-US" sz="2800" dirty="0" smtClean="0">
                <a:solidFill>
                  <a:srgbClr val="FF0000"/>
                </a:solidFill>
              </a:rPr>
              <a:t>Students receiving Tier 2 (supplemental) or Tier 3 (intensive) supports are progress monitored on a frequent basis, goals are set, data is graphed, and decisions are made based upon the data</a:t>
            </a:r>
          </a:p>
          <a:p>
            <a:pPr lvl="1" eaLnBrk="1" hangingPunct="1"/>
            <a:r>
              <a:rPr lang="en-US" sz="2400" dirty="0" smtClean="0"/>
              <a:t>Considerations—how often, what tool is used</a:t>
            </a:r>
          </a:p>
          <a:p>
            <a:pPr lvl="1" eaLnBrk="1" hangingPunct="1"/>
            <a:r>
              <a:rPr lang="en-US" sz="2400" dirty="0" smtClean="0"/>
              <a:t>Guidelines—Students in Tier 2 are progress monitored every other week. Students in Tier 3 are monitored weekly. </a:t>
            </a:r>
          </a:p>
          <a:p>
            <a:pPr lvl="1" eaLnBrk="1" hangingPunct="1"/>
            <a:r>
              <a:rPr lang="en-US" sz="2400" dirty="0" smtClean="0"/>
              <a:t>More frequent data=better decisions made more frequently.</a:t>
            </a:r>
          </a:p>
        </p:txBody>
      </p:sp>
      <p:sp>
        <p:nvSpPr>
          <p:cNvPr id="4" name="Slide Number Placeholder 3"/>
          <p:cNvSpPr>
            <a:spLocks noGrp="1"/>
          </p:cNvSpPr>
          <p:nvPr>
            <p:ph type="sldNum" sz="quarter" idx="12"/>
          </p:nvPr>
        </p:nvSpPr>
        <p:spPr/>
        <p:txBody>
          <a:bodyPr/>
          <a:lstStyle/>
          <a:p>
            <a:pPr>
              <a:defRPr/>
            </a:pPr>
            <a:fld id="{F0046965-F352-44A8-A7DC-90EA6276FA01}" type="slidenum">
              <a:rPr lang="en-US" smtClean="0"/>
              <a:pPr>
                <a:defRPr/>
              </a:pPr>
              <a:t>11</a:t>
            </a:fld>
            <a:endParaRPr lang="en-US"/>
          </a:p>
        </p:txBody>
      </p:sp>
    </p:spTree>
    <p:extLst>
      <p:ext uri="{BB962C8B-B14F-4D97-AF65-F5344CB8AC3E}">
        <p14:creationId xmlns:p14="http://schemas.microsoft.com/office/powerpoint/2010/main" val="629472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pPr>
              <a:defRPr/>
            </a:pPr>
            <a:fld id="{7C0FF742-B9E0-4B61-B09C-AA9E1AEF944F}" type="slidenum">
              <a:rPr lang="en-US" smtClean="0"/>
              <a:pPr>
                <a:defRPr/>
              </a:pPr>
              <a:t>12</a:t>
            </a:fld>
            <a:endParaRPr lang="en-US"/>
          </a:p>
        </p:txBody>
      </p:sp>
      <p:sp>
        <p:nvSpPr>
          <p:cNvPr id="51202" name="Rectangle 2"/>
          <p:cNvSpPr>
            <a:spLocks noGrp="1" noChangeArrowheads="1"/>
          </p:cNvSpPr>
          <p:nvPr>
            <p:ph type="title" idx="4294967295"/>
          </p:nvPr>
        </p:nvSpPr>
        <p:spPr bwMode="auto">
          <a:xfrm>
            <a:off x="0" y="228600"/>
            <a:ext cx="8915400" cy="1371600"/>
          </a:xfrm>
          <a:prstGeom prst="rect">
            <a:avLst/>
          </a:prstGeom>
          <a:noFill/>
          <a:ln>
            <a:miter lim="800000"/>
            <a:headEnd/>
            <a:tailEnd/>
          </a:ln>
        </p:spPr>
        <p:txBody>
          <a:bodyPr/>
          <a:lstStyle/>
          <a:p>
            <a:pPr eaLnBrk="1" hangingPunct="1"/>
            <a:r>
              <a:rPr lang="en-US" sz="4000" smtClean="0"/>
              <a:t>How do assessments fit together?</a:t>
            </a:r>
          </a:p>
        </p:txBody>
      </p:sp>
      <p:grpSp>
        <p:nvGrpSpPr>
          <p:cNvPr id="2" name="Organization Chart 2"/>
          <p:cNvGrpSpPr>
            <a:grpSpLocks noChangeAspect="1"/>
          </p:cNvGrpSpPr>
          <p:nvPr/>
        </p:nvGrpSpPr>
        <p:grpSpPr bwMode="auto">
          <a:xfrm>
            <a:off x="457200" y="1752600"/>
            <a:ext cx="8229600" cy="4114800"/>
            <a:chOff x="288" y="288"/>
            <a:chExt cx="1872" cy="720"/>
          </a:xfrm>
        </p:grpSpPr>
        <p:cxnSp>
          <p:nvCxnSpPr>
            <p:cNvPr id="51204" name="_s108548"/>
            <p:cNvCxnSpPr>
              <a:cxnSpLocks noChangeShapeType="1"/>
              <a:stCxn id="51208" idx="0"/>
              <a:endCxn id="51206" idx="2"/>
            </p:cNvCxnSpPr>
            <p:nvPr/>
          </p:nvCxnSpPr>
          <p:spPr bwMode="auto">
            <a:xfrm rot="16200000" flipV="1">
              <a:off x="1400" y="392"/>
              <a:ext cx="144" cy="513"/>
            </a:xfrm>
            <a:prstGeom prst="bentConnector3">
              <a:avLst>
                <a:gd name="adj1" fmla="val 50000"/>
              </a:avLst>
            </a:prstGeom>
            <a:noFill/>
            <a:ln w="38100">
              <a:solidFill>
                <a:schemeClr val="tx1"/>
              </a:solidFill>
              <a:miter lim="800000"/>
              <a:headEnd/>
              <a:tailEnd/>
            </a:ln>
          </p:spPr>
        </p:cxnSp>
        <p:cxnSp>
          <p:nvCxnSpPr>
            <p:cNvPr id="51205" name="_s108549"/>
            <p:cNvCxnSpPr>
              <a:cxnSpLocks noChangeShapeType="1"/>
              <a:stCxn id="51207" idx="0"/>
              <a:endCxn id="51206" idx="2"/>
            </p:cNvCxnSpPr>
            <p:nvPr/>
          </p:nvCxnSpPr>
          <p:spPr bwMode="auto">
            <a:xfrm rot="5400000" flipH="1" flipV="1">
              <a:off x="896" y="400"/>
              <a:ext cx="144" cy="495"/>
            </a:xfrm>
            <a:prstGeom prst="bentConnector3">
              <a:avLst>
                <a:gd name="adj1" fmla="val 50000"/>
              </a:avLst>
            </a:prstGeom>
            <a:noFill/>
            <a:ln w="38100">
              <a:solidFill>
                <a:schemeClr val="tx1"/>
              </a:solidFill>
              <a:miter lim="800000"/>
              <a:headEnd/>
              <a:tailEnd/>
            </a:ln>
          </p:spPr>
        </p:cxnSp>
        <p:sp>
          <p:nvSpPr>
            <p:cNvPr id="51206" name="_s108550"/>
            <p:cNvSpPr>
              <a:spLocks noChangeArrowheads="1"/>
            </p:cNvSpPr>
            <p:nvPr/>
          </p:nvSpPr>
          <p:spPr bwMode="auto">
            <a:xfrm>
              <a:off x="669" y="288"/>
              <a:ext cx="1092" cy="288"/>
            </a:xfrm>
            <a:prstGeom prst="roundRect">
              <a:avLst>
                <a:gd name="adj" fmla="val 16667"/>
              </a:avLst>
            </a:prstGeom>
            <a:solidFill>
              <a:srgbClr val="FF0000">
                <a:alpha val="50195"/>
              </a:srgbClr>
            </a:solidFill>
            <a:ln w="28575">
              <a:solidFill>
                <a:srgbClr val="FF0000"/>
              </a:solidFill>
              <a:round/>
              <a:headEnd/>
              <a:tailEnd/>
            </a:ln>
          </p:spPr>
          <p:txBody>
            <a:bodyPr wrap="none" lIns="0" tIns="0" rIns="0" bIns="0" anchor="ctr"/>
            <a:lstStyle/>
            <a:p>
              <a:pPr algn="ctr" eaLnBrk="0" hangingPunct="0"/>
              <a:r>
                <a:rPr lang="en-US" sz="1600" u="sng" dirty="0"/>
                <a:t>1 to 3 times per year</a:t>
              </a:r>
            </a:p>
            <a:p>
              <a:pPr algn="ctr" eaLnBrk="0" hangingPunct="0"/>
              <a:r>
                <a:rPr lang="en-US" sz="1600" dirty="0" smtClean="0"/>
                <a:t>Outcome tests</a:t>
              </a:r>
              <a:endParaRPr lang="en-US" sz="1600" dirty="0"/>
            </a:p>
            <a:p>
              <a:pPr algn="ctr" eaLnBrk="0" hangingPunct="0"/>
              <a:r>
                <a:rPr lang="en-US" sz="1600" dirty="0"/>
                <a:t>District test</a:t>
              </a:r>
            </a:p>
            <a:p>
              <a:pPr algn="ctr" eaLnBrk="0" hangingPunct="0"/>
              <a:r>
                <a:rPr lang="en-US" sz="1600" dirty="0" smtClean="0"/>
                <a:t>CBM Benchmarking</a:t>
              </a:r>
              <a:endParaRPr lang="en-US" sz="1600" dirty="0"/>
            </a:p>
            <a:p>
              <a:pPr algn="ctr" eaLnBrk="0" hangingPunct="0"/>
              <a:r>
                <a:rPr lang="en-US" sz="1600" dirty="0"/>
                <a:t>? answered—how is this student</a:t>
              </a:r>
            </a:p>
            <a:p>
              <a:pPr algn="ctr" eaLnBrk="0" hangingPunct="0"/>
              <a:r>
                <a:rPr lang="en-US" sz="1600" dirty="0"/>
                <a:t>doing compared to peers or </a:t>
              </a:r>
            </a:p>
            <a:p>
              <a:pPr algn="ctr" eaLnBrk="0" hangingPunct="0"/>
              <a:r>
                <a:rPr lang="en-US" sz="1600" dirty="0"/>
                <a:t>benchmarks?</a:t>
              </a:r>
            </a:p>
          </p:txBody>
        </p:sp>
        <p:sp>
          <p:nvSpPr>
            <p:cNvPr id="51207" name="_s108551"/>
            <p:cNvSpPr>
              <a:spLocks noChangeArrowheads="1"/>
            </p:cNvSpPr>
            <p:nvPr/>
          </p:nvSpPr>
          <p:spPr bwMode="auto">
            <a:xfrm>
              <a:off x="288" y="720"/>
              <a:ext cx="864" cy="288"/>
            </a:xfrm>
            <a:prstGeom prst="roundRect">
              <a:avLst>
                <a:gd name="adj" fmla="val 16667"/>
              </a:avLst>
            </a:prstGeom>
            <a:solidFill>
              <a:srgbClr val="FF00FF">
                <a:alpha val="50195"/>
              </a:srgbClr>
            </a:solidFill>
            <a:ln w="28575">
              <a:solidFill>
                <a:srgbClr val="FF00AD"/>
              </a:solidFill>
              <a:round/>
              <a:headEnd/>
              <a:tailEnd/>
            </a:ln>
          </p:spPr>
          <p:txBody>
            <a:bodyPr wrap="none" lIns="0" tIns="0" rIns="0" bIns="0" anchor="ctr"/>
            <a:lstStyle/>
            <a:p>
              <a:pPr algn="ctr" eaLnBrk="0" hangingPunct="0"/>
              <a:r>
                <a:rPr lang="en-US" sz="1600" u="sng" dirty="0"/>
                <a:t>Weekly or monthly</a:t>
              </a:r>
            </a:p>
            <a:p>
              <a:pPr algn="ctr" eaLnBrk="0" hangingPunct="0"/>
              <a:r>
                <a:rPr lang="en-US" sz="1600" b="1" dirty="0"/>
                <a:t>Progress monitoring</a:t>
              </a:r>
              <a:r>
                <a:rPr lang="en-US" sz="1600" dirty="0"/>
                <a:t> using </a:t>
              </a:r>
              <a:r>
                <a:rPr lang="en-US" sz="1600" dirty="0" smtClean="0"/>
                <a:t>CBM</a:t>
              </a:r>
              <a:endParaRPr lang="en-US" sz="1600" dirty="0"/>
            </a:p>
            <a:p>
              <a:pPr algn="ctr" eaLnBrk="0" hangingPunct="0"/>
              <a:r>
                <a:rPr lang="en-US" sz="1600" dirty="0"/>
                <a:t>for students deemed at-risk after </a:t>
              </a:r>
            </a:p>
            <a:p>
              <a:pPr algn="ctr" eaLnBrk="0" hangingPunct="0"/>
              <a:r>
                <a:rPr lang="en-US" sz="1600" dirty="0" smtClean="0"/>
                <a:t>triangulation of data</a:t>
              </a:r>
              <a:endParaRPr lang="en-US" sz="1600" dirty="0"/>
            </a:p>
            <a:p>
              <a:pPr algn="ctr" eaLnBrk="0" hangingPunct="0"/>
              <a:r>
                <a:rPr lang="en-US" sz="1600" dirty="0"/>
                <a:t>? </a:t>
              </a:r>
              <a:r>
                <a:rPr lang="en-US" sz="1600" dirty="0" smtClean="0"/>
                <a:t>answered—is the student benefitting </a:t>
              </a:r>
            </a:p>
            <a:p>
              <a:pPr algn="ctr" eaLnBrk="0" hangingPunct="0"/>
              <a:r>
                <a:rPr lang="en-US" sz="1600" dirty="0"/>
                <a:t>f</a:t>
              </a:r>
              <a:r>
                <a:rPr lang="en-US" sz="1600" dirty="0" smtClean="0"/>
                <a:t>rom the instruction being provided?</a:t>
              </a:r>
              <a:endParaRPr lang="en-US" sz="1600" dirty="0"/>
            </a:p>
          </p:txBody>
        </p:sp>
        <p:sp>
          <p:nvSpPr>
            <p:cNvPr id="51208" name="_s108552"/>
            <p:cNvSpPr>
              <a:spLocks noChangeArrowheads="1"/>
            </p:cNvSpPr>
            <p:nvPr/>
          </p:nvSpPr>
          <p:spPr bwMode="auto">
            <a:xfrm>
              <a:off x="1296" y="720"/>
              <a:ext cx="864" cy="288"/>
            </a:xfrm>
            <a:prstGeom prst="roundRect">
              <a:avLst>
                <a:gd name="adj" fmla="val 16667"/>
              </a:avLst>
            </a:prstGeom>
            <a:solidFill>
              <a:srgbClr val="FF00FF">
                <a:alpha val="50195"/>
              </a:srgbClr>
            </a:solidFill>
            <a:ln w="28575">
              <a:solidFill>
                <a:srgbClr val="FF00AD"/>
              </a:solidFill>
              <a:round/>
              <a:headEnd/>
              <a:tailEnd/>
            </a:ln>
          </p:spPr>
          <p:txBody>
            <a:bodyPr wrap="none" lIns="0" tIns="0" rIns="0" bIns="0" anchor="ctr"/>
            <a:lstStyle/>
            <a:p>
              <a:pPr algn="ctr" eaLnBrk="0" hangingPunct="0"/>
              <a:r>
                <a:rPr lang="en-US" sz="1600" u="sng" dirty="0"/>
                <a:t>Weekly or monthly</a:t>
              </a:r>
            </a:p>
            <a:p>
              <a:pPr algn="ctr" eaLnBrk="0" hangingPunct="0"/>
              <a:r>
                <a:rPr lang="en-US" sz="1600" dirty="0"/>
                <a:t>Diagnostic tests </a:t>
              </a:r>
              <a:r>
                <a:rPr lang="en-US" sz="1600" dirty="0" smtClean="0"/>
                <a:t>(unit or </a:t>
              </a:r>
              <a:endParaRPr lang="en-US" sz="1600" dirty="0"/>
            </a:p>
            <a:p>
              <a:pPr algn="ctr" eaLnBrk="0" hangingPunct="0"/>
              <a:r>
                <a:rPr lang="en-US" sz="1600" dirty="0"/>
                <a:t>chapter </a:t>
              </a:r>
              <a:r>
                <a:rPr lang="en-US" sz="1600" dirty="0" smtClean="0"/>
                <a:t>tests, teacher-made tests)</a:t>
              </a:r>
              <a:endParaRPr lang="en-US" sz="1600" dirty="0"/>
            </a:p>
            <a:p>
              <a:pPr algn="ctr" eaLnBrk="0" hangingPunct="0"/>
              <a:r>
                <a:rPr lang="en-US" sz="1600" dirty="0"/>
                <a:t>? answered—what specific skills are</a:t>
              </a:r>
            </a:p>
            <a:p>
              <a:pPr algn="ctr" eaLnBrk="0" hangingPunct="0"/>
              <a:r>
                <a:rPr lang="en-US" sz="1600" dirty="0"/>
                <a:t>mastered or do I need to reinforce?</a:t>
              </a:r>
            </a:p>
          </p:txBody>
        </p:sp>
      </p:grpSp>
    </p:spTree>
    <p:extLst>
      <p:ext uri="{BB962C8B-B14F-4D97-AF65-F5344CB8AC3E}">
        <p14:creationId xmlns:p14="http://schemas.microsoft.com/office/powerpoint/2010/main" val="2888677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1003300" y="392113"/>
            <a:ext cx="7226300" cy="10048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dirty="0" smtClean="0"/>
              <a:t>CBM—Overall Indicators</a:t>
            </a:r>
          </a:p>
        </p:txBody>
      </p:sp>
      <p:sp>
        <p:nvSpPr>
          <p:cNvPr id="60419" name="Rectangle 3"/>
          <p:cNvSpPr>
            <a:spLocks noGrp="1" noChangeArrowheads="1"/>
          </p:cNvSpPr>
          <p:nvPr>
            <p:ph type="body" sz="half" idx="2"/>
          </p:nvPr>
        </p:nvSpPr>
        <p:spPr bwMode="auto">
          <a:xfrm>
            <a:off x="685800" y="1447800"/>
            <a:ext cx="76200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Curriculum-Based Measurement  (CBM) assessments like </a:t>
            </a:r>
            <a:r>
              <a:rPr lang="en-US" sz="2800" dirty="0" err="1" smtClean="0"/>
              <a:t>Aimsweb</a:t>
            </a:r>
            <a:r>
              <a:rPr lang="en-US" sz="2800" dirty="0" smtClean="0"/>
              <a:t>, </a:t>
            </a:r>
            <a:r>
              <a:rPr lang="en-US" sz="2800" dirty="0" err="1" smtClean="0"/>
              <a:t>EasyCBM</a:t>
            </a:r>
            <a:r>
              <a:rPr lang="en-US" sz="2800" dirty="0" smtClean="0"/>
              <a:t>, and </a:t>
            </a:r>
            <a:r>
              <a:rPr lang="en-US" sz="2800" dirty="0" err="1" smtClean="0"/>
              <a:t>DIBELSmath</a:t>
            </a:r>
            <a:r>
              <a:rPr lang="en-US" sz="2800" dirty="0" smtClean="0"/>
              <a:t> serve as indicators of academic proficiency, just like…</a:t>
            </a:r>
          </a:p>
          <a:p>
            <a:pPr lvl="1" eaLnBrk="1" hangingPunct="1"/>
            <a:r>
              <a:rPr lang="en-US" sz="2400" dirty="0" smtClean="0"/>
              <a:t>Temperature in degrees serves as an indicator of overall wellness</a:t>
            </a:r>
          </a:p>
          <a:p>
            <a:pPr lvl="1" eaLnBrk="1" hangingPunct="1"/>
            <a:r>
              <a:rPr lang="en-US" sz="2400" dirty="0" smtClean="0"/>
              <a:t>Weight in pounds serves as an indicator of overall health</a:t>
            </a:r>
          </a:p>
          <a:p>
            <a:pPr lvl="1" eaLnBrk="1" hangingPunct="1"/>
            <a:r>
              <a:rPr lang="en-US" sz="2400" dirty="0" smtClean="0"/>
              <a:t>A litmus test serves as an indicator of a solution’s acidity </a:t>
            </a:r>
          </a:p>
        </p:txBody>
      </p:sp>
      <p:sp>
        <p:nvSpPr>
          <p:cNvPr id="4" name="Slide Number Placeholder 3"/>
          <p:cNvSpPr>
            <a:spLocks noGrp="1"/>
          </p:cNvSpPr>
          <p:nvPr>
            <p:ph type="sldNum" sz="quarter" idx="12"/>
          </p:nvPr>
        </p:nvSpPr>
        <p:spPr/>
        <p:txBody>
          <a:bodyPr/>
          <a:lstStyle/>
          <a:p>
            <a:pPr>
              <a:defRPr/>
            </a:pPr>
            <a:fld id="{62307938-AD86-4F4C-83B2-322793E3D4FA}" type="slidenum">
              <a:rPr lang="en-US" smtClean="0"/>
              <a:pPr>
                <a:defRPr/>
              </a:pPr>
              <a:t>13</a:t>
            </a:fld>
            <a:endParaRPr lang="en-US"/>
          </a:p>
        </p:txBody>
      </p:sp>
    </p:spTree>
    <p:extLst>
      <p:ext uri="{BB962C8B-B14F-4D97-AF65-F5344CB8AC3E}">
        <p14:creationId xmlns:p14="http://schemas.microsoft.com/office/powerpoint/2010/main" val="23769010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003300" y="228600"/>
            <a:ext cx="7073900" cy="1371600"/>
          </a:xfrm>
        </p:spPr>
        <p:txBody>
          <a:bodyPr rtlCol="0">
            <a:normAutofit/>
          </a:bodyPr>
          <a:lstStyle/>
          <a:p>
            <a:pPr eaLnBrk="1" fontAlgn="auto" hangingPunct="1">
              <a:spcAft>
                <a:spcPts val="0"/>
              </a:spcAft>
              <a:defRPr/>
            </a:pPr>
            <a:r>
              <a:rPr lang="en-US" altLang="en-US" smtClean="0"/>
              <a:t>CBM: An Index of </a:t>
            </a:r>
            <a:br>
              <a:rPr lang="en-US" altLang="en-US" smtClean="0"/>
            </a:br>
            <a:r>
              <a:rPr lang="en-US" altLang="en-US" smtClean="0"/>
              <a:t>Academic Health</a:t>
            </a:r>
          </a:p>
        </p:txBody>
      </p:sp>
      <p:graphicFrame>
        <p:nvGraphicFramePr>
          <p:cNvPr id="154627" name="Object 2"/>
          <p:cNvGraphicFramePr>
            <a:graphicFrameLocks noGrp="1" noChangeAspect="1"/>
          </p:cNvGraphicFramePr>
          <p:nvPr>
            <p:ph type="clipArt" sz="half" idx="1"/>
          </p:nvPr>
        </p:nvGraphicFramePr>
        <p:xfrm>
          <a:off x="652463" y="1600200"/>
          <a:ext cx="3648075" cy="4524375"/>
        </p:xfrm>
        <a:graphic>
          <a:graphicData uri="http://schemas.openxmlformats.org/presentationml/2006/ole">
            <mc:AlternateContent xmlns:mc="http://schemas.openxmlformats.org/markup-compatibility/2006">
              <mc:Choice xmlns:v="urn:schemas-microsoft-com:vml" Requires="v">
                <p:oleObj spid="_x0000_s1028" name="Clip" r:id="rId4" imgW="0" imgH="0" progId="MS_ClipArt_Gallery.2">
                  <p:embed/>
                </p:oleObj>
              </mc:Choice>
              <mc:Fallback>
                <p:oleObj name="Clip" r:id="rId4" imgW="0" imgH="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1600200"/>
                        <a:ext cx="3648075" cy="4524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3"/>
          <p:cNvGraphicFramePr>
            <a:graphicFrameLocks noGrp="1" noChangeAspect="1"/>
          </p:cNvGraphicFramePr>
          <p:nvPr>
            <p:ph type="body" sz="half" idx="2"/>
          </p:nvPr>
        </p:nvGraphicFramePr>
        <p:xfrm>
          <a:off x="4702175" y="1600200"/>
          <a:ext cx="3930650" cy="4524375"/>
        </p:xfrm>
        <a:graphic>
          <a:graphicData uri="http://schemas.openxmlformats.org/presentationml/2006/ole">
            <mc:AlternateContent xmlns:mc="http://schemas.openxmlformats.org/markup-compatibility/2006">
              <mc:Choice xmlns:v="urn:schemas-microsoft-com:vml" Requires="v">
                <p:oleObj spid="_x0000_s1029" name="Clip" r:id="rId6" imgW="0" imgH="0" progId="MS_ClipArt_Gallery.2">
                  <p:embed/>
                </p:oleObj>
              </mc:Choice>
              <mc:Fallback>
                <p:oleObj name="Clip" r:id="rId6" imgW="0" imgH="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175" y="1600200"/>
                        <a:ext cx="3930650" cy="4524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rot="10800000" flipH="1" flipV="1">
            <a:off x="4636286" y="2133600"/>
            <a:ext cx="400110" cy="3505200"/>
          </a:xfrm>
          <a:prstGeom prst="rect">
            <a:avLst/>
          </a:prstGeom>
          <a:solidFill>
            <a:schemeClr val="tx1"/>
          </a:solidFill>
        </p:spPr>
        <p:txBody>
          <a:bodyPr vert="vert270" wrap="square" rtlCol="0">
            <a:spAutoFit/>
          </a:bodyPr>
          <a:lstStyle/>
          <a:p>
            <a:r>
              <a:rPr lang="en-US" sz="1400" dirty="0" smtClean="0">
                <a:solidFill>
                  <a:schemeClr val="bg1"/>
                </a:solidFill>
              </a:rPr>
              <a:t>Number of Correct Digits</a:t>
            </a:r>
            <a:endParaRPr lang="en-US" sz="1400" dirty="0">
              <a:solidFill>
                <a:schemeClr val="bg1"/>
              </a:solidFill>
            </a:endParaRPr>
          </a:p>
        </p:txBody>
      </p:sp>
      <p:sp>
        <p:nvSpPr>
          <p:cNvPr id="6" name="TextBox 5"/>
          <p:cNvSpPr txBox="1"/>
          <p:nvPr/>
        </p:nvSpPr>
        <p:spPr>
          <a:xfrm rot="16200000" flipH="1" flipV="1">
            <a:off x="7762845" y="1565077"/>
            <a:ext cx="400110" cy="1143000"/>
          </a:xfrm>
          <a:prstGeom prst="rect">
            <a:avLst/>
          </a:prstGeom>
          <a:solidFill>
            <a:schemeClr val="tx1"/>
          </a:solidFill>
        </p:spPr>
        <p:txBody>
          <a:bodyPr vert="vert270" wrap="square" rtlCol="0">
            <a:spAutoFit/>
          </a:bodyPr>
          <a:lstStyle/>
          <a:p>
            <a:r>
              <a:rPr lang="en-US" sz="1400" dirty="0" smtClean="0">
                <a:solidFill>
                  <a:schemeClr val="bg1"/>
                </a:solidFill>
              </a:rPr>
              <a:t>Fact Fluency</a:t>
            </a:r>
            <a:endParaRPr lang="en-US" sz="1400" dirty="0">
              <a:solidFill>
                <a:schemeClr val="bg1"/>
              </a:solidFill>
            </a:endParaRPr>
          </a:p>
        </p:txBody>
      </p:sp>
      <p:sp>
        <p:nvSpPr>
          <p:cNvPr id="7" name="TextBox 6"/>
          <p:cNvSpPr txBox="1"/>
          <p:nvPr/>
        </p:nvSpPr>
        <p:spPr>
          <a:xfrm rot="16200000" flipH="1" flipV="1">
            <a:off x="7686645" y="3362355"/>
            <a:ext cx="400110" cy="1295400"/>
          </a:xfrm>
          <a:prstGeom prst="rect">
            <a:avLst/>
          </a:prstGeom>
          <a:solidFill>
            <a:schemeClr val="tx1"/>
          </a:solidFill>
        </p:spPr>
        <p:txBody>
          <a:bodyPr vert="vert270" wrap="square" rtlCol="0">
            <a:spAutoFit/>
          </a:bodyPr>
          <a:lstStyle/>
          <a:p>
            <a:r>
              <a:rPr lang="en-US" sz="1400" dirty="0" smtClean="0">
                <a:solidFill>
                  <a:schemeClr val="bg1"/>
                </a:solidFill>
              </a:rPr>
              <a:t>Place value</a:t>
            </a:r>
            <a:endParaRPr lang="en-US" sz="1400" dirty="0">
              <a:solidFill>
                <a:schemeClr val="bg1"/>
              </a:solidFill>
            </a:endParaRPr>
          </a:p>
        </p:txBody>
      </p:sp>
      <p:sp>
        <p:nvSpPr>
          <p:cNvPr id="8" name="TextBox 7"/>
          <p:cNvSpPr txBox="1"/>
          <p:nvPr/>
        </p:nvSpPr>
        <p:spPr>
          <a:xfrm rot="16200000" flipH="1" flipV="1">
            <a:off x="7655123" y="2676556"/>
            <a:ext cx="615553" cy="1143000"/>
          </a:xfrm>
          <a:prstGeom prst="rect">
            <a:avLst/>
          </a:prstGeom>
          <a:solidFill>
            <a:schemeClr val="tx1"/>
          </a:solidFill>
        </p:spPr>
        <p:txBody>
          <a:bodyPr vert="vert270" wrap="square" rtlCol="0">
            <a:spAutoFit/>
          </a:bodyPr>
          <a:lstStyle/>
          <a:p>
            <a:r>
              <a:rPr lang="en-US" sz="1400" dirty="0" smtClean="0">
                <a:solidFill>
                  <a:schemeClr val="bg1"/>
                </a:solidFill>
              </a:rPr>
              <a:t>Word Problems</a:t>
            </a:r>
            <a:endParaRPr lang="en-US" sz="1400" dirty="0">
              <a:solidFill>
                <a:schemeClr val="bg1"/>
              </a:solidFill>
            </a:endParaRPr>
          </a:p>
        </p:txBody>
      </p:sp>
      <p:sp>
        <p:nvSpPr>
          <p:cNvPr id="9" name="TextBox 8"/>
          <p:cNvSpPr txBox="1"/>
          <p:nvPr/>
        </p:nvSpPr>
        <p:spPr>
          <a:xfrm rot="16200000" flipH="1" flipV="1">
            <a:off x="7724001" y="4314856"/>
            <a:ext cx="553998" cy="1066800"/>
          </a:xfrm>
          <a:prstGeom prst="rect">
            <a:avLst/>
          </a:prstGeom>
          <a:solidFill>
            <a:schemeClr val="tx1"/>
          </a:solidFill>
        </p:spPr>
        <p:txBody>
          <a:bodyPr vert="vert270" wrap="square" rtlCol="0">
            <a:spAutoFit/>
          </a:bodyPr>
          <a:lstStyle/>
          <a:p>
            <a:r>
              <a:rPr lang="en-US" sz="1200" dirty="0" smtClean="0">
                <a:solidFill>
                  <a:schemeClr val="bg1"/>
                </a:solidFill>
              </a:rPr>
              <a:t>Conceptual understanding</a:t>
            </a:r>
            <a:endParaRPr lang="en-US" sz="1200" dirty="0">
              <a:solidFill>
                <a:schemeClr val="bg1"/>
              </a:solidFill>
            </a:endParaRPr>
          </a:p>
        </p:txBody>
      </p:sp>
    </p:spTree>
    <p:extLst>
      <p:ext uri="{BB962C8B-B14F-4D97-AF65-F5344CB8AC3E}">
        <p14:creationId xmlns:p14="http://schemas.microsoft.com/office/powerpoint/2010/main" val="1418932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 calcmode="lin" valueType="num">
                                      <p:cBhvr>
                                        <p:cTn id="7" dur="500" fill="hold"/>
                                        <p:tgtEl>
                                          <p:spTgt spid="154627"/>
                                        </p:tgtEl>
                                        <p:attrNameLst>
                                          <p:attrName>ppt_w</p:attrName>
                                        </p:attrNameLst>
                                      </p:cBhvr>
                                      <p:tavLst>
                                        <p:tav tm="0">
                                          <p:val>
                                            <p:fltVal val="0"/>
                                          </p:val>
                                        </p:tav>
                                        <p:tav tm="100000">
                                          <p:val>
                                            <p:strVal val="#ppt_w"/>
                                          </p:val>
                                        </p:tav>
                                      </p:tavLst>
                                    </p:anim>
                                    <p:anim calcmode="lin" valueType="num">
                                      <p:cBhvr>
                                        <p:cTn id="8" dur="500" fill="hold"/>
                                        <p:tgtEl>
                                          <p:spTgt spid="1546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4628"/>
                                        </p:tgtEl>
                                        <p:attrNameLst>
                                          <p:attrName>style.visibility</p:attrName>
                                        </p:attrNameLst>
                                      </p:cBhvr>
                                      <p:to>
                                        <p:strVal val="visible"/>
                                      </p:to>
                                    </p:set>
                                    <p:anim calcmode="lin" valueType="num">
                                      <p:cBhvr>
                                        <p:cTn id="13" dur="500" fill="hold"/>
                                        <p:tgtEl>
                                          <p:spTgt spid="154628"/>
                                        </p:tgtEl>
                                        <p:attrNameLst>
                                          <p:attrName>ppt_w</p:attrName>
                                        </p:attrNameLst>
                                      </p:cBhvr>
                                      <p:tavLst>
                                        <p:tav tm="0">
                                          <p:val>
                                            <p:fltVal val="0"/>
                                          </p:val>
                                        </p:tav>
                                        <p:tav tm="100000">
                                          <p:val>
                                            <p:strVal val="#ppt_w"/>
                                          </p:val>
                                        </p:tav>
                                      </p:tavLst>
                                    </p:anim>
                                    <p:anim calcmode="lin" valueType="num">
                                      <p:cBhvr>
                                        <p:cTn id="14" dur="500" fill="hold"/>
                                        <p:tgtEl>
                                          <p:spTgt spid="154628"/>
                                        </p:tgtEl>
                                        <p:attrNameLst>
                                          <p:attrName>ppt_h</p:attrName>
                                        </p:attrNameLst>
                                      </p:cBhvr>
                                      <p:tavLst>
                                        <p:tav tm="0">
                                          <p:val>
                                            <p:fltVal val="0"/>
                                          </p:val>
                                        </p:tav>
                                        <p:tav tm="100000">
                                          <p:val>
                                            <p:strVal val="#ppt_h"/>
                                          </p:val>
                                        </p:tav>
                                      </p:tavLst>
                                    </p:anim>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Measures Used For Monitoring</a:t>
            </a:r>
          </a:p>
        </p:txBody>
      </p:sp>
      <p:sp>
        <p:nvSpPr>
          <p:cNvPr id="700419" name="Rectangle 3"/>
          <p:cNvSpPr>
            <a:spLocks noGrp="1" noChangeArrowheads="1"/>
          </p:cNvSpPr>
          <p:nvPr>
            <p:ph idx="1"/>
          </p:nvPr>
        </p:nvSpPr>
        <p:spPr>
          <a:xfrm>
            <a:off x="152400" y="1524000"/>
            <a:ext cx="8763000" cy="5105400"/>
          </a:xfrm>
        </p:spPr>
        <p:txBody>
          <a:bodyPr/>
          <a:lstStyle/>
          <a:p>
            <a:pPr>
              <a:buFont typeface="Arial" charset="0"/>
              <a:buNone/>
            </a:pPr>
            <a:r>
              <a:rPr lang="en-US" sz="3600" dirty="0" smtClean="0"/>
              <a:t>Math—CBM</a:t>
            </a:r>
          </a:p>
          <a:p>
            <a:r>
              <a:rPr lang="en-US" sz="3600" dirty="0" smtClean="0"/>
              <a:t>Early Numeracy</a:t>
            </a:r>
          </a:p>
          <a:p>
            <a:pPr lvl="1"/>
            <a:r>
              <a:rPr lang="en-US" sz="3600" dirty="0" smtClean="0"/>
              <a:t>Oral Counting, Missing Number, Number Identification, and Quantity Discrimination</a:t>
            </a:r>
          </a:p>
          <a:p>
            <a:r>
              <a:rPr lang="en-US" sz="3600" dirty="0" smtClean="0"/>
              <a:t>Math Computation</a:t>
            </a:r>
          </a:p>
          <a:p>
            <a:r>
              <a:rPr lang="en-US" sz="3600" dirty="0" smtClean="0"/>
              <a:t>Math Concepts &amp; Applications </a:t>
            </a:r>
          </a:p>
          <a:p>
            <a:pPr eaLnBrk="1" hangingPunct="1">
              <a:lnSpc>
                <a:spcPct val="70000"/>
              </a:lnSpc>
            </a:pPr>
            <a:endParaRPr lang="en-US" sz="3600" dirty="0" smtClean="0"/>
          </a:p>
        </p:txBody>
      </p:sp>
      <p:pic>
        <p:nvPicPr>
          <p:cNvPr id="47108" name="Picture 4" descr="MCBD08993_0000[1]"/>
          <p:cNvPicPr>
            <a:picLocks noChangeAspect="1" noChangeArrowheads="1"/>
          </p:cNvPicPr>
          <p:nvPr/>
        </p:nvPicPr>
        <p:blipFill>
          <a:blip r:embed="rId3" cstate="print"/>
          <a:srcRect/>
          <a:stretch>
            <a:fillRect/>
          </a:stretch>
        </p:blipFill>
        <p:spPr bwMode="auto">
          <a:xfrm>
            <a:off x="6248400" y="4724400"/>
            <a:ext cx="2559050" cy="2133600"/>
          </a:xfrm>
          <a:prstGeom prst="rect">
            <a:avLst/>
          </a:prstGeom>
          <a:noFill/>
          <a:ln w="9525">
            <a:noFill/>
            <a:miter lim="800000"/>
            <a:headEnd/>
            <a:tailEnd/>
          </a:ln>
        </p:spPr>
      </p:pic>
    </p:spTree>
    <p:extLst>
      <p:ext uri="{BB962C8B-B14F-4D97-AF65-F5344CB8AC3E}">
        <p14:creationId xmlns:p14="http://schemas.microsoft.com/office/powerpoint/2010/main" val="202231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options for early numeracy indicators</a:t>
            </a:r>
            <a:endParaRPr lang="en-US" dirty="0"/>
          </a:p>
        </p:txBody>
      </p:sp>
      <p:sp>
        <p:nvSpPr>
          <p:cNvPr id="3" name="Content Placeholder 2"/>
          <p:cNvSpPr>
            <a:spLocks noGrp="1"/>
          </p:cNvSpPr>
          <p:nvPr>
            <p:ph idx="1"/>
          </p:nvPr>
        </p:nvSpPr>
        <p:spPr/>
        <p:txBody>
          <a:bodyPr/>
          <a:lstStyle/>
          <a:p>
            <a:r>
              <a:rPr lang="en-US" dirty="0" smtClean="0"/>
              <a:t>Measures in most systems include things like number identification, quantity discrimination, missing number, mixed numeracy, next number, and how many?</a:t>
            </a:r>
          </a:p>
          <a:p>
            <a:r>
              <a:rPr lang="en-US" dirty="0" smtClean="0"/>
              <a:t>Most measures in early numeracy are individually administered for 1-3 minutes</a:t>
            </a:r>
          </a:p>
          <a:p>
            <a:r>
              <a:rPr lang="en-US" dirty="0" smtClean="0"/>
              <a:t>Teachers score the measures later</a:t>
            </a:r>
            <a:endParaRPr lang="en-US" dirty="0"/>
          </a:p>
        </p:txBody>
      </p:sp>
    </p:spTree>
    <p:extLst>
      <p:ext uri="{BB962C8B-B14F-4D97-AF65-F5344CB8AC3E}">
        <p14:creationId xmlns:p14="http://schemas.microsoft.com/office/powerpoint/2010/main" val="10681402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normAutofit fontScale="90000"/>
          </a:bodyPr>
          <a:lstStyle/>
          <a:p>
            <a:r>
              <a:rPr lang="en-US" sz="4000" dirty="0" smtClean="0"/>
              <a:t>Examples of sources for CBM early numeracy measures</a:t>
            </a:r>
            <a:endParaRPr lang="en-US" sz="4000" dirty="0"/>
          </a:p>
        </p:txBody>
      </p:sp>
      <p:sp>
        <p:nvSpPr>
          <p:cNvPr id="561155" name="Rectangle 3"/>
          <p:cNvSpPr>
            <a:spLocks noGrp="1" noChangeArrowheads="1"/>
          </p:cNvSpPr>
          <p:nvPr>
            <p:ph idx="1"/>
          </p:nvPr>
        </p:nvSpPr>
        <p:spPr>
          <a:xfrm>
            <a:off x="457200" y="1447800"/>
            <a:ext cx="8229600" cy="5029200"/>
          </a:xfrm>
        </p:spPr>
        <p:txBody>
          <a:bodyPr/>
          <a:lstStyle/>
          <a:p>
            <a:pPr>
              <a:buNone/>
            </a:pPr>
            <a:r>
              <a:rPr lang="en-US" dirty="0" smtClean="0"/>
              <a:t>Lembke and Foegen measures</a:t>
            </a:r>
          </a:p>
          <a:p>
            <a:r>
              <a:rPr lang="en-US" dirty="0" smtClean="0"/>
              <a:t>Number ID, Quantity </a:t>
            </a:r>
            <a:r>
              <a:rPr lang="en-US" dirty="0" err="1" smtClean="0"/>
              <a:t>Discrim</a:t>
            </a:r>
            <a:r>
              <a:rPr lang="en-US" dirty="0" smtClean="0"/>
              <a:t>, Missing Number, Mixed Numeracy</a:t>
            </a:r>
          </a:p>
          <a:p>
            <a:r>
              <a:rPr lang="en-US" dirty="0" smtClean="0"/>
              <a:t>Free at </a:t>
            </a:r>
            <a:r>
              <a:rPr lang="en-US" dirty="0" smtClean="0">
                <a:hlinkClick r:id="rId2"/>
              </a:rPr>
              <a:t>www.progressmonitoring.org</a:t>
            </a:r>
            <a:r>
              <a:rPr lang="en-US" dirty="0" smtClean="0"/>
              <a:t>. Click on research and early numeracy</a:t>
            </a:r>
          </a:p>
          <a:p>
            <a:r>
              <a:rPr lang="en-US" dirty="0" smtClean="0"/>
              <a:t>Both screening and progress monitoring measures</a:t>
            </a:r>
            <a:endParaRPr lang="en-US" dirty="0"/>
          </a:p>
          <a:p>
            <a:pPr>
              <a:buFontTx/>
              <a:buNone/>
            </a:pPr>
            <a:endParaRPr lang="en-US" dirty="0"/>
          </a:p>
          <a:p>
            <a:pPr lvl="1"/>
            <a:endParaRPr lang="en-US" dirty="0"/>
          </a:p>
        </p:txBody>
      </p:sp>
    </p:spTree>
    <p:extLst>
      <p:ext uri="{BB962C8B-B14F-4D97-AF65-F5344CB8AC3E}">
        <p14:creationId xmlns:p14="http://schemas.microsoft.com/office/powerpoint/2010/main" val="4082476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1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1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1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sources for CBM K-8 measures</a:t>
            </a:r>
            <a:endParaRPr lang="en-US" dirty="0"/>
          </a:p>
        </p:txBody>
      </p:sp>
      <p:sp>
        <p:nvSpPr>
          <p:cNvPr id="3" name="Content Placeholder 2"/>
          <p:cNvSpPr>
            <a:spLocks noGrp="1"/>
          </p:cNvSpPr>
          <p:nvPr>
            <p:ph idx="1"/>
          </p:nvPr>
        </p:nvSpPr>
        <p:spPr/>
        <p:txBody>
          <a:bodyPr/>
          <a:lstStyle/>
          <a:p>
            <a:r>
              <a:rPr lang="en-US" dirty="0" err="1" smtClean="0"/>
              <a:t>Aimsweb</a:t>
            </a:r>
            <a:r>
              <a:rPr lang="en-US" dirty="0" smtClean="0"/>
              <a:t> (aimsweb.com)—TEN, Tests of Early Numeracy; Computation (M-COMP); Concepts and Applications (M-CAP)</a:t>
            </a:r>
          </a:p>
          <a:p>
            <a:pPr lvl="1"/>
            <a:r>
              <a:rPr lang="en-US" dirty="0" smtClean="0"/>
              <a:t>TEN--Oral counting, number id, QD, MN</a:t>
            </a:r>
          </a:p>
          <a:p>
            <a:pPr lvl="1"/>
            <a:r>
              <a:rPr lang="en-US" dirty="0" smtClean="0"/>
              <a:t>Individually administered</a:t>
            </a:r>
          </a:p>
          <a:p>
            <a:pPr lvl="1"/>
            <a:r>
              <a:rPr lang="en-US" dirty="0" smtClean="0"/>
              <a:t>For math only, $4 per student per year ($200 min)</a:t>
            </a:r>
          </a:p>
        </p:txBody>
      </p:sp>
    </p:spTree>
    <p:extLst>
      <p:ext uri="{BB962C8B-B14F-4D97-AF65-F5344CB8AC3E}">
        <p14:creationId xmlns:p14="http://schemas.microsoft.com/office/powerpoint/2010/main" val="2260670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sources for CBM K-8 measures</a:t>
            </a:r>
            <a:endParaRPr lang="en-US" dirty="0"/>
          </a:p>
        </p:txBody>
      </p:sp>
      <p:sp>
        <p:nvSpPr>
          <p:cNvPr id="3" name="Content Placeholder 2"/>
          <p:cNvSpPr>
            <a:spLocks noGrp="1"/>
          </p:cNvSpPr>
          <p:nvPr>
            <p:ph idx="1"/>
          </p:nvPr>
        </p:nvSpPr>
        <p:spPr/>
        <p:txBody>
          <a:bodyPr/>
          <a:lstStyle/>
          <a:p>
            <a:r>
              <a:rPr lang="en-US" dirty="0" err="1" smtClean="0"/>
              <a:t>EasyCBM</a:t>
            </a:r>
            <a:r>
              <a:rPr lang="en-US" dirty="0" smtClean="0"/>
              <a:t> (easycbm.com)</a:t>
            </a:r>
          </a:p>
          <a:p>
            <a:pPr lvl="1"/>
            <a:r>
              <a:rPr lang="en-US" dirty="0" smtClean="0"/>
              <a:t>Geometry, Measurement, Numbers and Operations</a:t>
            </a:r>
          </a:p>
          <a:p>
            <a:pPr lvl="1"/>
            <a:r>
              <a:rPr lang="en-US" dirty="0" smtClean="0"/>
              <a:t>Group administered</a:t>
            </a:r>
          </a:p>
          <a:p>
            <a:pPr lvl="1"/>
            <a:r>
              <a:rPr lang="en-US" dirty="0" smtClean="0"/>
              <a:t>Free for ‘</a:t>
            </a:r>
            <a:r>
              <a:rPr lang="en-US" dirty="0" err="1" smtClean="0"/>
              <a:t>lite</a:t>
            </a:r>
            <a:r>
              <a:rPr lang="en-US" dirty="0" smtClean="0"/>
              <a:t>’ version (limited forms)</a:t>
            </a:r>
          </a:p>
          <a:p>
            <a:pPr lvl="1"/>
            <a:r>
              <a:rPr lang="en-US" dirty="0" smtClean="0"/>
              <a:t>$4 per student plus $200 first time training fee</a:t>
            </a:r>
          </a:p>
          <a:p>
            <a:pPr lvl="1"/>
            <a:endParaRPr lang="en-US" dirty="0" smtClean="0"/>
          </a:p>
          <a:p>
            <a:endParaRPr lang="en-US" dirty="0"/>
          </a:p>
        </p:txBody>
      </p:sp>
    </p:spTree>
    <p:extLst>
      <p:ext uri="{BB962C8B-B14F-4D97-AF65-F5344CB8AC3E}">
        <p14:creationId xmlns:p14="http://schemas.microsoft.com/office/powerpoint/2010/main" val="36529222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Overview</a:t>
            </a:r>
          </a:p>
        </p:txBody>
      </p:sp>
      <p:sp>
        <p:nvSpPr>
          <p:cNvPr id="6147" name="Rectangle 3"/>
          <p:cNvSpPr>
            <a:spLocks noGrp="1" noChangeArrowheads="1"/>
          </p:cNvSpPr>
          <p:nvPr>
            <p:ph idx="1"/>
          </p:nvPr>
        </p:nvSpPr>
        <p:spPr/>
        <p:txBody>
          <a:bodyPr/>
          <a:lstStyle/>
          <a:p>
            <a:pPr>
              <a:buFontTx/>
              <a:buNone/>
            </a:pPr>
            <a:r>
              <a:rPr lang="en-US" dirty="0" smtClean="0"/>
              <a:t>RTI in mathematics—how does it look?</a:t>
            </a:r>
          </a:p>
          <a:p>
            <a:pPr>
              <a:buFontTx/>
              <a:buNone/>
            </a:pPr>
            <a:r>
              <a:rPr lang="en-US" dirty="0" smtClean="0"/>
              <a:t>Overview </a:t>
            </a:r>
            <a:r>
              <a:rPr lang="en-US" dirty="0"/>
              <a:t>of Curriculum-Based Measurement (CBM) in </a:t>
            </a:r>
            <a:r>
              <a:rPr lang="en-US" dirty="0" smtClean="0"/>
              <a:t>mathematics</a:t>
            </a:r>
          </a:p>
          <a:p>
            <a:pPr>
              <a:buFontTx/>
              <a:buNone/>
            </a:pPr>
            <a:r>
              <a:rPr lang="en-US" dirty="0" smtClean="0"/>
              <a:t>Connecting pieces of assessment</a:t>
            </a:r>
            <a:endParaRPr lang="en-US" dirty="0"/>
          </a:p>
          <a:p>
            <a:pPr>
              <a:buFontTx/>
              <a:buNone/>
            </a:pPr>
            <a:r>
              <a:rPr lang="en-US" dirty="0" smtClean="0"/>
              <a:t>Evidence-based </a:t>
            </a:r>
            <a:r>
              <a:rPr lang="en-US" dirty="0"/>
              <a:t>interventions in </a:t>
            </a:r>
            <a:r>
              <a:rPr lang="en-US" dirty="0" smtClean="0"/>
              <a:t>mathematics</a:t>
            </a:r>
          </a:p>
          <a:p>
            <a:pPr>
              <a:buNone/>
            </a:pPr>
            <a:r>
              <a:rPr lang="en-US" dirty="0"/>
              <a:t>Strengthening Core Instruction in Math and Deepening Content Knowledge– Disciplinary Literacy</a:t>
            </a:r>
          </a:p>
          <a:p>
            <a:pPr>
              <a:buFontTx/>
              <a:buNone/>
            </a:pPr>
            <a:endParaRPr lang="en-US" dirty="0"/>
          </a:p>
          <a:p>
            <a:pPr>
              <a:buFontTx/>
              <a:buNone/>
            </a:pPr>
            <a:endParaRPr lang="en-US" dirty="0"/>
          </a:p>
          <a:p>
            <a:pPr>
              <a:buFontTx/>
              <a:buNone/>
            </a:pPr>
            <a:endParaRPr lang="en-US" dirty="0"/>
          </a:p>
        </p:txBody>
      </p:sp>
      <p:sp>
        <p:nvSpPr>
          <p:cNvPr id="6148" name="Text Box 4"/>
          <p:cNvSpPr txBox="1">
            <a:spLocks noChangeArrowheads="1"/>
          </p:cNvSpPr>
          <p:nvPr/>
        </p:nvSpPr>
        <p:spPr bwMode="auto">
          <a:xfrm>
            <a:off x="0" y="6324600"/>
            <a:ext cx="9448800" cy="366713"/>
          </a:xfrm>
          <a:prstGeom prst="rect">
            <a:avLst/>
          </a:prstGeom>
          <a:noFill/>
          <a:ln w="9525">
            <a:noFill/>
            <a:miter lim="800000"/>
            <a:headEnd/>
            <a:tailEnd/>
          </a:ln>
          <a:effectLst/>
        </p:spPr>
        <p:txBody>
          <a:bodyPr>
            <a:spAutoFit/>
          </a:bodyPr>
          <a:lstStyle/>
          <a:p>
            <a:pPr>
              <a:spcBef>
                <a:spcPct val="50000"/>
              </a:spcBef>
            </a:pPr>
            <a:r>
              <a:rPr lang="en-US" sz="1400"/>
              <a:t>Many slides taken or adapted from the National Center on Student Progress Monitoring, </a:t>
            </a:r>
            <a:r>
              <a:rPr lang="en-US" sz="1400">
                <a:hlinkClick r:id="rId2"/>
              </a:rPr>
              <a:t>www.student.progress.org</a:t>
            </a:r>
            <a:r>
              <a:rPr lang="en-US"/>
              <a:t> </a:t>
            </a:r>
          </a:p>
        </p:txBody>
      </p:sp>
    </p:spTree>
    <p:extLst>
      <p:ext uri="{BB962C8B-B14F-4D97-AF65-F5344CB8AC3E}">
        <p14:creationId xmlns:p14="http://schemas.microsoft.com/office/powerpoint/2010/main" val="377959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sources for CBM K-8 measures</a:t>
            </a:r>
            <a:endParaRPr lang="en-US" dirty="0"/>
          </a:p>
        </p:txBody>
      </p:sp>
      <p:sp>
        <p:nvSpPr>
          <p:cNvPr id="3" name="Content Placeholder 2"/>
          <p:cNvSpPr>
            <a:spLocks noGrp="1"/>
          </p:cNvSpPr>
          <p:nvPr>
            <p:ph idx="1"/>
          </p:nvPr>
        </p:nvSpPr>
        <p:spPr/>
        <p:txBody>
          <a:bodyPr/>
          <a:lstStyle/>
          <a:p>
            <a:r>
              <a:rPr lang="en-US" dirty="0" smtClean="0"/>
              <a:t>DIBELS math</a:t>
            </a:r>
          </a:p>
          <a:p>
            <a:pPr lvl="1"/>
            <a:r>
              <a:rPr lang="en-US" dirty="0" smtClean="0"/>
              <a:t>In pilot testing right now (are any of you part of the pilot?)</a:t>
            </a:r>
          </a:p>
          <a:p>
            <a:pPr lvl="1"/>
            <a:r>
              <a:rPr lang="en-US" dirty="0" smtClean="0"/>
              <a:t>Aligned with the common core standards</a:t>
            </a:r>
          </a:p>
          <a:p>
            <a:pPr lvl="1"/>
            <a:r>
              <a:rPr lang="en-US" dirty="0" smtClean="0"/>
              <a:t>Individually administered</a:t>
            </a:r>
          </a:p>
          <a:p>
            <a:pPr lvl="1"/>
            <a:r>
              <a:rPr lang="en-US" dirty="0" smtClean="0"/>
              <a:t>Free</a:t>
            </a:r>
            <a:endParaRPr lang="en-US" dirty="0"/>
          </a:p>
        </p:txBody>
      </p:sp>
    </p:spTree>
    <p:extLst>
      <p:ext uri="{BB962C8B-B14F-4D97-AF65-F5344CB8AC3E}">
        <p14:creationId xmlns:p14="http://schemas.microsoft.com/office/powerpoint/2010/main" val="38443357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ctrTitle" idx="4294967295"/>
          </p:nvPr>
        </p:nvSpPr>
        <p:spPr>
          <a:xfrm>
            <a:off x="762000" y="71438"/>
            <a:ext cx="8382000" cy="979487"/>
          </a:xfrm>
        </p:spPr>
        <p:txBody>
          <a:bodyPr>
            <a:normAutofit/>
          </a:bodyPr>
          <a:lstStyle/>
          <a:p>
            <a:pPr algn="l">
              <a:defRPr/>
            </a:pPr>
            <a:r>
              <a:rPr lang="en-US" sz="3200" kern="0" dirty="0" smtClean="0">
                <a:solidFill>
                  <a:srgbClr val="FFFFFF"/>
                </a:solidFill>
                <a:latin typeface="Arial"/>
                <a:ea typeface="ＭＳ Ｐゴシック" charset="-128"/>
                <a:cs typeface="ＭＳ Ｐゴシック" charset="-128"/>
              </a:rPr>
              <a:t>The/ </a:t>
            </a:r>
            <a:r>
              <a:rPr lang="en-US" sz="3200" dirty="0" smtClean="0"/>
              <a:t>DIBELS </a:t>
            </a:r>
            <a:r>
              <a:rPr lang="en-US" sz="3200" dirty="0" err="1" smtClean="0"/>
              <a:t>math</a:t>
            </a:r>
            <a:r>
              <a:rPr lang="en-US" sz="3200" kern="0" dirty="0" err="1" smtClean="0">
                <a:solidFill>
                  <a:srgbClr val="FFFFFF"/>
                </a:solidFill>
                <a:latin typeface="Arial"/>
                <a:ea typeface="ＭＳ Ｐゴシック" charset="-128"/>
                <a:cs typeface="ＭＳ Ｐゴシック" charset="-128"/>
              </a:rPr>
              <a:t>t</a:t>
            </a:r>
            <a:r>
              <a:rPr lang="en-US" sz="3200" kern="0" dirty="0" smtClean="0">
                <a:solidFill>
                  <a:srgbClr val="FFFFFF"/>
                </a:solidFill>
                <a:latin typeface="Arial"/>
                <a:ea typeface="ＭＳ Ｐゴシック" charset="-128"/>
                <a:cs typeface="ＭＳ Ｐゴシック" charset="-128"/>
              </a:rPr>
              <a:t> Measures</a:t>
            </a:r>
            <a:endParaRPr lang="en-US" dirty="0"/>
          </a:p>
        </p:txBody>
      </p:sp>
      <p:graphicFrame>
        <p:nvGraphicFramePr>
          <p:cNvPr id="4" name="Group 3"/>
          <p:cNvGraphicFramePr>
            <a:graphicFrameLocks noGrp="1"/>
          </p:cNvGraphicFramePr>
          <p:nvPr>
            <p:ph type="tbl" idx="4294967295"/>
          </p:nvPr>
        </p:nvGraphicFramePr>
        <p:xfrm>
          <a:off x="808038" y="1116013"/>
          <a:ext cx="8335963" cy="4630738"/>
        </p:xfrm>
        <a:graphic>
          <a:graphicData uri="http://schemas.openxmlformats.org/drawingml/2006/table">
            <a:tbl>
              <a:tblPr/>
              <a:tblGrid>
                <a:gridCol w="606211"/>
                <a:gridCol w="1381647"/>
                <a:gridCol w="1264261"/>
                <a:gridCol w="1318576"/>
                <a:gridCol w="1185290"/>
                <a:gridCol w="1151196"/>
                <a:gridCol w="1428782"/>
              </a:tblGrid>
              <a:tr h="855087">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Beginning Quantity Discrimination</a:t>
                      </a:r>
                      <a:endPar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Number Identification</a:t>
                      </a:r>
                      <a:endPar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Next Number Fluency</a:t>
                      </a:r>
                      <a:endPar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Advanced Quantity Discrimination</a:t>
                      </a:r>
                      <a:endPar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Missing Number Fluency</a:t>
                      </a:r>
                      <a:endPar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ＭＳ Ｐゴシック" charset="-128"/>
                        </a:rPr>
                        <a:t>Computation</a:t>
                      </a:r>
                      <a:endPar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72">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K</a:t>
                      </a:r>
                    </a:p>
                  </a:txBody>
                  <a:tcPr marL="91442" marR="91442"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72">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1st</a:t>
                      </a:r>
                    </a:p>
                  </a:txBody>
                  <a:tcPr marL="91442" marR="91442"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r>
              <a:tr h="703313">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rPr>
                        <a:t>2nd</a:t>
                      </a:r>
                    </a:p>
                  </a:txBody>
                  <a:tcPr marL="91442" marR="91442"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r>
              <a:tr h="633472">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3rd</a:t>
                      </a:r>
                    </a:p>
                  </a:txBody>
                  <a:tcPr marL="91442" marR="91442"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r>
              <a:tr h="538450">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4th</a:t>
                      </a:r>
                    </a:p>
                  </a:txBody>
                  <a:tcPr marL="91442" marR="91442"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r>
              <a:tr h="633472">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r>
                        <a:rPr kumimoji="0" lang="en-US" sz="1200" b="0" i="0" u="none" strike="noStrike" cap="none" normalizeH="0" baseline="0">
                          <a:ln>
                            <a:noFill/>
                          </a:ln>
                          <a:solidFill>
                            <a:schemeClr val="tx1"/>
                          </a:solidFill>
                          <a:effectLst/>
                          <a:latin typeface="Arial" charset="0"/>
                          <a:ea typeface="ＭＳ Ｐゴシック" charset="-128"/>
                          <a:cs typeface="ＭＳ Ｐゴシック" charset="-128"/>
                        </a:rPr>
                        <a:t>5</a:t>
                      </a:r>
                      <a:r>
                        <a:rPr kumimoji="0" lang="en-US" sz="1200" b="0" i="0" u="none" strike="noStrike" cap="none" normalizeH="0" baseline="30000">
                          <a:ln>
                            <a:noFill/>
                          </a:ln>
                          <a:solidFill>
                            <a:schemeClr val="tx1"/>
                          </a:solidFill>
                          <a:effectLst/>
                          <a:latin typeface="Arial" charset="0"/>
                          <a:ea typeface="ＭＳ Ｐゴシック" charset="-128"/>
                          <a:cs typeface="ＭＳ Ｐゴシック" charset="-128"/>
                        </a:rPr>
                        <a:t>th</a:t>
                      </a:r>
                    </a:p>
                  </a:txBody>
                  <a:tcPr marL="91442" marR="91442"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7B7BBA"/>
                        </a:buClr>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2" marR="91442"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CDDD"/>
                    </a:solidFill>
                  </a:tcPr>
                </a:tc>
              </a:tr>
            </a:tbl>
          </a:graphicData>
        </a:graphic>
      </p:graphicFrame>
      <p:sp>
        <p:nvSpPr>
          <p:cNvPr id="33861" name="TextBox 4"/>
          <p:cNvSpPr txBox="1">
            <a:spLocks noChangeArrowheads="1"/>
          </p:cNvSpPr>
          <p:nvPr/>
        </p:nvSpPr>
        <p:spPr bwMode="auto">
          <a:xfrm>
            <a:off x="601663" y="5995988"/>
            <a:ext cx="6780212" cy="369887"/>
          </a:xfrm>
          <a:prstGeom prst="rect">
            <a:avLst/>
          </a:prstGeom>
          <a:noFill/>
          <a:ln w="9525">
            <a:noFill/>
            <a:miter lim="800000"/>
            <a:headEnd/>
            <a:tailEnd/>
          </a:ln>
        </p:spPr>
        <p:txBody>
          <a:bodyPr wrap="none">
            <a:spAutoFit/>
          </a:bodyPr>
          <a:lstStyle/>
          <a:p>
            <a:r>
              <a:rPr lang="en-US" dirty="0"/>
              <a:t>We are also in the process of developing a problem solving component</a:t>
            </a:r>
          </a:p>
        </p:txBody>
      </p:sp>
      <p:sp>
        <p:nvSpPr>
          <p:cNvPr id="33862" name="TextBox 4"/>
          <p:cNvSpPr txBox="1">
            <a:spLocks noChangeArrowheads="1"/>
          </p:cNvSpPr>
          <p:nvPr/>
        </p:nvSpPr>
        <p:spPr bwMode="auto">
          <a:xfrm>
            <a:off x="6234113" y="6311900"/>
            <a:ext cx="2584450" cy="277813"/>
          </a:xfrm>
          <a:prstGeom prst="rect">
            <a:avLst/>
          </a:prstGeom>
          <a:noFill/>
          <a:ln w="9525">
            <a:noFill/>
            <a:miter lim="800000"/>
            <a:headEnd/>
            <a:tailEnd/>
          </a:ln>
        </p:spPr>
        <p:txBody>
          <a:bodyPr wrap="none">
            <a:spAutoFit/>
          </a:bodyPr>
          <a:lstStyle/>
          <a:p>
            <a:r>
              <a:rPr lang="en-US" sz="1200"/>
              <a:t>© 2012 Dynamic Measurement Group </a:t>
            </a:r>
          </a:p>
        </p:txBody>
      </p:sp>
    </p:spTree>
    <p:extLst>
      <p:ext uri="{BB962C8B-B14F-4D97-AF65-F5344CB8AC3E}">
        <p14:creationId xmlns:p14="http://schemas.microsoft.com/office/powerpoint/2010/main" val="27404192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ctrTitle"/>
          </p:nvPr>
        </p:nvSpPr>
        <p:spPr>
          <a:xfrm>
            <a:off x="711200" y="381000"/>
            <a:ext cx="7772400" cy="979488"/>
          </a:xfrm>
        </p:spPr>
        <p:txBody>
          <a:bodyPr>
            <a:normAutofit fontScale="90000"/>
          </a:bodyPr>
          <a:lstStyle/>
          <a:p>
            <a:pPr algn="l"/>
            <a:r>
              <a:rPr lang="en-US" sz="3600" dirty="0" smtClean="0"/>
              <a:t>DIBELS math</a:t>
            </a:r>
            <a:br>
              <a:rPr lang="en-US" sz="3600" dirty="0" smtClean="0"/>
            </a:br>
            <a:endParaRPr lang="en-US" sz="3600" dirty="0" smtClean="0">
              <a:ea typeface="ＭＳ Ｐゴシック" charset="-128"/>
            </a:endParaRPr>
          </a:p>
        </p:txBody>
      </p:sp>
      <p:sp>
        <p:nvSpPr>
          <p:cNvPr id="17411" name="Text Box 4"/>
          <p:cNvSpPr txBox="1">
            <a:spLocks noChangeArrowheads="1"/>
          </p:cNvSpPr>
          <p:nvPr/>
        </p:nvSpPr>
        <p:spPr bwMode="auto">
          <a:xfrm>
            <a:off x="520700" y="1206500"/>
            <a:ext cx="8153400" cy="3016250"/>
          </a:xfrm>
          <a:prstGeom prst="rect">
            <a:avLst/>
          </a:prstGeom>
          <a:noFill/>
          <a:ln w="9525">
            <a:noFill/>
            <a:miter lim="800000"/>
            <a:headEnd/>
            <a:tailEnd/>
          </a:ln>
        </p:spPr>
        <p:txBody>
          <a:bodyPr>
            <a:spAutoFit/>
          </a:bodyPr>
          <a:lstStyle/>
          <a:p>
            <a:pPr>
              <a:spcBef>
                <a:spcPct val="50000"/>
              </a:spcBef>
            </a:pPr>
            <a:r>
              <a:rPr lang="en-US" sz="2000">
                <a:latin typeface="Arial" pitchFamily="34" charset="0"/>
              </a:rPr>
              <a:t>DIBELS</a:t>
            </a:r>
            <a:r>
              <a:rPr lang="en-US" sz="1600" b="1" baseline="30000">
                <a:latin typeface="Arial" pitchFamily="34" charset="0"/>
              </a:rPr>
              <a:t>®</a:t>
            </a:r>
            <a:r>
              <a:rPr lang="en-US" sz="2000">
                <a:latin typeface="Arial" pitchFamily="34" charset="0"/>
              </a:rPr>
              <a:t> Math key points:</a:t>
            </a:r>
          </a:p>
          <a:p>
            <a:pPr>
              <a:spcBef>
                <a:spcPct val="50000"/>
              </a:spcBef>
              <a:buFont typeface="Arial" pitchFamily="34" charset="0"/>
              <a:buAutoNum type="arabicPeriod"/>
            </a:pPr>
            <a:r>
              <a:rPr lang="en-US" sz="2000">
                <a:latin typeface="Arial" pitchFamily="34" charset="0"/>
              </a:rPr>
              <a:t> The problem types are tightly constrained by grade, but also allow for several problems from the grade level before.</a:t>
            </a:r>
          </a:p>
          <a:p>
            <a:pPr>
              <a:spcBef>
                <a:spcPct val="50000"/>
              </a:spcBef>
              <a:buFont typeface="Arial" pitchFamily="34" charset="0"/>
              <a:buAutoNum type="arabicPeriod"/>
            </a:pPr>
            <a:r>
              <a:rPr lang="en-US" sz="2000">
                <a:latin typeface="Arial" pitchFamily="34" charset="0"/>
              </a:rPr>
              <a:t> We include an optional error patterns analysis </a:t>
            </a:r>
          </a:p>
          <a:p>
            <a:pPr>
              <a:spcBef>
                <a:spcPct val="50000"/>
              </a:spcBef>
            </a:pPr>
            <a:endParaRPr lang="en-US" sz="2000">
              <a:latin typeface="Arial" pitchFamily="34" charset="0"/>
            </a:endParaRPr>
          </a:p>
          <a:p>
            <a:pPr>
              <a:spcBef>
                <a:spcPct val="50000"/>
              </a:spcBef>
            </a:pPr>
            <a:endParaRPr lang="en-US" sz="2000">
              <a:latin typeface="Arial" pitchFamily="34" charset="0"/>
            </a:endParaRPr>
          </a:p>
          <a:p>
            <a:pPr>
              <a:spcBef>
                <a:spcPct val="50000"/>
              </a:spcBef>
            </a:pPr>
            <a:endParaRPr lang="en-US" sz="2000">
              <a:latin typeface="Arial" pitchFamily="34" charset="0"/>
            </a:endParaRPr>
          </a:p>
        </p:txBody>
      </p:sp>
      <p:pic>
        <p:nvPicPr>
          <p:cNvPr id="17412" name="Picture 5"/>
          <p:cNvPicPr>
            <a:picLocks noChangeAspect="1"/>
          </p:cNvPicPr>
          <p:nvPr/>
        </p:nvPicPr>
        <p:blipFill>
          <a:blip r:embed="rId3" cstate="print"/>
          <a:srcRect/>
          <a:stretch>
            <a:fillRect/>
          </a:stretch>
        </p:blipFill>
        <p:spPr bwMode="auto">
          <a:xfrm>
            <a:off x="889000" y="3187700"/>
            <a:ext cx="6205538" cy="3060700"/>
          </a:xfrm>
          <a:prstGeom prst="rect">
            <a:avLst/>
          </a:prstGeom>
          <a:noFill/>
          <a:ln w="9525">
            <a:noFill/>
            <a:miter lim="800000"/>
            <a:headEnd/>
            <a:tailEnd/>
          </a:ln>
        </p:spPr>
      </p:pic>
      <p:sp>
        <p:nvSpPr>
          <p:cNvPr id="17413" name="TextBox 5"/>
          <p:cNvSpPr txBox="1">
            <a:spLocks noChangeArrowheads="1"/>
          </p:cNvSpPr>
          <p:nvPr/>
        </p:nvSpPr>
        <p:spPr bwMode="auto">
          <a:xfrm>
            <a:off x="6234113" y="6311900"/>
            <a:ext cx="2584450" cy="277813"/>
          </a:xfrm>
          <a:prstGeom prst="rect">
            <a:avLst/>
          </a:prstGeom>
          <a:noFill/>
          <a:ln w="9525">
            <a:noFill/>
            <a:miter lim="800000"/>
            <a:headEnd/>
            <a:tailEnd/>
          </a:ln>
        </p:spPr>
        <p:txBody>
          <a:bodyPr wrap="none">
            <a:spAutoFit/>
          </a:bodyPr>
          <a:lstStyle/>
          <a:p>
            <a:r>
              <a:rPr lang="en-US" sz="1200" dirty="0"/>
              <a:t>© 2012 Dynamic Measurement Group </a:t>
            </a:r>
          </a:p>
        </p:txBody>
      </p:sp>
    </p:spTree>
    <p:extLst>
      <p:ext uri="{BB962C8B-B14F-4D97-AF65-F5344CB8AC3E}">
        <p14:creationId xmlns:p14="http://schemas.microsoft.com/office/powerpoint/2010/main" val="30754273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Algebra progress monitoring measures</a:t>
            </a:r>
            <a:endParaRPr lang="en-US" dirty="0"/>
          </a:p>
        </p:txBody>
      </p:sp>
      <p:sp>
        <p:nvSpPr>
          <p:cNvPr id="3" name="Content Placeholder 2"/>
          <p:cNvSpPr>
            <a:spLocks noGrp="1"/>
          </p:cNvSpPr>
          <p:nvPr>
            <p:ph idx="1"/>
          </p:nvPr>
        </p:nvSpPr>
        <p:spPr/>
        <p:txBody>
          <a:bodyPr/>
          <a:lstStyle/>
          <a:p>
            <a:r>
              <a:rPr lang="en-US" dirty="0" smtClean="0"/>
              <a:t>Project AAIMS, Dr. Anne Foegen, Iowa State University</a:t>
            </a:r>
          </a:p>
          <a:p>
            <a:r>
              <a:rPr lang="en-US" dirty="0">
                <a:hlinkClick r:id="rId2"/>
              </a:rPr>
              <a:t>http://www.education.iastate.edu/c_i/aaims</a:t>
            </a:r>
            <a:r>
              <a:rPr lang="en-US" dirty="0" smtClean="0">
                <a:hlinkClick r:id="rId2"/>
              </a:rPr>
              <a:t>/</a:t>
            </a:r>
            <a:endParaRPr lang="en-US" dirty="0" smtClean="0"/>
          </a:p>
          <a:p>
            <a:r>
              <a:rPr lang="en-US" b="1" dirty="0"/>
              <a:t>Resources for Algebra Progress Monitoring: </a:t>
            </a:r>
          </a:p>
          <a:p>
            <a:r>
              <a:rPr lang="en-US" dirty="0">
                <a:hlinkClick r:id="rId3"/>
              </a:rPr>
              <a:t>Algebra Basic Skills </a:t>
            </a:r>
            <a:endParaRPr lang="en-US" dirty="0"/>
          </a:p>
          <a:p>
            <a:r>
              <a:rPr lang="en-US" dirty="0">
                <a:hlinkClick r:id="rId4"/>
              </a:rPr>
              <a:t>Algebra Foundations </a:t>
            </a:r>
            <a:endParaRPr lang="en-US" dirty="0"/>
          </a:p>
          <a:p>
            <a:r>
              <a:rPr lang="en-US" dirty="0">
                <a:hlinkClick r:id="rId5"/>
              </a:rPr>
              <a:t>Algebra Content Analysis</a:t>
            </a:r>
            <a:r>
              <a:rPr lang="en-US" dirty="0"/>
              <a:t> </a:t>
            </a:r>
          </a:p>
          <a:p>
            <a:r>
              <a:rPr lang="en-US" dirty="0">
                <a:hlinkClick r:id="rId6"/>
              </a:rPr>
              <a:t>Translations </a:t>
            </a:r>
            <a:endParaRPr lang="en-US" dirty="0"/>
          </a:p>
          <a:p>
            <a:endParaRPr lang="en-US" dirty="0"/>
          </a:p>
        </p:txBody>
      </p:sp>
    </p:spTree>
    <p:extLst>
      <p:ext uri="{BB962C8B-B14F-4D97-AF65-F5344CB8AC3E}">
        <p14:creationId xmlns:p14="http://schemas.microsoft.com/office/powerpoint/2010/main" val="35230907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a:t>Questions for discussion</a:t>
            </a:r>
          </a:p>
        </p:txBody>
      </p:sp>
      <p:sp>
        <p:nvSpPr>
          <p:cNvPr id="500739" name="Rectangle 3"/>
          <p:cNvSpPr>
            <a:spLocks noGrp="1" noChangeArrowheads="1"/>
          </p:cNvSpPr>
          <p:nvPr>
            <p:ph idx="1"/>
          </p:nvPr>
        </p:nvSpPr>
        <p:spPr/>
        <p:txBody>
          <a:bodyPr/>
          <a:lstStyle/>
          <a:p>
            <a:r>
              <a:rPr lang="en-US"/>
              <a:t>Which math measures will we use or are we using?</a:t>
            </a:r>
          </a:p>
          <a:p>
            <a:r>
              <a:rPr lang="en-US"/>
              <a:t>When will we implement math screening and progress monitoring?</a:t>
            </a:r>
          </a:p>
          <a:p>
            <a:endParaRPr lang="en-US"/>
          </a:p>
        </p:txBody>
      </p:sp>
    </p:spTree>
    <p:extLst>
      <p:ext uri="{BB962C8B-B14F-4D97-AF65-F5344CB8AC3E}">
        <p14:creationId xmlns:p14="http://schemas.microsoft.com/office/powerpoint/2010/main" val="37805005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Basic steps in the RTI process—and considerations! </a:t>
            </a:r>
            <a:endParaRPr lang="en-US" sz="4000" dirty="0" smtClean="0"/>
          </a:p>
        </p:txBody>
      </p:sp>
      <p:sp>
        <p:nvSpPr>
          <p:cNvPr id="39939"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solidFill>
                  <a:srgbClr val="FF0000"/>
                </a:solidFill>
              </a:rPr>
              <a:t>#4--Discussion and decision-making about the data with grade level, content-specific, or school-wide teams</a:t>
            </a:r>
          </a:p>
          <a:p>
            <a:pPr eaLnBrk="1" hangingPunct="1"/>
            <a:r>
              <a:rPr lang="en-US" dirty="0" smtClean="0"/>
              <a:t>Consideration--Decision-making rules established. For instance:</a:t>
            </a:r>
          </a:p>
          <a:p>
            <a:pPr lvl="1" eaLnBrk="1" hangingPunct="1"/>
            <a:r>
              <a:rPr lang="en-US" dirty="0" smtClean="0"/>
              <a:t>After 6 data points are collected over 6 weeks, use the trend line or 4-point rule to make a decision about current plan</a:t>
            </a:r>
          </a:p>
          <a:p>
            <a:pPr eaLnBrk="1" hangingPunct="1">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pPr>
              <a:defRPr/>
            </a:pPr>
            <a:fld id="{F0046965-F352-44A8-A7DC-90EA6276FA01}" type="slidenum">
              <a:rPr lang="en-US" smtClean="0"/>
              <a:pPr>
                <a:defRPr/>
              </a:pPr>
              <a:t>25</a:t>
            </a:fld>
            <a:endParaRPr lang="en-US"/>
          </a:p>
        </p:txBody>
      </p:sp>
    </p:spTree>
    <p:extLst>
      <p:ext uri="{BB962C8B-B14F-4D97-AF65-F5344CB8AC3E}">
        <p14:creationId xmlns:p14="http://schemas.microsoft.com/office/powerpoint/2010/main" val="29847089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dirty="0" smtClean="0"/>
              <a:t>Decision-making--Progress Monitoring data</a:t>
            </a:r>
          </a:p>
        </p:txBody>
      </p:sp>
      <p:sp>
        <p:nvSpPr>
          <p:cNvPr id="49155" name="Content Placeholder 2"/>
          <p:cNvSpPr>
            <a:spLocks noGrp="1"/>
          </p:cNvSpPr>
          <p:nvPr>
            <p:ph idx="1"/>
          </p:nvPr>
        </p:nvSpPr>
        <p:spPr/>
        <p:txBody>
          <a:bodyPr>
            <a:normAutofit/>
          </a:bodyPr>
          <a:lstStyle/>
          <a:p>
            <a:r>
              <a:rPr lang="en-US" dirty="0" smtClean="0"/>
              <a:t>Every 4 to 6 weeks, examine trend of data compared to goal line or 4 most recent consecutive data points</a:t>
            </a:r>
          </a:p>
          <a:p>
            <a:pPr lvl="1"/>
            <a:r>
              <a:rPr lang="en-US" sz="2400" dirty="0" smtClean="0"/>
              <a:t>If trend or 4 points are below the goal line, make an instructional change</a:t>
            </a:r>
          </a:p>
          <a:p>
            <a:pPr lvl="1"/>
            <a:r>
              <a:rPr lang="en-US" sz="2400" dirty="0" smtClean="0"/>
              <a:t>If trend or 4 points are above the goal line, consider past data to determine if the student can be moved to a lower tier or goal can be raised</a:t>
            </a:r>
          </a:p>
          <a:p>
            <a:pPr lvl="1"/>
            <a:r>
              <a:rPr lang="en-US" sz="2400" dirty="0" smtClean="0"/>
              <a:t>If trend or 4 points are the same as the goal, stay the course</a:t>
            </a:r>
          </a:p>
          <a:p>
            <a:endParaRPr lang="en-US" dirty="0" smtClean="0"/>
          </a:p>
        </p:txBody>
      </p:sp>
    </p:spTree>
    <p:extLst>
      <p:ext uri="{BB962C8B-B14F-4D97-AF65-F5344CB8AC3E}">
        <p14:creationId xmlns:p14="http://schemas.microsoft.com/office/powerpoint/2010/main" val="2128716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endParaRPr lang="en-US" smtClean="0"/>
          </a:p>
        </p:txBody>
      </p:sp>
      <p:pic>
        <p:nvPicPr>
          <p:cNvPr id="68611" name="Content Placeholder 3" descr="Pages from handouts, april 2009, data decison making, large group-2.jpg"/>
          <p:cNvPicPr>
            <a:picLocks noGrp="1" noChangeAspect="1"/>
          </p:cNvPicPr>
          <p:nvPr>
            <p:ph idx="1"/>
          </p:nvPr>
        </p:nvPicPr>
        <p:blipFill>
          <a:blip r:embed="rId2" cstate="print"/>
          <a:srcRect/>
          <a:stretch>
            <a:fillRect/>
          </a:stretch>
        </p:blipFill>
        <p:spPr>
          <a:xfrm>
            <a:off x="0" y="152400"/>
            <a:ext cx="8686800" cy="6553200"/>
          </a:xfrm>
        </p:spPr>
      </p:pic>
      <p:cxnSp>
        <p:nvCxnSpPr>
          <p:cNvPr id="5" name="Straight Arrow Connector 4"/>
          <p:cNvCxnSpPr/>
          <p:nvPr/>
        </p:nvCxnSpPr>
        <p:spPr>
          <a:xfrm rot="10800000" flipV="1">
            <a:off x="4038600" y="3581400"/>
            <a:ext cx="8382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6400800" y="3124200"/>
            <a:ext cx="609600" cy="6096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8614" name="TextBox 7"/>
          <p:cNvSpPr txBox="1">
            <a:spLocks noChangeArrowheads="1"/>
          </p:cNvSpPr>
          <p:nvPr/>
        </p:nvSpPr>
        <p:spPr bwMode="auto">
          <a:xfrm>
            <a:off x="4495800" y="3276600"/>
            <a:ext cx="990600" cy="276225"/>
          </a:xfrm>
          <a:prstGeom prst="rect">
            <a:avLst/>
          </a:prstGeom>
          <a:noFill/>
          <a:ln w="9525">
            <a:noFill/>
            <a:miter lim="800000"/>
            <a:headEnd/>
            <a:tailEnd/>
          </a:ln>
        </p:spPr>
        <p:txBody>
          <a:bodyPr>
            <a:spAutoFit/>
          </a:bodyPr>
          <a:lstStyle/>
          <a:p>
            <a:r>
              <a:rPr lang="en-US" sz="1200"/>
              <a:t>Trend line</a:t>
            </a:r>
          </a:p>
        </p:txBody>
      </p:sp>
      <p:sp>
        <p:nvSpPr>
          <p:cNvPr id="68615" name="TextBox 8"/>
          <p:cNvSpPr txBox="1">
            <a:spLocks noChangeArrowheads="1"/>
          </p:cNvSpPr>
          <p:nvPr/>
        </p:nvSpPr>
        <p:spPr bwMode="auto">
          <a:xfrm>
            <a:off x="6629400" y="2743200"/>
            <a:ext cx="990600" cy="461963"/>
          </a:xfrm>
          <a:prstGeom prst="rect">
            <a:avLst/>
          </a:prstGeom>
          <a:noFill/>
          <a:ln w="9525">
            <a:noFill/>
            <a:miter lim="800000"/>
            <a:headEnd/>
            <a:tailEnd/>
          </a:ln>
        </p:spPr>
        <p:txBody>
          <a:bodyPr>
            <a:spAutoFit/>
          </a:bodyPr>
          <a:lstStyle/>
          <a:p>
            <a:r>
              <a:rPr lang="en-US" sz="1200"/>
              <a:t>Aimline (goal line)</a:t>
            </a:r>
          </a:p>
        </p:txBody>
      </p:sp>
    </p:spTree>
    <p:extLst>
      <p:ext uri="{BB962C8B-B14F-4D97-AF65-F5344CB8AC3E}">
        <p14:creationId xmlns:p14="http://schemas.microsoft.com/office/powerpoint/2010/main" val="36792584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1981200" y="1981200"/>
            <a:ext cx="5524500" cy="3465513"/>
          </a:xfrm>
          <a:prstGeom prst="rect">
            <a:avLst/>
          </a:prstGeom>
          <a:noFill/>
          <a:ln w="9525">
            <a:noFill/>
            <a:miter lim="800000"/>
            <a:headEnd/>
            <a:tailEnd/>
          </a:ln>
        </p:spPr>
      </p:pic>
      <p:sp>
        <p:nvSpPr>
          <p:cNvPr id="70659" name="Rectangle 3"/>
          <p:cNvSpPr>
            <a:spLocks noGrp="1" noChangeArrowheads="1"/>
          </p:cNvSpPr>
          <p:nvPr>
            <p:ph type="title"/>
          </p:nvPr>
        </p:nvSpPr>
        <p:spPr/>
        <p:txBody>
          <a:bodyPr>
            <a:normAutofit/>
          </a:bodyPr>
          <a:lstStyle/>
          <a:p>
            <a:pPr eaLnBrk="1" hangingPunct="1"/>
            <a:r>
              <a:rPr lang="en-US" sz="4000" smtClean="0"/>
              <a:t>Four-Point Method</a:t>
            </a:r>
          </a:p>
        </p:txBody>
      </p:sp>
      <p:sp>
        <p:nvSpPr>
          <p:cNvPr id="70660" name="Text Box 4"/>
          <p:cNvSpPr txBox="1">
            <a:spLocks noChangeArrowheads="1"/>
          </p:cNvSpPr>
          <p:nvPr/>
        </p:nvSpPr>
        <p:spPr bwMode="auto">
          <a:xfrm>
            <a:off x="7086600" y="2667000"/>
            <a:ext cx="274638" cy="182563"/>
          </a:xfrm>
          <a:prstGeom prst="rect">
            <a:avLst/>
          </a:prstGeom>
          <a:noFill/>
          <a:ln w="9525">
            <a:noFill/>
            <a:miter lim="800000"/>
            <a:headEnd/>
            <a:tailEnd/>
          </a:ln>
        </p:spPr>
        <p:txBody>
          <a:bodyPr/>
          <a:lstStyle/>
          <a:p>
            <a:r>
              <a:rPr lang="en-US" sz="1400" b="1">
                <a:solidFill>
                  <a:srgbClr val="000000"/>
                </a:solidFill>
                <a:latin typeface="Calibri" pitchFamily="34" charset="0"/>
                <a:cs typeface="Times New Roman" pitchFamily="18" charset="0"/>
              </a:rPr>
              <a:t>X</a:t>
            </a:r>
            <a:endParaRPr lang="en-US" sz="1400">
              <a:solidFill>
                <a:srgbClr val="000000"/>
              </a:solidFill>
              <a:latin typeface="Calibri" pitchFamily="34" charset="0"/>
            </a:endParaRPr>
          </a:p>
        </p:txBody>
      </p:sp>
      <p:sp>
        <p:nvSpPr>
          <p:cNvPr id="70661" name="Line 5"/>
          <p:cNvSpPr>
            <a:spLocks noChangeShapeType="1"/>
          </p:cNvSpPr>
          <p:nvPr/>
        </p:nvSpPr>
        <p:spPr bwMode="auto">
          <a:xfrm flipV="1">
            <a:off x="2514600" y="2819400"/>
            <a:ext cx="4724400" cy="1295400"/>
          </a:xfrm>
          <a:prstGeom prst="line">
            <a:avLst/>
          </a:prstGeom>
          <a:noFill/>
          <a:ln w="9525">
            <a:solidFill>
              <a:srgbClr val="000000"/>
            </a:solidFill>
            <a:prstDash val="dash"/>
            <a:round/>
            <a:headEnd/>
            <a:tailEnd/>
          </a:ln>
        </p:spPr>
        <p:txBody>
          <a:bodyPr/>
          <a:lstStyle/>
          <a:p>
            <a:endParaRPr lang="en-US"/>
          </a:p>
        </p:txBody>
      </p:sp>
      <p:sp>
        <p:nvSpPr>
          <p:cNvPr id="70662" name="Line 6"/>
          <p:cNvSpPr>
            <a:spLocks noChangeShapeType="1"/>
          </p:cNvSpPr>
          <p:nvPr/>
        </p:nvSpPr>
        <p:spPr bwMode="auto">
          <a:xfrm flipH="1" flipV="1">
            <a:off x="6427788" y="3167063"/>
            <a:ext cx="163512" cy="392112"/>
          </a:xfrm>
          <a:prstGeom prst="line">
            <a:avLst/>
          </a:prstGeom>
          <a:noFill/>
          <a:ln w="9525">
            <a:solidFill>
              <a:srgbClr val="000000"/>
            </a:solidFill>
            <a:round/>
            <a:headEnd/>
            <a:tailEnd type="triangle" w="med" len="med"/>
          </a:ln>
        </p:spPr>
        <p:txBody>
          <a:bodyPr/>
          <a:lstStyle/>
          <a:p>
            <a:endParaRPr lang="en-US"/>
          </a:p>
        </p:txBody>
      </p:sp>
      <p:sp>
        <p:nvSpPr>
          <p:cNvPr id="70663" name="Line 7"/>
          <p:cNvSpPr>
            <a:spLocks noChangeShapeType="1"/>
          </p:cNvSpPr>
          <p:nvPr/>
        </p:nvSpPr>
        <p:spPr bwMode="auto">
          <a:xfrm flipH="1">
            <a:off x="3962400" y="2590800"/>
            <a:ext cx="290513" cy="914400"/>
          </a:xfrm>
          <a:prstGeom prst="line">
            <a:avLst/>
          </a:prstGeom>
          <a:noFill/>
          <a:ln w="9525">
            <a:solidFill>
              <a:srgbClr val="000000"/>
            </a:solidFill>
            <a:round/>
            <a:headEnd/>
            <a:tailEnd type="triangle" w="med" len="med"/>
          </a:ln>
        </p:spPr>
        <p:txBody>
          <a:bodyPr/>
          <a:lstStyle/>
          <a:p>
            <a:endParaRPr lang="en-US"/>
          </a:p>
        </p:txBody>
      </p:sp>
      <p:sp>
        <p:nvSpPr>
          <p:cNvPr id="70664" name="Line 8"/>
          <p:cNvSpPr>
            <a:spLocks noChangeShapeType="1"/>
          </p:cNvSpPr>
          <p:nvPr/>
        </p:nvSpPr>
        <p:spPr bwMode="auto">
          <a:xfrm>
            <a:off x="4252913" y="2590800"/>
            <a:ext cx="14287" cy="762000"/>
          </a:xfrm>
          <a:prstGeom prst="line">
            <a:avLst/>
          </a:prstGeom>
          <a:noFill/>
          <a:ln w="9525">
            <a:solidFill>
              <a:srgbClr val="000000"/>
            </a:solidFill>
            <a:round/>
            <a:headEnd/>
            <a:tailEnd type="triangle" w="med" len="med"/>
          </a:ln>
        </p:spPr>
        <p:txBody>
          <a:bodyPr/>
          <a:lstStyle/>
          <a:p>
            <a:endParaRPr lang="en-US"/>
          </a:p>
        </p:txBody>
      </p:sp>
      <p:sp>
        <p:nvSpPr>
          <p:cNvPr id="70665" name="Line 9"/>
          <p:cNvSpPr>
            <a:spLocks noChangeShapeType="1"/>
          </p:cNvSpPr>
          <p:nvPr/>
        </p:nvSpPr>
        <p:spPr bwMode="auto">
          <a:xfrm>
            <a:off x="4252913" y="2590800"/>
            <a:ext cx="368300" cy="733425"/>
          </a:xfrm>
          <a:prstGeom prst="line">
            <a:avLst/>
          </a:prstGeom>
          <a:noFill/>
          <a:ln w="9525">
            <a:solidFill>
              <a:srgbClr val="000000"/>
            </a:solidFill>
            <a:round/>
            <a:headEnd/>
            <a:tailEnd type="triangle" w="med" len="med"/>
          </a:ln>
        </p:spPr>
        <p:txBody>
          <a:bodyPr/>
          <a:lstStyle/>
          <a:p>
            <a:endParaRPr lang="en-US"/>
          </a:p>
        </p:txBody>
      </p:sp>
      <p:sp>
        <p:nvSpPr>
          <p:cNvPr id="70666" name="Line 10"/>
          <p:cNvSpPr>
            <a:spLocks noChangeShapeType="1"/>
          </p:cNvSpPr>
          <p:nvPr/>
        </p:nvSpPr>
        <p:spPr bwMode="auto">
          <a:xfrm>
            <a:off x="4252913" y="2590800"/>
            <a:ext cx="735012" cy="611188"/>
          </a:xfrm>
          <a:prstGeom prst="line">
            <a:avLst/>
          </a:prstGeom>
          <a:noFill/>
          <a:ln w="9525">
            <a:solidFill>
              <a:srgbClr val="000000"/>
            </a:solidFill>
            <a:round/>
            <a:headEnd/>
            <a:tailEnd type="triangle" w="med" len="med"/>
          </a:ln>
        </p:spPr>
        <p:txBody>
          <a:bodyPr/>
          <a:lstStyle/>
          <a:p>
            <a:endParaRPr lang="en-US"/>
          </a:p>
        </p:txBody>
      </p:sp>
      <p:sp>
        <p:nvSpPr>
          <p:cNvPr id="70667" name="Rectangle 11"/>
          <p:cNvSpPr>
            <a:spLocks noChangeArrowheads="1"/>
          </p:cNvSpPr>
          <p:nvPr/>
        </p:nvSpPr>
        <p:spPr bwMode="auto">
          <a:xfrm>
            <a:off x="0" y="1784350"/>
            <a:ext cx="184150" cy="366713"/>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70668" name="Rectangle 12"/>
          <p:cNvSpPr>
            <a:spLocks noChangeArrowheads="1"/>
          </p:cNvSpPr>
          <p:nvPr/>
        </p:nvSpPr>
        <p:spPr bwMode="auto">
          <a:xfrm>
            <a:off x="0" y="4708525"/>
            <a:ext cx="184150" cy="366713"/>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70669" name="Text Box 13"/>
          <p:cNvSpPr txBox="1">
            <a:spLocks noChangeArrowheads="1"/>
          </p:cNvSpPr>
          <p:nvPr/>
        </p:nvSpPr>
        <p:spPr bwMode="auto">
          <a:xfrm>
            <a:off x="3252788" y="2286000"/>
            <a:ext cx="2081212" cy="319088"/>
          </a:xfrm>
          <a:prstGeom prst="rect">
            <a:avLst/>
          </a:prstGeom>
          <a:solidFill>
            <a:srgbClr val="FFFFFF"/>
          </a:solidFill>
          <a:ln w="9525">
            <a:solidFill>
              <a:srgbClr val="000000"/>
            </a:solidFill>
            <a:miter lim="800000"/>
            <a:headEnd/>
            <a:tailEnd/>
          </a:ln>
        </p:spPr>
        <p:txBody>
          <a:bodyPr/>
          <a:lstStyle/>
          <a:p>
            <a:pPr algn="ctr"/>
            <a:r>
              <a:rPr lang="en-US" sz="1400">
                <a:solidFill>
                  <a:srgbClr val="000000"/>
                </a:solidFill>
                <a:latin typeface="Calibri" pitchFamily="34" charset="0"/>
                <a:cs typeface="Times New Roman" pitchFamily="18" charset="0"/>
              </a:rPr>
              <a:t>most recent 4 points</a:t>
            </a:r>
            <a:endParaRPr lang="en-US" sz="1400">
              <a:solidFill>
                <a:srgbClr val="000000"/>
              </a:solidFill>
              <a:latin typeface="Calibri" pitchFamily="34" charset="0"/>
            </a:endParaRPr>
          </a:p>
        </p:txBody>
      </p:sp>
      <p:sp>
        <p:nvSpPr>
          <p:cNvPr id="70670" name="Text Box 14"/>
          <p:cNvSpPr txBox="1">
            <a:spLocks noChangeArrowheads="1"/>
          </p:cNvSpPr>
          <p:nvPr/>
        </p:nvSpPr>
        <p:spPr bwMode="auto">
          <a:xfrm>
            <a:off x="6096000" y="3519488"/>
            <a:ext cx="919163" cy="366712"/>
          </a:xfrm>
          <a:prstGeom prst="rect">
            <a:avLst/>
          </a:prstGeom>
          <a:solidFill>
            <a:srgbClr val="FFFFFF"/>
          </a:solidFill>
          <a:ln w="9525">
            <a:solidFill>
              <a:srgbClr val="000000"/>
            </a:solidFill>
            <a:miter lim="800000"/>
            <a:headEnd/>
            <a:tailEnd/>
          </a:ln>
        </p:spPr>
        <p:txBody>
          <a:bodyPr/>
          <a:lstStyle/>
          <a:p>
            <a:pPr algn="ctr"/>
            <a:r>
              <a:rPr lang="en-US" sz="1400">
                <a:solidFill>
                  <a:srgbClr val="000000"/>
                </a:solidFill>
                <a:latin typeface="Calibri" pitchFamily="34" charset="0"/>
                <a:cs typeface="Times New Roman" pitchFamily="18" charset="0"/>
              </a:rPr>
              <a:t>goal-line</a:t>
            </a:r>
            <a:endParaRPr lang="en-US" sz="1400">
              <a:solidFill>
                <a:srgbClr val="000000"/>
              </a:solidFill>
              <a:latin typeface="Calibri" pitchFamily="34" charset="0"/>
            </a:endParaRPr>
          </a:p>
        </p:txBody>
      </p:sp>
    </p:spTree>
    <p:extLst>
      <p:ext uri="{BB962C8B-B14F-4D97-AF65-F5344CB8AC3E}">
        <p14:creationId xmlns:p14="http://schemas.microsoft.com/office/powerpoint/2010/main" val="32096154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1981200" y="1905000"/>
            <a:ext cx="5646738" cy="3532188"/>
          </a:xfrm>
          <a:prstGeom prst="rect">
            <a:avLst/>
          </a:prstGeom>
          <a:noFill/>
          <a:ln w="9525">
            <a:noFill/>
            <a:miter lim="800000"/>
            <a:headEnd/>
            <a:tailEnd/>
          </a:ln>
        </p:spPr>
      </p:pic>
      <p:sp>
        <p:nvSpPr>
          <p:cNvPr id="71683" name="Rectangle 3"/>
          <p:cNvSpPr>
            <a:spLocks noGrp="1" noChangeArrowheads="1"/>
          </p:cNvSpPr>
          <p:nvPr>
            <p:ph type="title"/>
          </p:nvPr>
        </p:nvSpPr>
        <p:spPr>
          <a:xfrm>
            <a:off x="1600200" y="490538"/>
            <a:ext cx="7239000" cy="1173162"/>
          </a:xfrm>
        </p:spPr>
        <p:txBody>
          <a:bodyPr/>
          <a:lstStyle/>
          <a:p>
            <a:pPr eaLnBrk="1" hangingPunct="1"/>
            <a:r>
              <a:rPr lang="en-US" sz="4000" smtClean="0"/>
              <a:t>Four-Point Method</a:t>
            </a:r>
          </a:p>
        </p:txBody>
      </p:sp>
      <p:sp>
        <p:nvSpPr>
          <p:cNvPr id="71684" name="Text Box 4"/>
          <p:cNvSpPr txBox="1">
            <a:spLocks noChangeArrowheads="1"/>
          </p:cNvSpPr>
          <p:nvPr/>
        </p:nvSpPr>
        <p:spPr bwMode="auto">
          <a:xfrm>
            <a:off x="7262813" y="2784475"/>
            <a:ext cx="280987" cy="187325"/>
          </a:xfrm>
          <a:prstGeom prst="rect">
            <a:avLst/>
          </a:prstGeom>
          <a:noFill/>
          <a:ln w="9525">
            <a:noFill/>
            <a:miter lim="800000"/>
            <a:headEnd/>
            <a:tailEnd/>
          </a:ln>
        </p:spPr>
        <p:txBody>
          <a:bodyPr/>
          <a:lstStyle/>
          <a:p>
            <a:r>
              <a:rPr lang="en-US" sz="1400" b="1">
                <a:solidFill>
                  <a:srgbClr val="000000"/>
                </a:solidFill>
                <a:latin typeface="Calibri" pitchFamily="34" charset="0"/>
                <a:cs typeface="Times New Roman" pitchFamily="18" charset="0"/>
              </a:rPr>
              <a:t>X</a:t>
            </a:r>
            <a:endParaRPr lang="en-US" sz="1400">
              <a:solidFill>
                <a:srgbClr val="000000"/>
              </a:solidFill>
              <a:latin typeface="Calibri" pitchFamily="34" charset="0"/>
            </a:endParaRPr>
          </a:p>
        </p:txBody>
      </p:sp>
      <p:sp>
        <p:nvSpPr>
          <p:cNvPr id="71685" name="Line 5"/>
          <p:cNvSpPr>
            <a:spLocks noChangeShapeType="1"/>
          </p:cNvSpPr>
          <p:nvPr/>
        </p:nvSpPr>
        <p:spPr bwMode="auto">
          <a:xfrm flipV="1">
            <a:off x="2743200" y="2971800"/>
            <a:ext cx="4572000" cy="1143000"/>
          </a:xfrm>
          <a:prstGeom prst="line">
            <a:avLst/>
          </a:prstGeom>
          <a:noFill/>
          <a:ln w="9525">
            <a:solidFill>
              <a:srgbClr val="000000"/>
            </a:solidFill>
            <a:prstDash val="dash"/>
            <a:round/>
            <a:headEnd/>
            <a:tailEnd/>
          </a:ln>
        </p:spPr>
        <p:txBody>
          <a:bodyPr/>
          <a:lstStyle/>
          <a:p>
            <a:endParaRPr lang="en-US"/>
          </a:p>
        </p:txBody>
      </p:sp>
      <p:sp>
        <p:nvSpPr>
          <p:cNvPr id="71686" name="Text Box 6"/>
          <p:cNvSpPr txBox="1">
            <a:spLocks noChangeArrowheads="1"/>
          </p:cNvSpPr>
          <p:nvPr/>
        </p:nvSpPr>
        <p:spPr bwMode="auto">
          <a:xfrm>
            <a:off x="6172200" y="3660775"/>
            <a:ext cx="1000125" cy="301625"/>
          </a:xfrm>
          <a:prstGeom prst="rect">
            <a:avLst/>
          </a:prstGeom>
          <a:solidFill>
            <a:srgbClr val="FFFFFF"/>
          </a:solidFill>
          <a:ln w="9525">
            <a:solidFill>
              <a:srgbClr val="000000"/>
            </a:solidFill>
            <a:miter lim="800000"/>
            <a:headEnd/>
            <a:tailEnd/>
          </a:ln>
        </p:spPr>
        <p:txBody>
          <a:bodyPr/>
          <a:lstStyle/>
          <a:p>
            <a:pPr algn="ctr"/>
            <a:r>
              <a:rPr lang="en-US" sz="1400">
                <a:solidFill>
                  <a:srgbClr val="000000"/>
                </a:solidFill>
                <a:latin typeface="Calibri" pitchFamily="34" charset="0"/>
                <a:cs typeface="Times New Roman" pitchFamily="18" charset="0"/>
              </a:rPr>
              <a:t>goal-line</a:t>
            </a:r>
            <a:endParaRPr lang="en-US" sz="1400">
              <a:solidFill>
                <a:srgbClr val="000000"/>
              </a:solidFill>
              <a:latin typeface="Calibri" pitchFamily="34" charset="0"/>
            </a:endParaRPr>
          </a:p>
        </p:txBody>
      </p:sp>
      <p:sp>
        <p:nvSpPr>
          <p:cNvPr id="71687" name="Line 7"/>
          <p:cNvSpPr>
            <a:spLocks noChangeShapeType="1"/>
          </p:cNvSpPr>
          <p:nvPr/>
        </p:nvSpPr>
        <p:spPr bwMode="auto">
          <a:xfrm flipH="1" flipV="1">
            <a:off x="6483350" y="3286125"/>
            <a:ext cx="188913" cy="374650"/>
          </a:xfrm>
          <a:prstGeom prst="line">
            <a:avLst/>
          </a:prstGeom>
          <a:noFill/>
          <a:ln w="9525">
            <a:solidFill>
              <a:srgbClr val="000000"/>
            </a:solidFill>
            <a:round/>
            <a:headEnd/>
            <a:tailEnd type="triangle" w="med" len="med"/>
          </a:ln>
        </p:spPr>
        <p:txBody>
          <a:bodyPr/>
          <a:lstStyle/>
          <a:p>
            <a:endParaRPr lang="en-US"/>
          </a:p>
        </p:txBody>
      </p:sp>
      <p:sp>
        <p:nvSpPr>
          <p:cNvPr id="71688" name="Line 8"/>
          <p:cNvSpPr>
            <a:spLocks noChangeShapeType="1"/>
          </p:cNvSpPr>
          <p:nvPr/>
        </p:nvSpPr>
        <p:spPr bwMode="auto">
          <a:xfrm flipH="1" flipV="1">
            <a:off x="4419600" y="4038600"/>
            <a:ext cx="244475" cy="303213"/>
          </a:xfrm>
          <a:prstGeom prst="line">
            <a:avLst/>
          </a:prstGeom>
          <a:noFill/>
          <a:ln w="9525">
            <a:solidFill>
              <a:srgbClr val="000000"/>
            </a:solidFill>
            <a:round/>
            <a:headEnd/>
            <a:tailEnd type="triangle" w="med" len="med"/>
          </a:ln>
        </p:spPr>
        <p:txBody>
          <a:bodyPr/>
          <a:lstStyle/>
          <a:p>
            <a:endParaRPr lang="en-US"/>
          </a:p>
        </p:txBody>
      </p:sp>
      <p:sp>
        <p:nvSpPr>
          <p:cNvPr id="71689" name="Line 9"/>
          <p:cNvSpPr>
            <a:spLocks noChangeShapeType="1"/>
          </p:cNvSpPr>
          <p:nvPr/>
        </p:nvSpPr>
        <p:spPr bwMode="auto">
          <a:xfrm flipH="1" flipV="1">
            <a:off x="4038600" y="4114800"/>
            <a:ext cx="655638" cy="257175"/>
          </a:xfrm>
          <a:prstGeom prst="line">
            <a:avLst/>
          </a:prstGeom>
          <a:noFill/>
          <a:ln w="9525">
            <a:solidFill>
              <a:srgbClr val="000000"/>
            </a:solidFill>
            <a:round/>
            <a:headEnd/>
            <a:tailEnd type="triangle" w="med" len="med"/>
          </a:ln>
        </p:spPr>
        <p:txBody>
          <a:bodyPr/>
          <a:lstStyle/>
          <a:p>
            <a:endParaRPr lang="en-US"/>
          </a:p>
        </p:txBody>
      </p:sp>
      <p:sp>
        <p:nvSpPr>
          <p:cNvPr id="71690" name="Line 10"/>
          <p:cNvSpPr>
            <a:spLocks noChangeShapeType="1"/>
          </p:cNvSpPr>
          <p:nvPr/>
        </p:nvSpPr>
        <p:spPr bwMode="auto">
          <a:xfrm flipV="1">
            <a:off x="4664075" y="3886200"/>
            <a:ext cx="60325" cy="485775"/>
          </a:xfrm>
          <a:prstGeom prst="line">
            <a:avLst/>
          </a:prstGeom>
          <a:noFill/>
          <a:ln w="9525">
            <a:solidFill>
              <a:srgbClr val="000000"/>
            </a:solidFill>
            <a:round/>
            <a:headEnd/>
            <a:tailEnd type="triangle" w="med" len="med"/>
          </a:ln>
        </p:spPr>
        <p:txBody>
          <a:bodyPr/>
          <a:lstStyle/>
          <a:p>
            <a:endParaRPr lang="en-US"/>
          </a:p>
        </p:txBody>
      </p:sp>
      <p:sp>
        <p:nvSpPr>
          <p:cNvPr id="71691" name="Line 11"/>
          <p:cNvSpPr>
            <a:spLocks noChangeShapeType="1"/>
          </p:cNvSpPr>
          <p:nvPr/>
        </p:nvSpPr>
        <p:spPr bwMode="auto">
          <a:xfrm flipV="1">
            <a:off x="4664075" y="3962400"/>
            <a:ext cx="365125" cy="409575"/>
          </a:xfrm>
          <a:prstGeom prst="line">
            <a:avLst/>
          </a:prstGeom>
          <a:noFill/>
          <a:ln w="9525">
            <a:solidFill>
              <a:srgbClr val="000000"/>
            </a:solidFill>
            <a:round/>
            <a:headEnd/>
            <a:tailEnd type="triangle" w="med" len="med"/>
          </a:ln>
        </p:spPr>
        <p:txBody>
          <a:bodyPr/>
          <a:lstStyle/>
          <a:p>
            <a:endParaRPr lang="en-US"/>
          </a:p>
        </p:txBody>
      </p:sp>
      <p:sp>
        <p:nvSpPr>
          <p:cNvPr id="71692" name="Text Box 12"/>
          <p:cNvSpPr txBox="1">
            <a:spLocks noChangeArrowheads="1"/>
          </p:cNvSpPr>
          <p:nvPr/>
        </p:nvSpPr>
        <p:spPr bwMode="auto">
          <a:xfrm>
            <a:off x="3657600" y="4343400"/>
            <a:ext cx="2001838" cy="376238"/>
          </a:xfrm>
          <a:prstGeom prst="rect">
            <a:avLst/>
          </a:prstGeom>
          <a:solidFill>
            <a:srgbClr val="FFFFFF"/>
          </a:solidFill>
          <a:ln w="9525">
            <a:solidFill>
              <a:srgbClr val="000000"/>
            </a:solidFill>
            <a:miter lim="800000"/>
            <a:headEnd/>
            <a:tailEnd/>
          </a:ln>
        </p:spPr>
        <p:txBody>
          <a:bodyPr/>
          <a:lstStyle/>
          <a:p>
            <a:pPr algn="ctr"/>
            <a:r>
              <a:rPr lang="en-US" sz="1400">
                <a:solidFill>
                  <a:srgbClr val="000000"/>
                </a:solidFill>
                <a:latin typeface="Calibri" pitchFamily="34" charset="0"/>
                <a:cs typeface="Times New Roman" pitchFamily="18" charset="0"/>
              </a:rPr>
              <a:t>most recent 4 points</a:t>
            </a:r>
            <a:endParaRPr lang="en-US" sz="1400">
              <a:solidFill>
                <a:srgbClr val="000000"/>
              </a:solidFill>
              <a:latin typeface="Calibri" pitchFamily="34" charset="0"/>
            </a:endParaRPr>
          </a:p>
        </p:txBody>
      </p:sp>
    </p:spTree>
    <p:extLst>
      <p:ext uri="{BB962C8B-B14F-4D97-AF65-F5344CB8AC3E}">
        <p14:creationId xmlns:p14="http://schemas.microsoft.com/office/powerpoint/2010/main" val="200824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elements—National Center on RTI</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Widget"/>
          <p:cNvPicPr>
            <a:picLocks noChangeAspect="1" noChangeArrowheads="1"/>
          </p:cNvPicPr>
          <p:nvPr/>
        </p:nvPicPr>
        <p:blipFill>
          <a:blip r:embed="rId2" cstate="print"/>
          <a:srcRect/>
          <a:stretch>
            <a:fillRect/>
          </a:stretch>
        </p:blipFill>
        <p:spPr bwMode="auto">
          <a:xfrm>
            <a:off x="533400" y="1524000"/>
            <a:ext cx="7467600" cy="5334000"/>
          </a:xfrm>
          <a:prstGeom prst="rect">
            <a:avLst/>
          </a:prstGeom>
          <a:noFill/>
        </p:spPr>
      </p:pic>
    </p:spTree>
    <p:extLst>
      <p:ext uri="{BB962C8B-B14F-4D97-AF65-F5344CB8AC3E}">
        <p14:creationId xmlns:p14="http://schemas.microsoft.com/office/powerpoint/2010/main" val="2630253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of data and decision making</a:t>
            </a:r>
            <a:endParaRPr lang="en-US" dirty="0"/>
          </a:p>
        </p:txBody>
      </p:sp>
      <p:sp>
        <p:nvSpPr>
          <p:cNvPr id="3" name="Content Placeholder 2"/>
          <p:cNvSpPr>
            <a:spLocks noGrp="1"/>
          </p:cNvSpPr>
          <p:nvPr>
            <p:ph idx="1"/>
          </p:nvPr>
        </p:nvSpPr>
        <p:spPr/>
        <p:txBody>
          <a:bodyPr/>
          <a:lstStyle/>
          <a:p>
            <a:r>
              <a:rPr lang="en-US" dirty="0" smtClean="0"/>
              <a:t>Use decision-making rules</a:t>
            </a:r>
          </a:p>
          <a:p>
            <a:r>
              <a:rPr lang="en-US" dirty="0" smtClean="0"/>
              <a:t>Use guiding questions in your handout packet to discuss data with your team</a:t>
            </a:r>
          </a:p>
          <a:p>
            <a:pPr>
              <a:buNone/>
            </a:pPr>
            <a:endParaRPr lang="en-US" dirty="0"/>
          </a:p>
        </p:txBody>
      </p:sp>
    </p:spTree>
    <p:extLst>
      <p:ext uri="{BB962C8B-B14F-4D97-AF65-F5344CB8AC3E}">
        <p14:creationId xmlns:p14="http://schemas.microsoft.com/office/powerpoint/2010/main" val="27133683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Basic steps in the RTI process—and considerations! </a:t>
            </a:r>
            <a:endParaRPr lang="en-US" sz="4000" dirty="0" smtClean="0"/>
          </a:p>
        </p:txBody>
      </p:sp>
      <p:sp>
        <p:nvSpPr>
          <p:cNvPr id="40963"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solidFill>
                  <a:srgbClr val="FF0000"/>
                </a:solidFill>
              </a:rPr>
              <a:t>#5—Implementation of evidence-based interventions for students at-risk</a:t>
            </a:r>
          </a:p>
          <a:p>
            <a:pPr eaLnBrk="1" hangingPunct="1"/>
            <a:r>
              <a:rPr lang="en-US" dirty="0" smtClean="0"/>
              <a:t>Consideration—how will fidelity be monitored?</a:t>
            </a:r>
          </a:p>
          <a:p>
            <a:pPr eaLnBrk="1" hangingPunct="1"/>
            <a:r>
              <a:rPr lang="en-US" dirty="0" smtClean="0"/>
              <a:t>Logistical considerations—how will interventions be scheduled? How will they be chosen?</a:t>
            </a:r>
          </a:p>
          <a:p>
            <a:pPr eaLnBrk="1" hangingPunct="1"/>
            <a:r>
              <a:rPr lang="en-US" dirty="0" smtClean="0"/>
              <a:t>Diagnostic consideration—how will skills be targeted?</a:t>
            </a:r>
          </a:p>
          <a:p>
            <a:pPr eaLnBrk="1" hangingPunct="1">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pPr>
              <a:defRPr/>
            </a:pPr>
            <a:fld id="{F0046965-F352-44A8-A7DC-90EA6276FA01}" type="slidenum">
              <a:rPr lang="en-US" smtClean="0"/>
              <a:pPr>
                <a:defRPr/>
              </a:pPr>
              <a:t>31</a:t>
            </a:fld>
            <a:endParaRPr lang="en-US"/>
          </a:p>
        </p:txBody>
      </p:sp>
    </p:spTree>
    <p:extLst>
      <p:ext uri="{BB962C8B-B14F-4D97-AF65-F5344CB8AC3E}">
        <p14:creationId xmlns:p14="http://schemas.microsoft.com/office/powerpoint/2010/main" val="13015998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Aligning instruction and intervention to common core (see handouts)</a:t>
            </a:r>
          </a:p>
          <a:p>
            <a:r>
              <a:rPr lang="en-US" dirty="0" smtClean="0"/>
              <a:t>Examining results from your common assessments</a:t>
            </a:r>
          </a:p>
          <a:p>
            <a:r>
              <a:rPr lang="en-US" dirty="0" smtClean="0"/>
              <a:t>Mathematics interviews?</a:t>
            </a:r>
          </a:p>
          <a:p>
            <a:r>
              <a:rPr lang="en-US" dirty="0" smtClean="0"/>
              <a:t>Error analysis</a:t>
            </a:r>
          </a:p>
          <a:p>
            <a:r>
              <a:rPr lang="en-US" dirty="0" smtClean="0"/>
              <a:t>Unit tests</a:t>
            </a:r>
          </a:p>
          <a:p>
            <a:r>
              <a:rPr lang="en-US" dirty="0" smtClean="0"/>
              <a:t>‘Mad Minute’ assessments</a:t>
            </a:r>
          </a:p>
          <a:p>
            <a:r>
              <a:rPr lang="en-US" dirty="0" smtClean="0"/>
              <a:t>Can use DIBELS math diagnostic information</a:t>
            </a:r>
            <a:endParaRPr lang="en-US" dirty="0"/>
          </a:p>
        </p:txBody>
      </p:sp>
    </p:spTree>
    <p:extLst>
      <p:ext uri="{BB962C8B-B14F-4D97-AF65-F5344CB8AC3E}">
        <p14:creationId xmlns:p14="http://schemas.microsoft.com/office/powerpoint/2010/main" val="14240014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sz="4000"/>
              <a:t>Mathematics Interventions</a:t>
            </a:r>
          </a:p>
        </p:txBody>
      </p:sp>
      <p:sp>
        <p:nvSpPr>
          <p:cNvPr id="562179"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700149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81000"/>
            <a:ext cx="8229600" cy="1143000"/>
          </a:xfrm>
        </p:spPr>
        <p:txBody>
          <a:bodyPr/>
          <a:lstStyle/>
          <a:p>
            <a:pPr eaLnBrk="1" hangingPunct="1"/>
            <a:r>
              <a:rPr lang="en-US" smtClean="0"/>
              <a:t>Recommendations for resources</a:t>
            </a:r>
          </a:p>
        </p:txBody>
      </p:sp>
      <p:sp>
        <p:nvSpPr>
          <p:cNvPr id="28675" name="Content Placeholder 2"/>
          <p:cNvSpPr>
            <a:spLocks noGrp="1"/>
          </p:cNvSpPr>
          <p:nvPr>
            <p:ph idx="1"/>
          </p:nvPr>
        </p:nvSpPr>
        <p:spPr>
          <a:xfrm>
            <a:off x="228600" y="1600200"/>
            <a:ext cx="8763000" cy="4525963"/>
          </a:xfrm>
        </p:spPr>
        <p:txBody>
          <a:bodyPr/>
          <a:lstStyle/>
          <a:p>
            <a:pPr eaLnBrk="1" hangingPunct="1"/>
            <a:r>
              <a:rPr lang="en-US" dirty="0" smtClean="0"/>
              <a:t>Lesson plans from NCTM </a:t>
            </a:r>
            <a:r>
              <a:rPr lang="en-US" sz="3200" dirty="0" smtClean="0">
                <a:hlinkClick r:id="rId2"/>
              </a:rPr>
              <a:t>http://illuminations.nctm.org/</a:t>
            </a:r>
            <a:endParaRPr lang="en-US" sz="3200" dirty="0" smtClean="0"/>
          </a:p>
          <a:p>
            <a:pPr eaLnBrk="1" hangingPunct="1"/>
            <a:endParaRPr lang="en-US" dirty="0"/>
          </a:p>
          <a:p>
            <a:pPr eaLnBrk="1" hangingPunct="1"/>
            <a:r>
              <a:rPr lang="en-US" sz="3200" dirty="0" smtClean="0"/>
              <a:t>Mathematics intervention briefs</a:t>
            </a:r>
            <a:r>
              <a:rPr lang="en-US" dirty="0" smtClean="0"/>
              <a:t>—</a:t>
            </a:r>
          </a:p>
          <a:p>
            <a:r>
              <a:rPr lang="en-US" u="sng" dirty="0">
                <a:hlinkClick r:id="rId3"/>
              </a:rPr>
              <a:t>http://ebi.missouri.edu/?page_id=983</a:t>
            </a:r>
            <a:r>
              <a:rPr lang="en-US" u="sng" dirty="0"/>
              <a:t> </a:t>
            </a:r>
            <a:endParaRPr lang="en-US" sz="3200" u="sng" dirty="0"/>
          </a:p>
          <a:p>
            <a:pPr eaLnBrk="1" hangingPunct="1"/>
            <a:r>
              <a:rPr lang="en-US" dirty="0" smtClean="0"/>
              <a:t> </a:t>
            </a:r>
            <a:endParaRPr lang="en-US" sz="3200" dirty="0" smtClean="0"/>
          </a:p>
        </p:txBody>
      </p:sp>
    </p:spTree>
    <p:extLst>
      <p:ext uri="{BB962C8B-B14F-4D97-AF65-F5344CB8AC3E}">
        <p14:creationId xmlns:p14="http://schemas.microsoft.com/office/powerpoint/2010/main" val="13019865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Plan</a:t>
            </a:r>
            <a:endParaRPr lang="en-US" dirty="0"/>
          </a:p>
        </p:txBody>
      </p:sp>
      <p:sp>
        <p:nvSpPr>
          <p:cNvPr id="3" name="Content Placeholder 2"/>
          <p:cNvSpPr>
            <a:spLocks noGrp="1"/>
          </p:cNvSpPr>
          <p:nvPr>
            <p:ph idx="1"/>
          </p:nvPr>
        </p:nvSpPr>
        <p:spPr/>
        <p:txBody>
          <a:bodyPr/>
          <a:lstStyle/>
          <a:p>
            <a:r>
              <a:rPr lang="en-US" dirty="0" smtClean="0"/>
              <a:t>What will you be doing for Tiers 1, 2, and 3?</a:t>
            </a:r>
          </a:p>
          <a:p>
            <a:pPr lvl="1"/>
            <a:r>
              <a:rPr lang="en-US" dirty="0" smtClean="0"/>
              <a:t>How will you check fidelity on your plan?</a:t>
            </a:r>
          </a:p>
          <a:p>
            <a:r>
              <a:rPr lang="en-US" dirty="0" smtClean="0"/>
              <a:t>What are the critical areas of need for our students in math?</a:t>
            </a:r>
          </a:p>
          <a:p>
            <a:r>
              <a:rPr lang="en-US" dirty="0" smtClean="0"/>
              <a:t>How can we address these needs or how are we addressing these needs?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848600" cy="1927225"/>
          </a:xfrm>
        </p:spPr>
        <p:txBody>
          <a:bodyPr/>
          <a:lstStyle/>
          <a:p>
            <a:r>
              <a:rPr lang="en-US" sz="4400" dirty="0" smtClean="0"/>
              <a:t>Response to Intervention in Math:  Supporting all Students</a:t>
            </a:r>
            <a:endParaRPr lang="en-US" sz="4400" dirty="0"/>
          </a:p>
        </p:txBody>
      </p:sp>
      <p:sp>
        <p:nvSpPr>
          <p:cNvPr id="3" name="Subtitle 2"/>
          <p:cNvSpPr>
            <a:spLocks noGrp="1"/>
          </p:cNvSpPr>
          <p:nvPr>
            <p:ph type="subTitle" idx="1"/>
          </p:nvPr>
        </p:nvSpPr>
        <p:spPr>
          <a:xfrm>
            <a:off x="609600" y="4038600"/>
            <a:ext cx="6400800" cy="1752600"/>
          </a:xfrm>
        </p:spPr>
        <p:txBody>
          <a:bodyPr/>
          <a:lstStyle/>
          <a:p>
            <a:r>
              <a:rPr lang="en-US" dirty="0" smtClean="0"/>
              <a:t>Strengthening Core Instruction in Math and Deepening Content Knowledge– Disciplinary Literacy</a:t>
            </a:r>
            <a:endParaRPr lang="en-US" dirty="0"/>
          </a:p>
        </p:txBody>
      </p:sp>
    </p:spTree>
    <p:extLst>
      <p:ext uri="{BB962C8B-B14F-4D97-AF65-F5344CB8AC3E}">
        <p14:creationId xmlns:p14="http://schemas.microsoft.com/office/powerpoint/2010/main" val="15205426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err="1" smtClean="0"/>
              <a:t>RtI</a:t>
            </a:r>
            <a:r>
              <a:rPr lang="en-US" dirty="0" smtClean="0"/>
              <a:t> in Math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850153"/>
              </p:ext>
            </p:extLst>
          </p:nvPr>
        </p:nvGraphicFramePr>
        <p:xfrm>
          <a:off x="228600" y="1219200"/>
          <a:ext cx="8610600" cy="5339080"/>
        </p:xfrm>
        <a:graphic>
          <a:graphicData uri="http://schemas.openxmlformats.org/drawingml/2006/table">
            <a:tbl>
              <a:tblPr firstRow="1" bandRow="1">
                <a:tableStyleId>{2D5ABB26-0587-4C30-8999-92F81FD0307C}</a:tableStyleId>
              </a:tblPr>
              <a:tblGrid>
                <a:gridCol w="797278"/>
                <a:gridCol w="7813322"/>
              </a:tblGrid>
              <a:tr h="2286000">
                <a:tc>
                  <a:txBody>
                    <a:bodyPr/>
                    <a:lstStyle/>
                    <a:p>
                      <a:r>
                        <a:rPr lang="en-US" dirty="0" smtClean="0"/>
                        <a:t>Tier I</a:t>
                      </a:r>
                      <a:endParaRPr lang="en-US" dirty="0"/>
                    </a:p>
                  </a:txBody>
                  <a:tcPr/>
                </a:tc>
                <a:tc>
                  <a:txBody>
                    <a:bodyPr/>
                    <a:lstStyle/>
                    <a:p>
                      <a:r>
                        <a:rPr lang="en-US" dirty="0" smtClean="0"/>
                        <a:t>On-level</a:t>
                      </a:r>
                      <a:r>
                        <a:rPr lang="en-US" baseline="0" dirty="0" smtClean="0"/>
                        <a:t> and standards based Math instruction</a:t>
                      </a:r>
                    </a:p>
                    <a:p>
                      <a:r>
                        <a:rPr lang="en-US" baseline="0" dirty="0" smtClean="0"/>
                        <a:t>Frequent practice of skills and activities that strengthen core knowledge</a:t>
                      </a:r>
                    </a:p>
                    <a:p>
                      <a:r>
                        <a:rPr lang="en-US" baseline="0" dirty="0" smtClean="0"/>
                        <a:t>Pyramid of skill levels progression from basic to complex computation</a:t>
                      </a:r>
                    </a:p>
                    <a:p>
                      <a:r>
                        <a:rPr lang="en-US" baseline="0" dirty="0" smtClean="0"/>
                        <a:t>Problem-Solving tasks offered in different context</a:t>
                      </a:r>
                    </a:p>
                    <a:p>
                      <a:r>
                        <a:rPr lang="en-US" baseline="0" dirty="0" smtClean="0"/>
                        <a:t>Hovering during independent practice with feedback</a:t>
                      </a:r>
                    </a:p>
                    <a:p>
                      <a:r>
                        <a:rPr lang="en-US" baseline="0" dirty="0" smtClean="0"/>
                        <a:t>Daily independent practice with progress check</a:t>
                      </a:r>
                    </a:p>
                    <a:p>
                      <a:r>
                        <a:rPr lang="en-US" baseline="0" dirty="0" smtClean="0"/>
                        <a:t>Homework</a:t>
                      </a:r>
                    </a:p>
                    <a:p>
                      <a:r>
                        <a:rPr lang="en-US" baseline="0" dirty="0" smtClean="0"/>
                        <a:t>Literacy in the Content Area</a:t>
                      </a:r>
                    </a:p>
                  </a:txBody>
                  <a:tcPr/>
                </a:tc>
              </a:tr>
              <a:tr h="1066800">
                <a:tc>
                  <a:txBody>
                    <a:bodyPr/>
                    <a:lstStyle/>
                    <a:p>
                      <a:r>
                        <a:rPr lang="en-US" dirty="0" smtClean="0"/>
                        <a:t>Tier 2</a:t>
                      </a:r>
                      <a:endParaRPr lang="en-US" dirty="0"/>
                    </a:p>
                  </a:txBody>
                  <a:tcPr/>
                </a:tc>
                <a:tc>
                  <a:txBody>
                    <a:bodyPr/>
                    <a:lstStyle/>
                    <a:p>
                      <a:r>
                        <a:rPr lang="en-US" dirty="0" smtClean="0"/>
                        <a:t>Additional time allotted</a:t>
                      </a:r>
                      <a:r>
                        <a:rPr lang="en-US" baseline="0" dirty="0" smtClean="0"/>
                        <a:t> for p</a:t>
                      </a:r>
                      <a:r>
                        <a:rPr lang="en-US" dirty="0" smtClean="0"/>
                        <a:t>re-teach</a:t>
                      </a:r>
                      <a:r>
                        <a:rPr lang="en-US" baseline="0" dirty="0" smtClean="0"/>
                        <a:t>, tutoring, or acceleration</a:t>
                      </a:r>
                    </a:p>
                    <a:p>
                      <a:r>
                        <a:rPr lang="en-US" baseline="0" dirty="0" smtClean="0"/>
                        <a:t>Small group or one-to-one instruction</a:t>
                      </a:r>
                    </a:p>
                    <a:p>
                      <a:r>
                        <a:rPr lang="en-US" baseline="0" dirty="0" smtClean="0"/>
                        <a:t>Individualized correction in specified skill area</a:t>
                      </a:r>
                    </a:p>
                    <a:p>
                      <a:r>
                        <a:rPr lang="en-US" baseline="0" dirty="0" smtClean="0"/>
                        <a:t>Progress monitoring of daily work or progress checks with incentive</a:t>
                      </a:r>
                      <a:endParaRPr lang="en-US" dirty="0"/>
                    </a:p>
                  </a:txBody>
                  <a:tcPr/>
                </a:tc>
              </a:tr>
              <a:tr h="1864360">
                <a:tc>
                  <a:txBody>
                    <a:bodyPr/>
                    <a:lstStyle/>
                    <a:p>
                      <a:r>
                        <a:rPr lang="en-US" dirty="0" smtClean="0"/>
                        <a:t>Tier 3</a:t>
                      </a:r>
                      <a:endParaRPr lang="en-US" dirty="0"/>
                    </a:p>
                  </a:txBody>
                  <a:tcPr/>
                </a:tc>
                <a:tc>
                  <a:txBody>
                    <a:bodyPr/>
                    <a:lstStyle/>
                    <a:p>
                      <a:r>
                        <a:rPr lang="en-US" dirty="0" smtClean="0"/>
                        <a:t>Additional course</a:t>
                      </a:r>
                      <a:r>
                        <a:rPr lang="en-US" baseline="0" dirty="0" smtClean="0"/>
                        <a:t> in Math or Extended learning environment</a:t>
                      </a:r>
                    </a:p>
                    <a:p>
                      <a:r>
                        <a:rPr lang="en-US" baseline="0" dirty="0" smtClean="0"/>
                        <a:t>Targeted skills development</a:t>
                      </a:r>
                    </a:p>
                    <a:p>
                      <a:r>
                        <a:rPr lang="en-US" sz="1600" baseline="0" dirty="0" smtClean="0"/>
                        <a:t>Contract with student to commit to certain amount of work completed in Math daily</a:t>
                      </a:r>
                    </a:p>
                    <a:p>
                      <a:r>
                        <a:rPr lang="en-US" baseline="0" dirty="0" smtClean="0"/>
                        <a:t>Increase amount of time in guided practice with daily corrective feedback</a:t>
                      </a:r>
                    </a:p>
                    <a:p>
                      <a:r>
                        <a:rPr lang="en-US" baseline="0" dirty="0" smtClean="0"/>
                        <a:t>Daily progress monitoring of </a:t>
                      </a:r>
                      <a:r>
                        <a:rPr lang="en-US" baseline="0" dirty="0" err="1" smtClean="0"/>
                        <a:t>scaffolded</a:t>
                      </a:r>
                      <a:r>
                        <a:rPr lang="en-US" baseline="0" dirty="0" smtClean="0"/>
                        <a:t> skill development or skill continuum</a:t>
                      </a:r>
                    </a:p>
                    <a:p>
                      <a:r>
                        <a:rPr lang="en-US" baseline="0" dirty="0" smtClean="0"/>
                        <a:t>After school tutoring intervention, Saturday school, or Intensive Math Camp</a:t>
                      </a:r>
                      <a:endParaRPr lang="en-US" dirty="0"/>
                    </a:p>
                  </a:txBody>
                  <a:tcPr/>
                </a:tc>
              </a:tr>
            </a:tbl>
          </a:graphicData>
        </a:graphic>
      </p:graphicFrame>
    </p:spTree>
    <p:extLst>
      <p:ext uri="{BB962C8B-B14F-4D97-AF65-F5344CB8AC3E}">
        <p14:creationId xmlns:p14="http://schemas.microsoft.com/office/powerpoint/2010/main" val="35465652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Tier I – Working on Strengthening Core Instruction and Deepening Content Knowledge – Disciplinary Literacy</a:t>
            </a:r>
            <a:endParaRPr lang="en-US" sz="3200" dirty="0"/>
          </a:p>
        </p:txBody>
      </p:sp>
      <p:sp>
        <p:nvSpPr>
          <p:cNvPr id="3" name="Content Placeholder 2"/>
          <p:cNvSpPr>
            <a:spLocks noGrp="1"/>
          </p:cNvSpPr>
          <p:nvPr>
            <p:ph idx="1"/>
          </p:nvPr>
        </p:nvSpPr>
        <p:spPr/>
        <p:txBody>
          <a:bodyPr>
            <a:normAutofit/>
          </a:bodyPr>
          <a:lstStyle/>
          <a:p>
            <a:r>
              <a:rPr lang="en-US" dirty="0" smtClean="0"/>
              <a:t>What does Disciplinary Literacy do for Core Instruction?</a:t>
            </a:r>
          </a:p>
          <a:p>
            <a:r>
              <a:rPr lang="en-US" dirty="0" smtClean="0"/>
              <a:t>DL applies literacy skills in the math content area to increase the amount of thought devoted to content</a:t>
            </a:r>
          </a:p>
          <a:p>
            <a:r>
              <a:rPr lang="en-US" dirty="0" smtClean="0"/>
              <a:t>DL starts at the basic literacy level coupled with math content and progresses towards the deep content knowledge level</a:t>
            </a:r>
          </a:p>
          <a:p>
            <a:r>
              <a:rPr lang="en-US" dirty="0" smtClean="0"/>
              <a:t>The goal of DL in math is to have students demonstrate their knowledge of the content through explanation; the understanding is demonstrated as the students are challenged by putting the math in their own words</a:t>
            </a:r>
            <a:endParaRPr lang="en-US" dirty="0"/>
          </a:p>
        </p:txBody>
      </p:sp>
    </p:spTree>
    <p:extLst>
      <p:ext uri="{BB962C8B-B14F-4D97-AF65-F5344CB8AC3E}">
        <p14:creationId xmlns:p14="http://schemas.microsoft.com/office/powerpoint/2010/main" val="7303041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 in DL</a:t>
            </a:r>
            <a:endParaRPr lang="en-US" dirty="0"/>
          </a:p>
        </p:txBody>
      </p:sp>
      <p:sp>
        <p:nvSpPr>
          <p:cNvPr id="3" name="Content Placeholder 2"/>
          <p:cNvSpPr>
            <a:spLocks noGrp="1"/>
          </p:cNvSpPr>
          <p:nvPr>
            <p:ph idx="1"/>
          </p:nvPr>
        </p:nvSpPr>
        <p:spPr>
          <a:xfrm>
            <a:off x="457200" y="1447800"/>
            <a:ext cx="8229600" cy="4983163"/>
          </a:xfrm>
        </p:spPr>
        <p:txBody>
          <a:bodyPr>
            <a:normAutofit fontScale="55000" lnSpcReduction="20000"/>
          </a:bodyPr>
          <a:lstStyle/>
          <a:p>
            <a:r>
              <a:rPr lang="en-US" sz="4400" dirty="0" smtClean="0"/>
              <a:t>Identify literacy teachers who can work with math teachers in developing DL in math</a:t>
            </a:r>
          </a:p>
          <a:p>
            <a:r>
              <a:rPr lang="en-US" sz="4400" dirty="0" smtClean="0"/>
              <a:t>Provide time during the 40 hour week to allow teams to collaborate on literacy-based math operations</a:t>
            </a:r>
          </a:p>
          <a:p>
            <a:r>
              <a:rPr lang="en-US" sz="4400" dirty="0" smtClean="0"/>
              <a:t>Provide literacy tools and demonstrate how to use them – improve the use of tools through collaborative talks between the literacy teacher and the math teacher</a:t>
            </a:r>
          </a:p>
          <a:p>
            <a:r>
              <a:rPr lang="en-US" sz="4400" dirty="0" smtClean="0"/>
              <a:t>Provide coaching – if possible- or provide feedback to the math teacher on the application of DL strategies</a:t>
            </a:r>
          </a:p>
          <a:p>
            <a:r>
              <a:rPr lang="en-US" sz="4400" dirty="0" smtClean="0"/>
              <a:t>Plan on-going professional development on school-wide DL which should include the studying of student work where literacy practice is embedded in math</a:t>
            </a:r>
          </a:p>
          <a:p>
            <a:r>
              <a:rPr lang="en-US" sz="4400" dirty="0" smtClean="0"/>
              <a:t>Incorporate learning walks that focus on strengthening core instruction and using DL within math (and the content areas)</a:t>
            </a:r>
          </a:p>
          <a:p>
            <a:endParaRPr lang="en-US" dirty="0"/>
          </a:p>
        </p:txBody>
      </p:sp>
    </p:spTree>
    <p:extLst>
      <p:ext uri="{BB962C8B-B14F-4D97-AF65-F5344CB8AC3E}">
        <p14:creationId xmlns:p14="http://schemas.microsoft.com/office/powerpoint/2010/main" val="42904456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Basic steps in depth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9697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Toolbox</a:t>
            </a:r>
            <a:endParaRPr lang="en-US" dirty="0"/>
          </a:p>
        </p:txBody>
      </p:sp>
      <p:pic>
        <p:nvPicPr>
          <p:cNvPr id="4" name="Content Placeholder 3" descr="Student Writing.JPG"/>
          <p:cNvPicPr>
            <a:picLocks noGrp="1" noChangeAspect="1"/>
          </p:cNvPicPr>
          <p:nvPr>
            <p:ph idx="1"/>
          </p:nvPr>
        </p:nvPicPr>
        <p:blipFill>
          <a:blip r:embed="rId2" cstate="print"/>
          <a:stretch>
            <a:fillRect/>
          </a:stretch>
        </p:blipFill>
        <p:spPr>
          <a:xfrm>
            <a:off x="228600" y="1143001"/>
            <a:ext cx="8610600" cy="5715000"/>
          </a:xfrm>
        </p:spPr>
      </p:pic>
    </p:spTree>
    <p:extLst>
      <p:ext uri="{BB962C8B-B14F-4D97-AF65-F5344CB8AC3E}">
        <p14:creationId xmlns:p14="http://schemas.microsoft.com/office/powerpoint/2010/main" val="18721509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lstStyle/>
          <a:p>
            <a:r>
              <a:rPr lang="en-US" dirty="0" smtClean="0"/>
              <a:t>Samples of Student Work</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1066800"/>
            <a:ext cx="6400800" cy="5562600"/>
          </a:xfrm>
          <a:prstGeom prst="rect">
            <a:avLst/>
          </a:prstGeom>
          <a:noFill/>
          <a:ln w="9525">
            <a:noFill/>
            <a:miter lim="800000"/>
            <a:headEnd/>
            <a:tailEnd/>
          </a:ln>
        </p:spPr>
      </p:pic>
    </p:spTree>
    <p:extLst>
      <p:ext uri="{BB962C8B-B14F-4D97-AF65-F5344CB8AC3E}">
        <p14:creationId xmlns:p14="http://schemas.microsoft.com/office/powerpoint/2010/main" val="37177351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Response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600200"/>
            <a:ext cx="8839200" cy="4525963"/>
          </a:xfrm>
          <a:prstGeom prst="rect">
            <a:avLst/>
          </a:prstGeom>
          <a:noFill/>
          <a:ln w="9525">
            <a:noFill/>
            <a:miter lim="800000"/>
            <a:headEnd/>
            <a:tailEnd/>
          </a:ln>
        </p:spPr>
      </p:pic>
    </p:spTree>
    <p:extLst>
      <p:ext uri="{BB962C8B-B14F-4D97-AF65-F5344CB8AC3E}">
        <p14:creationId xmlns:p14="http://schemas.microsoft.com/office/powerpoint/2010/main" val="11603628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Response</a:t>
            </a:r>
            <a:endParaRPr lang="en-US" dirty="0"/>
          </a:p>
        </p:txBody>
      </p:sp>
      <p:pic>
        <p:nvPicPr>
          <p:cNvPr id="4098" name="Picture 2"/>
          <p:cNvPicPr>
            <a:picLocks noGrp="1" noChangeAspect="1" noChangeArrowheads="1"/>
          </p:cNvPicPr>
          <p:nvPr>
            <p:ph idx="1"/>
          </p:nvPr>
        </p:nvPicPr>
        <p:blipFill>
          <a:blip r:embed="rId2" cstate="print"/>
          <a:stretch>
            <a:fillRect/>
          </a:stretch>
        </p:blipFill>
        <p:spPr bwMode="auto">
          <a:xfrm>
            <a:off x="3280236" y="1600200"/>
            <a:ext cx="2583527" cy="4876800"/>
          </a:xfrm>
          <a:prstGeom prst="rect">
            <a:avLst/>
          </a:prstGeom>
          <a:noFill/>
          <a:ln w="9525">
            <a:noFill/>
            <a:miter lim="800000"/>
            <a:headEnd/>
            <a:tailEnd/>
          </a:ln>
        </p:spPr>
      </p:pic>
    </p:spTree>
    <p:extLst>
      <p:ext uri="{BB962C8B-B14F-4D97-AF65-F5344CB8AC3E}">
        <p14:creationId xmlns:p14="http://schemas.microsoft.com/office/powerpoint/2010/main" val="352523990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Literacy-rich Summaries of Math</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04800" y="1295400"/>
            <a:ext cx="8382000" cy="5292726"/>
          </a:xfrm>
          <a:prstGeom prst="rect">
            <a:avLst/>
          </a:prstGeom>
          <a:noFill/>
          <a:ln w="9525">
            <a:noFill/>
            <a:miter lim="800000"/>
            <a:headEnd/>
            <a:tailEnd/>
          </a:ln>
        </p:spPr>
      </p:pic>
    </p:spTree>
    <p:extLst>
      <p:ext uri="{BB962C8B-B14F-4D97-AF65-F5344CB8AC3E}">
        <p14:creationId xmlns:p14="http://schemas.microsoft.com/office/powerpoint/2010/main" val="27025363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Literacy-based Practice in Math</a:t>
            </a:r>
            <a:endParaRPr lang="en-US" dirty="0"/>
          </a:p>
        </p:txBody>
      </p:sp>
      <p:pic>
        <p:nvPicPr>
          <p:cNvPr id="6146" name="Picture 2"/>
          <p:cNvPicPr>
            <a:picLocks noGrp="1" noChangeAspect="1" noChangeArrowheads="1"/>
          </p:cNvPicPr>
          <p:nvPr>
            <p:ph idx="1"/>
          </p:nvPr>
        </p:nvPicPr>
        <p:blipFill>
          <a:blip r:embed="rId2" cstate="print"/>
          <a:stretch>
            <a:fillRect/>
          </a:stretch>
        </p:blipFill>
        <p:spPr bwMode="auto">
          <a:xfrm>
            <a:off x="3083262" y="1600200"/>
            <a:ext cx="2977476" cy="4876800"/>
          </a:xfrm>
          <a:prstGeom prst="rect">
            <a:avLst/>
          </a:prstGeom>
          <a:noFill/>
          <a:ln w="9525">
            <a:noFill/>
            <a:miter lim="800000"/>
            <a:headEnd/>
            <a:tailEnd/>
          </a:ln>
        </p:spPr>
      </p:pic>
    </p:spTree>
    <p:extLst>
      <p:ext uri="{BB962C8B-B14F-4D97-AF65-F5344CB8AC3E}">
        <p14:creationId xmlns:p14="http://schemas.microsoft.com/office/powerpoint/2010/main" val="21343750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Homework in Math</a:t>
            </a:r>
            <a:endParaRPr lang="en-US" dirty="0"/>
          </a:p>
        </p:txBody>
      </p:sp>
      <p:pic>
        <p:nvPicPr>
          <p:cNvPr id="7170" name="Picture 2"/>
          <p:cNvPicPr>
            <a:picLocks noGrp="1" noChangeAspect="1" noChangeArrowheads="1"/>
          </p:cNvPicPr>
          <p:nvPr>
            <p:ph idx="1"/>
          </p:nvPr>
        </p:nvPicPr>
        <p:blipFill>
          <a:blip r:embed="rId2" cstate="print"/>
          <a:stretch>
            <a:fillRect/>
          </a:stretch>
        </p:blipFill>
        <p:spPr bwMode="auto">
          <a:xfrm>
            <a:off x="2287200" y="1600200"/>
            <a:ext cx="4569600" cy="4876800"/>
          </a:xfrm>
          <a:prstGeom prst="rect">
            <a:avLst/>
          </a:prstGeom>
          <a:noFill/>
          <a:ln w="9525">
            <a:noFill/>
            <a:miter lim="800000"/>
            <a:headEnd/>
            <a:tailEnd/>
          </a:ln>
        </p:spPr>
      </p:pic>
    </p:spTree>
    <p:extLst>
      <p:ext uri="{BB962C8B-B14F-4D97-AF65-F5344CB8AC3E}">
        <p14:creationId xmlns:p14="http://schemas.microsoft.com/office/powerpoint/2010/main" val="9813445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Learning Walks in Content Areas</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533400" y="1143000"/>
            <a:ext cx="8229600" cy="5247208"/>
          </a:xfrm>
          <a:prstGeom prst="rect">
            <a:avLst/>
          </a:prstGeom>
          <a:noFill/>
          <a:ln w="9525">
            <a:noFill/>
            <a:miter lim="800000"/>
            <a:headEnd/>
            <a:tailEnd/>
          </a:ln>
        </p:spPr>
      </p:pic>
    </p:spTree>
    <p:extLst>
      <p:ext uri="{BB962C8B-B14F-4D97-AF65-F5344CB8AC3E}">
        <p14:creationId xmlns:p14="http://schemas.microsoft.com/office/powerpoint/2010/main" val="327360686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Look-For’s in Math</a:t>
            </a:r>
            <a:endParaRPr lang="en-US" dirty="0"/>
          </a:p>
        </p:txBody>
      </p:sp>
      <p:pic>
        <p:nvPicPr>
          <p:cNvPr id="9218" name="Picture 2"/>
          <p:cNvPicPr>
            <a:picLocks noGrp="1" noChangeAspect="1" noChangeArrowheads="1"/>
          </p:cNvPicPr>
          <p:nvPr>
            <p:ph idx="1"/>
          </p:nvPr>
        </p:nvPicPr>
        <p:blipFill>
          <a:blip r:embed="rId2" cstate="print"/>
          <a:stretch>
            <a:fillRect/>
          </a:stretch>
        </p:blipFill>
        <p:spPr bwMode="auto">
          <a:xfrm>
            <a:off x="2795741" y="1600200"/>
            <a:ext cx="3552518" cy="4876800"/>
          </a:xfrm>
          <a:prstGeom prst="rect">
            <a:avLst/>
          </a:prstGeom>
          <a:noFill/>
          <a:ln w="9525">
            <a:noFill/>
            <a:miter lim="800000"/>
            <a:headEnd/>
            <a:tailEnd/>
          </a:ln>
        </p:spPr>
      </p:pic>
    </p:spTree>
    <p:extLst>
      <p:ext uri="{BB962C8B-B14F-4D97-AF65-F5344CB8AC3E}">
        <p14:creationId xmlns:p14="http://schemas.microsoft.com/office/powerpoint/2010/main" val="34559651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Studying Student Work</a:t>
            </a:r>
            <a:endParaRPr lang="en-US" dirty="0"/>
          </a:p>
        </p:txBody>
      </p:sp>
      <p:pic>
        <p:nvPicPr>
          <p:cNvPr id="10243" name="Picture 3"/>
          <p:cNvPicPr>
            <a:picLocks noGrp="1" noChangeAspect="1" noChangeArrowheads="1"/>
          </p:cNvPicPr>
          <p:nvPr>
            <p:ph idx="1"/>
          </p:nvPr>
        </p:nvPicPr>
        <p:blipFill>
          <a:blip r:embed="rId2" cstate="print"/>
          <a:stretch>
            <a:fillRect/>
          </a:stretch>
        </p:blipFill>
        <p:spPr bwMode="auto">
          <a:xfrm>
            <a:off x="2646754" y="1600200"/>
            <a:ext cx="3850492" cy="4876800"/>
          </a:xfrm>
          <a:prstGeom prst="rect">
            <a:avLst/>
          </a:prstGeom>
          <a:noFill/>
          <a:ln w="9525">
            <a:noFill/>
            <a:miter lim="800000"/>
            <a:headEnd/>
            <a:tailEnd/>
          </a:ln>
        </p:spPr>
      </p:pic>
    </p:spTree>
    <p:extLst>
      <p:ext uri="{BB962C8B-B14F-4D97-AF65-F5344CB8AC3E}">
        <p14:creationId xmlns:p14="http://schemas.microsoft.com/office/powerpoint/2010/main" val="18316841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t>Basic steps in the RTI process</a:t>
            </a:r>
            <a:endParaRPr lang="en-US" sz="4000" dirty="0" smtClean="0"/>
          </a:p>
        </p:txBody>
      </p:sp>
      <p:sp>
        <p:nvSpPr>
          <p:cNvPr id="36867" name="Rectangle 3"/>
          <p:cNvSpPr>
            <a:spLocks noGrp="1" noChangeArrowheads="1"/>
          </p:cNvSpPr>
          <p:nvPr>
            <p:ph idx="1"/>
          </p:nvPr>
        </p:nvSpPr>
        <p:spPr bwMode="auto">
          <a:xfrm>
            <a:off x="152400" y="1828800"/>
            <a:ext cx="8991600" cy="3657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solidFill>
                  <a:srgbClr val="FF0000"/>
                </a:solidFill>
              </a:rPr>
              <a:t>#1—Implementation of evidence-based core instruction for all students, including differentiated instruction</a:t>
            </a:r>
          </a:p>
          <a:p>
            <a:pPr eaLnBrk="1" hangingPunct="1">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pPr>
              <a:defRPr/>
            </a:pPr>
            <a:fld id="{F0046965-F352-44A8-A7DC-90EA6276FA01}" type="slidenum">
              <a:rPr lang="en-US" smtClean="0"/>
              <a:pPr>
                <a:defRPr/>
              </a:pPr>
              <a:t>5</a:t>
            </a:fld>
            <a:endParaRPr lang="en-US"/>
          </a:p>
        </p:txBody>
      </p:sp>
    </p:spTree>
    <p:extLst>
      <p:ext uri="{BB962C8B-B14F-4D97-AF65-F5344CB8AC3E}">
        <p14:creationId xmlns:p14="http://schemas.microsoft.com/office/powerpoint/2010/main" val="9114452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Short Answer Response Strategy</a:t>
            </a:r>
            <a:endParaRPr lang="en-US" dirty="0"/>
          </a:p>
        </p:txBody>
      </p:sp>
      <p:pic>
        <p:nvPicPr>
          <p:cNvPr id="11266" name="Picture 2"/>
          <p:cNvPicPr>
            <a:picLocks noGrp="1" noChangeAspect="1" noChangeArrowheads="1"/>
          </p:cNvPicPr>
          <p:nvPr>
            <p:ph idx="1"/>
          </p:nvPr>
        </p:nvPicPr>
        <p:blipFill>
          <a:blip r:embed="rId2" cstate="print"/>
          <a:stretch>
            <a:fillRect/>
          </a:stretch>
        </p:blipFill>
        <p:spPr bwMode="auto">
          <a:xfrm>
            <a:off x="2666849" y="1600200"/>
            <a:ext cx="3810302" cy="4876800"/>
          </a:xfrm>
          <a:prstGeom prst="rect">
            <a:avLst/>
          </a:prstGeom>
          <a:noFill/>
          <a:ln w="9525">
            <a:noFill/>
            <a:miter lim="800000"/>
            <a:headEnd/>
            <a:tailEnd/>
          </a:ln>
        </p:spPr>
      </p:pic>
    </p:spTree>
    <p:extLst>
      <p:ext uri="{BB962C8B-B14F-4D97-AF65-F5344CB8AC3E}">
        <p14:creationId xmlns:p14="http://schemas.microsoft.com/office/powerpoint/2010/main" val="13634780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Peer Editing Tool</a:t>
            </a:r>
            <a:endParaRPr lang="en-US" dirty="0"/>
          </a:p>
        </p:txBody>
      </p:sp>
      <p:pic>
        <p:nvPicPr>
          <p:cNvPr id="12290" name="Picture 2"/>
          <p:cNvPicPr>
            <a:picLocks noGrp="1" noChangeAspect="1" noChangeArrowheads="1"/>
          </p:cNvPicPr>
          <p:nvPr>
            <p:ph idx="1"/>
          </p:nvPr>
        </p:nvPicPr>
        <p:blipFill>
          <a:blip r:embed="rId2" cstate="print"/>
          <a:stretch>
            <a:fillRect/>
          </a:stretch>
        </p:blipFill>
        <p:spPr bwMode="auto">
          <a:xfrm>
            <a:off x="2623107" y="1600200"/>
            <a:ext cx="3897785" cy="4876800"/>
          </a:xfrm>
          <a:prstGeom prst="rect">
            <a:avLst/>
          </a:prstGeom>
          <a:noFill/>
          <a:ln w="9525">
            <a:noFill/>
            <a:miter lim="800000"/>
            <a:headEnd/>
            <a:tailEnd/>
          </a:ln>
        </p:spPr>
      </p:pic>
    </p:spTree>
    <p:extLst>
      <p:ext uri="{BB962C8B-B14F-4D97-AF65-F5344CB8AC3E}">
        <p14:creationId xmlns:p14="http://schemas.microsoft.com/office/powerpoint/2010/main" val="324703777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r>
              <a:rPr lang="en-US" dirty="0" smtClean="0"/>
              <a:t>Revising and Editing a Math Essay</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609600" y="1143000"/>
            <a:ext cx="7772400" cy="5410200"/>
          </a:xfrm>
          <a:prstGeom prst="rect">
            <a:avLst/>
          </a:prstGeom>
          <a:noFill/>
          <a:ln w="9525">
            <a:noFill/>
            <a:miter lim="800000"/>
            <a:headEnd/>
            <a:tailEnd/>
          </a:ln>
        </p:spPr>
      </p:pic>
    </p:spTree>
    <p:extLst>
      <p:ext uri="{BB962C8B-B14F-4D97-AF65-F5344CB8AC3E}">
        <p14:creationId xmlns:p14="http://schemas.microsoft.com/office/powerpoint/2010/main" val="23906757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 II Essay Sample</a:t>
            </a:r>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1447800"/>
            <a:ext cx="8229600" cy="3837980"/>
          </a:xfrm>
          <a:prstGeom prst="rect">
            <a:avLst/>
          </a:prstGeom>
          <a:noFill/>
          <a:ln w="9525">
            <a:noFill/>
            <a:miter lim="800000"/>
            <a:headEnd/>
            <a:tailEnd/>
          </a:ln>
        </p:spPr>
      </p:pic>
    </p:spTree>
    <p:extLst>
      <p:ext uri="{BB962C8B-B14F-4D97-AF65-F5344CB8AC3E}">
        <p14:creationId xmlns:p14="http://schemas.microsoft.com/office/powerpoint/2010/main" val="10952134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 II Rubric</a:t>
            </a:r>
            <a:endParaRPr lang="en-US" dirty="0"/>
          </a:p>
        </p:txBody>
      </p:sp>
      <p:pic>
        <p:nvPicPr>
          <p:cNvPr id="15362" name="Picture 2"/>
          <p:cNvPicPr>
            <a:picLocks noGrp="1" noChangeAspect="1" noChangeArrowheads="1"/>
          </p:cNvPicPr>
          <p:nvPr>
            <p:ph idx="1"/>
          </p:nvPr>
        </p:nvPicPr>
        <p:blipFill>
          <a:blip r:embed="rId2" cstate="print"/>
          <a:stretch>
            <a:fillRect/>
          </a:stretch>
        </p:blipFill>
        <p:spPr bwMode="auto">
          <a:xfrm>
            <a:off x="2431843" y="1600200"/>
            <a:ext cx="4280313" cy="4876800"/>
          </a:xfrm>
          <a:prstGeom prst="rect">
            <a:avLst/>
          </a:prstGeom>
          <a:noFill/>
          <a:ln w="9525">
            <a:noFill/>
            <a:miter lim="800000"/>
            <a:headEnd/>
            <a:tailEnd/>
          </a:ln>
        </p:spPr>
      </p:pic>
    </p:spTree>
    <p:extLst>
      <p:ext uri="{BB962C8B-B14F-4D97-AF65-F5344CB8AC3E}">
        <p14:creationId xmlns:p14="http://schemas.microsoft.com/office/powerpoint/2010/main" val="32837626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Short Essay Response</a:t>
            </a:r>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143000" y="1295400"/>
            <a:ext cx="6705600" cy="5562600"/>
          </a:xfrm>
          <a:prstGeom prst="rect">
            <a:avLst/>
          </a:prstGeom>
          <a:noFill/>
          <a:ln w="9525">
            <a:noFill/>
            <a:miter lim="800000"/>
            <a:headEnd/>
            <a:tailEnd/>
          </a:ln>
        </p:spPr>
      </p:pic>
    </p:spTree>
    <p:extLst>
      <p:ext uri="{BB962C8B-B14F-4D97-AF65-F5344CB8AC3E}">
        <p14:creationId xmlns:p14="http://schemas.microsoft.com/office/powerpoint/2010/main" val="98351613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normAutofit/>
          </a:bodyPr>
          <a:lstStyle/>
          <a:p>
            <a:r>
              <a:rPr lang="en-US" dirty="0" smtClean="0"/>
              <a:t>Create a Plan for Disciplinary Literacy</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381000" y="1143000"/>
            <a:ext cx="8305800" cy="5410200"/>
          </a:xfrm>
          <a:prstGeom prst="rect">
            <a:avLst/>
          </a:prstGeom>
          <a:noFill/>
          <a:ln w="9525">
            <a:noFill/>
            <a:miter lim="800000"/>
            <a:headEnd/>
            <a:tailEnd/>
          </a:ln>
        </p:spPr>
      </p:pic>
    </p:spTree>
    <p:extLst>
      <p:ext uri="{BB962C8B-B14F-4D97-AF65-F5344CB8AC3E}">
        <p14:creationId xmlns:p14="http://schemas.microsoft.com/office/powerpoint/2010/main" val="227996497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smtClean="0"/>
              <a:t>Include Literacy in Weekly Math Plans</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457200" y="1066800"/>
            <a:ext cx="8153399" cy="5562600"/>
          </a:xfrm>
          <a:prstGeom prst="rect">
            <a:avLst/>
          </a:prstGeom>
          <a:noFill/>
          <a:ln w="9525">
            <a:noFill/>
            <a:miter lim="800000"/>
            <a:headEnd/>
            <a:tailEnd/>
          </a:ln>
        </p:spPr>
      </p:pic>
    </p:spTree>
    <p:extLst>
      <p:ext uri="{BB962C8B-B14F-4D97-AF65-F5344CB8AC3E}">
        <p14:creationId xmlns:p14="http://schemas.microsoft.com/office/powerpoint/2010/main" val="285800975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Literacy and Content Teams</a:t>
            </a:r>
            <a:endParaRPr lang="en-US" dirty="0"/>
          </a:p>
        </p:txBody>
      </p:sp>
      <p:pic>
        <p:nvPicPr>
          <p:cNvPr id="19458" name="Picture 2"/>
          <p:cNvPicPr>
            <a:picLocks noGrp="1" noChangeAspect="1" noChangeArrowheads="1"/>
          </p:cNvPicPr>
          <p:nvPr>
            <p:ph idx="1"/>
          </p:nvPr>
        </p:nvPicPr>
        <p:blipFill>
          <a:blip r:embed="rId2" cstate="print"/>
          <a:stretch>
            <a:fillRect/>
          </a:stretch>
        </p:blipFill>
        <p:spPr bwMode="auto">
          <a:xfrm>
            <a:off x="2950264" y="1600200"/>
            <a:ext cx="3243471" cy="4876800"/>
          </a:xfrm>
          <a:prstGeom prst="rect">
            <a:avLst/>
          </a:prstGeom>
          <a:noFill/>
          <a:ln w="9525">
            <a:noFill/>
            <a:miter lim="800000"/>
            <a:headEnd/>
            <a:tailEnd/>
          </a:ln>
        </p:spPr>
      </p:pic>
    </p:spTree>
    <p:extLst>
      <p:ext uri="{BB962C8B-B14F-4D97-AF65-F5344CB8AC3E}">
        <p14:creationId xmlns:p14="http://schemas.microsoft.com/office/powerpoint/2010/main" val="235015886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Literacy and Content Work a part of the School-wide Calendar</a:t>
            </a: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304800" y="1600200"/>
            <a:ext cx="8382000" cy="5080962"/>
          </a:xfrm>
          <a:prstGeom prst="rect">
            <a:avLst/>
          </a:prstGeom>
          <a:noFill/>
          <a:ln w="9525">
            <a:noFill/>
            <a:miter lim="800000"/>
            <a:headEnd/>
            <a:tailEnd/>
          </a:ln>
        </p:spPr>
      </p:pic>
    </p:spTree>
    <p:extLst>
      <p:ext uri="{BB962C8B-B14F-4D97-AF65-F5344CB8AC3E}">
        <p14:creationId xmlns:p14="http://schemas.microsoft.com/office/powerpoint/2010/main" val="39263727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part of instruction/intervention?</a:t>
            </a:r>
            <a:endParaRPr lang="en-US" dirty="0"/>
          </a:p>
        </p:txBody>
      </p:sp>
      <p:sp>
        <p:nvSpPr>
          <p:cNvPr id="3" name="Content Placeholder 2"/>
          <p:cNvSpPr>
            <a:spLocks noGrp="1"/>
          </p:cNvSpPr>
          <p:nvPr>
            <p:ph idx="1"/>
          </p:nvPr>
        </p:nvSpPr>
        <p:spPr/>
        <p:txBody>
          <a:bodyPr/>
          <a:lstStyle/>
          <a:p>
            <a:r>
              <a:rPr lang="en-US" dirty="0" smtClean="0"/>
              <a:t>The teaching!</a:t>
            </a:r>
          </a:p>
          <a:p>
            <a:pPr lvl="1"/>
            <a:r>
              <a:rPr lang="en-US" dirty="0" smtClean="0"/>
              <a:t>Need to be deliberate and intentional about your teaching</a:t>
            </a:r>
          </a:p>
          <a:p>
            <a:pPr lvl="1"/>
            <a:r>
              <a:rPr lang="en-US" dirty="0" smtClean="0"/>
              <a:t>MAXIMIZE every instructional minute</a:t>
            </a:r>
          </a:p>
          <a:p>
            <a:pPr lvl="1"/>
            <a:r>
              <a:rPr lang="en-US" dirty="0" smtClean="0"/>
              <a:t>What are the elements of effective teaching practice?</a:t>
            </a:r>
          </a:p>
          <a:p>
            <a:pPr lvl="1"/>
            <a:endParaRPr lang="en-US" dirty="0"/>
          </a:p>
        </p:txBody>
      </p:sp>
    </p:spTree>
    <p:extLst>
      <p:ext uri="{BB962C8B-B14F-4D97-AF65-F5344CB8AC3E}">
        <p14:creationId xmlns:p14="http://schemas.microsoft.com/office/powerpoint/2010/main" val="2678232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dirty="0" smtClean="0"/>
              <a:t>Yassmin Lee, Principal</a:t>
            </a:r>
          </a:p>
          <a:p>
            <a:pPr>
              <a:buNone/>
            </a:pPr>
            <a:r>
              <a:rPr lang="en-US" dirty="0" smtClean="0"/>
              <a:t>Diamond Hill-Jarvis High School</a:t>
            </a:r>
          </a:p>
          <a:p>
            <a:pPr>
              <a:buNone/>
            </a:pPr>
            <a:r>
              <a:rPr lang="en-US" dirty="0" smtClean="0">
                <a:hlinkClick r:id="rId2"/>
              </a:rPr>
              <a:t>Yassmin.Lee@fwisd.org</a:t>
            </a:r>
            <a:endParaRPr lang="en-US" dirty="0" smtClean="0"/>
          </a:p>
          <a:p>
            <a:pPr>
              <a:buNone/>
            </a:pPr>
            <a:r>
              <a:rPr lang="en-US" dirty="0" smtClean="0"/>
              <a:t>817-815-0010</a:t>
            </a:r>
          </a:p>
        </p:txBody>
      </p:sp>
    </p:spTree>
    <p:extLst>
      <p:ext uri="{BB962C8B-B14F-4D97-AF65-F5344CB8AC3E}">
        <p14:creationId xmlns:p14="http://schemas.microsoft.com/office/powerpoint/2010/main" val="252175656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Discussion</a:t>
            </a:r>
            <a:endParaRPr lang="en-US" dirty="0"/>
          </a:p>
        </p:txBody>
      </p:sp>
      <p:sp>
        <p:nvSpPr>
          <p:cNvPr id="3" name="Content Placeholder 2"/>
          <p:cNvSpPr>
            <a:spLocks noGrp="1"/>
          </p:cNvSpPr>
          <p:nvPr>
            <p:ph idx="1"/>
          </p:nvPr>
        </p:nvSpPr>
        <p:spPr/>
        <p:txBody>
          <a:bodyPr/>
          <a:lstStyle/>
          <a:p>
            <a:r>
              <a:rPr lang="en-US" dirty="0" smtClean="0"/>
              <a:t>Final Questions</a:t>
            </a:r>
          </a:p>
          <a:p>
            <a:r>
              <a:rPr lang="en-US" dirty="0" smtClean="0"/>
              <a:t>Next steps in your classroom or school?</a:t>
            </a:r>
            <a:endParaRPr lang="en-US" dirty="0"/>
          </a:p>
        </p:txBody>
      </p:sp>
    </p:spTree>
    <p:extLst>
      <p:ext uri="{BB962C8B-B14F-4D97-AF65-F5344CB8AC3E}">
        <p14:creationId xmlns:p14="http://schemas.microsoft.com/office/powerpoint/2010/main" val="54937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n-US"/>
              <a:t>Effective teaching components</a:t>
            </a:r>
          </a:p>
        </p:txBody>
      </p:sp>
      <p:sp>
        <p:nvSpPr>
          <p:cNvPr id="633859" name="Rectangle 3"/>
          <p:cNvSpPr>
            <a:spLocks noGrp="1" noChangeArrowheads="1"/>
          </p:cNvSpPr>
          <p:nvPr>
            <p:ph idx="1"/>
          </p:nvPr>
        </p:nvSpPr>
        <p:spPr/>
        <p:txBody>
          <a:bodyPr>
            <a:normAutofit/>
          </a:bodyPr>
          <a:lstStyle/>
          <a:p>
            <a:r>
              <a:rPr lang="en-US" sz="2800" dirty="0"/>
              <a:t>Evidence-based teaching practices are the key to </a:t>
            </a:r>
            <a:r>
              <a:rPr lang="en-US" sz="2800" dirty="0" smtClean="0"/>
              <a:t>high </a:t>
            </a:r>
            <a:r>
              <a:rPr lang="en-US" sz="2800" dirty="0"/>
              <a:t>quality </a:t>
            </a:r>
            <a:r>
              <a:rPr lang="en-US" sz="2800" dirty="0" smtClean="0"/>
              <a:t>instruction/intervention</a:t>
            </a:r>
            <a:endParaRPr lang="en-US" sz="2800" dirty="0"/>
          </a:p>
          <a:p>
            <a:pPr lvl="1"/>
            <a:r>
              <a:rPr lang="en-US" sz="2400" dirty="0"/>
              <a:t>Objective for the lesson (concrete and measurable), including a rationale</a:t>
            </a:r>
          </a:p>
          <a:p>
            <a:pPr lvl="1"/>
            <a:r>
              <a:rPr lang="en-US" sz="2400" dirty="0"/>
              <a:t>Motivational activities to get students interested in and excited about the lesson</a:t>
            </a:r>
          </a:p>
          <a:p>
            <a:pPr lvl="1"/>
            <a:r>
              <a:rPr lang="en-US" sz="2400" dirty="0"/>
              <a:t>Modeling</a:t>
            </a:r>
          </a:p>
          <a:p>
            <a:pPr lvl="1"/>
            <a:r>
              <a:rPr lang="en-US" sz="2400" dirty="0"/>
              <a:t>Guided practice</a:t>
            </a:r>
          </a:p>
          <a:p>
            <a:pPr lvl="1"/>
            <a:r>
              <a:rPr lang="en-US" sz="2400" dirty="0"/>
              <a:t>Independent practice</a:t>
            </a:r>
          </a:p>
          <a:p>
            <a:pPr lvl="1"/>
            <a:r>
              <a:rPr lang="en-US" sz="2400" dirty="0" smtClean="0"/>
              <a:t>Assessment</a:t>
            </a:r>
          </a:p>
          <a:p>
            <a:pPr lvl="1"/>
            <a:endParaRPr lang="en-US" sz="2400" dirty="0"/>
          </a:p>
        </p:txBody>
      </p:sp>
    </p:spTree>
    <p:extLst>
      <p:ext uri="{BB962C8B-B14F-4D97-AF65-F5344CB8AC3E}">
        <p14:creationId xmlns:p14="http://schemas.microsoft.com/office/powerpoint/2010/main" val="11272652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Treatment fidelity</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One of the key components of </a:t>
            </a:r>
            <a:r>
              <a:rPr lang="en-US" dirty="0" err="1" smtClean="0"/>
              <a:t>RtI</a:t>
            </a:r>
            <a:r>
              <a:rPr lang="en-US" dirty="0" smtClean="0"/>
              <a:t> is lack of response to validated instruction, implemented with integrity</a:t>
            </a:r>
          </a:p>
          <a:p>
            <a:pPr lvl="1" eaLnBrk="1" fontAlgn="auto" hangingPunct="1">
              <a:spcAft>
                <a:spcPts val="0"/>
              </a:spcAft>
              <a:buFont typeface="Arial" pitchFamily="34" charset="0"/>
              <a:buChar char="–"/>
              <a:defRPr/>
            </a:pPr>
            <a:r>
              <a:rPr lang="en-US" dirty="0" smtClean="0"/>
              <a:t>Need to check on fidelity of implementation. How can this be done?</a:t>
            </a:r>
          </a:p>
          <a:p>
            <a:pPr lvl="1" eaLnBrk="1" fontAlgn="auto" hangingPunct="1">
              <a:spcAft>
                <a:spcPts val="0"/>
              </a:spcAft>
              <a:buFont typeface="Arial" pitchFamily="34" charset="0"/>
              <a:buChar char="–"/>
              <a:defRPr/>
            </a:pPr>
            <a:r>
              <a:rPr lang="en-US" dirty="0" smtClean="0"/>
              <a:t>Checklists, observation, discussion, video</a:t>
            </a:r>
          </a:p>
          <a:p>
            <a:pPr eaLnBrk="1" fontAlgn="auto" hangingPunct="1">
              <a:spcAft>
                <a:spcPts val="0"/>
              </a:spcAft>
              <a:buFont typeface="Arial" pitchFamily="34" charset="0"/>
              <a:buChar char="•"/>
              <a:defRPr/>
            </a:pPr>
            <a:r>
              <a:rPr lang="en-US" dirty="0" smtClean="0"/>
              <a:t>The purpose of fidelity checks is to create open dialogue regarding what is effective and what needs to be altered</a:t>
            </a:r>
          </a:p>
          <a:p>
            <a:pPr lvl="1" eaLnBrk="1" fontAlgn="auto" hangingPunct="1">
              <a:spcAft>
                <a:spcPts val="0"/>
              </a:spcAft>
              <a:buFont typeface="Arial" pitchFamily="34" charset="0"/>
              <a:buChar char="–"/>
              <a:defRPr/>
            </a:pPr>
            <a:r>
              <a:rPr lang="en-US" dirty="0" smtClean="0"/>
              <a:t>Should be an OPEN process—no surprises here!</a:t>
            </a:r>
          </a:p>
        </p:txBody>
      </p:sp>
    </p:spTree>
    <p:extLst>
      <p:ext uri="{BB962C8B-B14F-4D97-AF65-F5344CB8AC3E}">
        <p14:creationId xmlns:p14="http://schemas.microsoft.com/office/powerpoint/2010/main" val="161182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t>Fidelity of </a:t>
            </a:r>
            <a:r>
              <a:rPr lang="en-US" sz="4000" dirty="0" smtClean="0"/>
              <a:t>implementation—critical to intervention success!</a:t>
            </a:r>
            <a:endParaRPr lang="en-US" sz="4000" dirty="0"/>
          </a:p>
        </p:txBody>
      </p:sp>
      <p:sp>
        <p:nvSpPr>
          <p:cNvPr id="91138" name="Rectangle 3"/>
          <p:cNvSpPr>
            <a:spLocks noGrp="1" noChangeArrowheads="1"/>
          </p:cNvSpPr>
          <p:nvPr>
            <p:ph idx="1"/>
          </p:nvPr>
        </p:nvSpPr>
        <p:spPr/>
        <p:txBody>
          <a:bodyPr/>
          <a:lstStyle/>
          <a:p>
            <a:pPr eaLnBrk="1" hangingPunct="1"/>
            <a:r>
              <a:rPr lang="en-US" dirty="0" smtClean="0"/>
              <a:t>How is this monitored in schools that you are working with? Or is it monitored?</a:t>
            </a:r>
          </a:p>
          <a:p>
            <a:pPr eaLnBrk="1" hangingPunct="1"/>
            <a:r>
              <a:rPr lang="en-US" dirty="0" smtClean="0"/>
              <a:t>How can this become a routine part of a school environment?</a:t>
            </a:r>
          </a:p>
          <a:p>
            <a:pPr eaLnBrk="1" hangingPunct="1"/>
            <a:r>
              <a:rPr lang="en-US" dirty="0" smtClean="0"/>
              <a:t>How can this lead to more open dialogue and better instructional methods?</a:t>
            </a:r>
          </a:p>
          <a:p>
            <a:pPr eaLnBrk="1" hangingPunct="1"/>
            <a:r>
              <a:rPr lang="en-US" dirty="0" smtClean="0"/>
              <a:t>How would the example work in your building?</a:t>
            </a:r>
          </a:p>
        </p:txBody>
      </p:sp>
    </p:spTree>
    <p:extLst>
      <p:ext uri="{BB962C8B-B14F-4D97-AF65-F5344CB8AC3E}">
        <p14:creationId xmlns:p14="http://schemas.microsoft.com/office/powerpoint/2010/main" val="1283386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12671</TotalTime>
  <Words>2946</Words>
  <Application>Microsoft Macintosh PowerPoint</Application>
  <PresentationFormat>On-screen Show (4:3)</PresentationFormat>
  <Paragraphs>314</Paragraphs>
  <Slides>61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Clarity</vt:lpstr>
      <vt:lpstr>Clip</vt:lpstr>
      <vt:lpstr>Using the RTI process in Mathematics</vt:lpstr>
      <vt:lpstr>Overview</vt:lpstr>
      <vt:lpstr>Critical elements—National Center on RTI</vt:lpstr>
      <vt:lpstr>Basic steps in depth</vt:lpstr>
      <vt:lpstr>Basic steps in the RTI process</vt:lpstr>
      <vt:lpstr>Most important part of instruction/intervention?</vt:lpstr>
      <vt:lpstr>Effective teaching components</vt:lpstr>
      <vt:lpstr>Treatment fidelity</vt:lpstr>
      <vt:lpstr>Fidelity of implementation—critical to intervention success!</vt:lpstr>
      <vt:lpstr>Basic steps in the RTI process</vt:lpstr>
      <vt:lpstr>Basic steps in the RTI process—and considerations! </vt:lpstr>
      <vt:lpstr>How do assessments fit together?</vt:lpstr>
      <vt:lpstr>CBM—Overall Indicators</vt:lpstr>
      <vt:lpstr>CBM: An Index of  Academic Health</vt:lpstr>
      <vt:lpstr>Measures Used For Monitoring</vt:lpstr>
      <vt:lpstr>Examples of options for early numeracy indicators</vt:lpstr>
      <vt:lpstr>Examples of sources for CBM early numeracy measures</vt:lpstr>
      <vt:lpstr>Examples of sources for CBM K-8 measures</vt:lpstr>
      <vt:lpstr>Examples of sources for CBM K-8 measures</vt:lpstr>
      <vt:lpstr>Examples of sources for CBM K-8 measures</vt:lpstr>
      <vt:lpstr>The/ DIBELS matht Measures</vt:lpstr>
      <vt:lpstr>DIBELS math </vt:lpstr>
      <vt:lpstr>Algebra progress monitoring measures</vt:lpstr>
      <vt:lpstr>Questions for discussion</vt:lpstr>
      <vt:lpstr>Basic steps in the RTI process—and considerations! </vt:lpstr>
      <vt:lpstr>Decision-making--Progress Monitoring data</vt:lpstr>
      <vt:lpstr>PowerPoint Presentation</vt:lpstr>
      <vt:lpstr>Four-Point Method</vt:lpstr>
      <vt:lpstr>Four-Point Method</vt:lpstr>
      <vt:lpstr>Discussion of data and decision making</vt:lpstr>
      <vt:lpstr>Basic steps in the RTI process—and considerations! </vt:lpstr>
      <vt:lpstr>Diagnostics</vt:lpstr>
      <vt:lpstr>Mathematics Interventions</vt:lpstr>
      <vt:lpstr>Recommendations for resources</vt:lpstr>
      <vt:lpstr>Intervention Plan</vt:lpstr>
      <vt:lpstr>Response to Intervention in Math:  Supporting all Students</vt:lpstr>
      <vt:lpstr>RtI in Math</vt:lpstr>
      <vt:lpstr>Tier I – Working on Strengthening Core Instruction and Deepening Content Knowledge – Disciplinary Literacy</vt:lpstr>
      <vt:lpstr>Professional Development in DL</vt:lpstr>
      <vt:lpstr>Toolbox</vt:lpstr>
      <vt:lpstr>Samples of Student Work</vt:lpstr>
      <vt:lpstr>Short Answer Response</vt:lpstr>
      <vt:lpstr>Short Answer Response</vt:lpstr>
      <vt:lpstr>Literacy-rich Summaries of Math</vt:lpstr>
      <vt:lpstr>Literacy-based Practice in Math</vt:lpstr>
      <vt:lpstr>Literacy Homework in Math</vt:lpstr>
      <vt:lpstr>Learning Walks in Content Areas</vt:lpstr>
      <vt:lpstr>Look-For’s in Math</vt:lpstr>
      <vt:lpstr>Studying Student Work</vt:lpstr>
      <vt:lpstr>The Short Answer Response Strategy</vt:lpstr>
      <vt:lpstr>Students Peer Editing Tool</vt:lpstr>
      <vt:lpstr>Revising and Editing a Math Essay</vt:lpstr>
      <vt:lpstr>Algebra II Essay Sample</vt:lpstr>
      <vt:lpstr>Algebra II Rubric</vt:lpstr>
      <vt:lpstr>Math Short Essay Response</vt:lpstr>
      <vt:lpstr>Create a Plan for Disciplinary Literacy</vt:lpstr>
      <vt:lpstr>Include Literacy in Weekly Math Plans</vt:lpstr>
      <vt:lpstr>Create Literacy and Content Teams</vt:lpstr>
      <vt:lpstr>Make Literacy and Content Work a part of the School-wide Calendar</vt:lpstr>
      <vt:lpstr>Contact Information</vt:lpstr>
      <vt:lpstr>Wrap Up, Discussion</vt:lpstr>
    </vt:vector>
  </TitlesOfParts>
  <Company>University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CBM for Screening and Progress Monitoring at the Secondary Level</dc:title>
  <dc:creator>lembkee</dc:creator>
  <cp:lastModifiedBy>SMU Video</cp:lastModifiedBy>
  <cp:revision>61</cp:revision>
  <dcterms:created xsi:type="dcterms:W3CDTF">2007-05-10T21:45:26Z</dcterms:created>
  <dcterms:modified xsi:type="dcterms:W3CDTF">2014-02-28T17:37:31Z</dcterms:modified>
</cp:coreProperties>
</file>