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6" r:id="rId2"/>
    <p:sldId id="338" r:id="rId3"/>
    <p:sldId id="339" r:id="rId4"/>
    <p:sldId id="367" r:id="rId5"/>
    <p:sldId id="430" r:id="rId6"/>
    <p:sldId id="407" r:id="rId7"/>
    <p:sldId id="410" r:id="rId8"/>
    <p:sldId id="340" r:id="rId9"/>
    <p:sldId id="386" r:id="rId10"/>
    <p:sldId id="401" r:id="rId11"/>
    <p:sldId id="422" r:id="rId12"/>
    <p:sldId id="356" r:id="rId13"/>
    <p:sldId id="357" r:id="rId14"/>
    <p:sldId id="358" r:id="rId15"/>
    <p:sldId id="359" r:id="rId16"/>
    <p:sldId id="360" r:id="rId17"/>
    <p:sldId id="391" r:id="rId18"/>
    <p:sldId id="390" r:id="rId19"/>
    <p:sldId id="361" r:id="rId20"/>
    <p:sldId id="428" r:id="rId21"/>
    <p:sldId id="362" r:id="rId22"/>
    <p:sldId id="393" r:id="rId23"/>
    <p:sldId id="380" r:id="rId24"/>
    <p:sldId id="382" r:id="rId25"/>
    <p:sldId id="381" r:id="rId26"/>
    <p:sldId id="384" r:id="rId27"/>
    <p:sldId id="385" r:id="rId28"/>
    <p:sldId id="325" r:id="rId29"/>
    <p:sldId id="323" r:id="rId30"/>
    <p:sldId id="324" r:id="rId31"/>
    <p:sldId id="397" r:id="rId32"/>
    <p:sldId id="427" r:id="rId33"/>
    <p:sldId id="425" r:id="rId34"/>
    <p:sldId id="426" r:id="rId35"/>
    <p:sldId id="394" r:id="rId36"/>
    <p:sldId id="400" r:id="rId37"/>
    <p:sldId id="395" r:id="rId38"/>
    <p:sldId id="396" r:id="rId39"/>
    <p:sldId id="423" r:id="rId40"/>
    <p:sldId id="418" r:id="rId41"/>
    <p:sldId id="420" r:id="rId42"/>
    <p:sldId id="414" r:id="rId43"/>
    <p:sldId id="415" r:id="rId44"/>
    <p:sldId id="416" r:id="rId45"/>
    <p:sldId id="417" r:id="rId46"/>
    <p:sldId id="429" r:id="rId47"/>
    <p:sldId id="424" r:id="rId48"/>
    <p:sldId id="413" r:id="rId4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lliam Tate" initials="" lastIdx="1" clrIdx="0"/>
  <p:cmAuthor id="1" name="Erin Daugherty" initials="NB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F828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57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Sheet1!$A$12:$A$23</c:f>
              <c:strCache>
                <c:ptCount val="12"/>
                <c:pt idx="0">
                  <c:v>Overall</c:v>
                </c:pt>
                <c:pt idx="1">
                  <c:v>Men</c:v>
                </c:pt>
                <c:pt idx="2">
                  <c:v>Women</c:v>
                </c:pt>
                <c:pt idx="3">
                  <c:v>White</c:v>
                </c:pt>
                <c:pt idx="4">
                  <c:v>Black</c:v>
                </c:pt>
                <c:pt idx="5">
                  <c:v>Hispanic</c:v>
                </c:pt>
                <c:pt idx="6">
                  <c:v>White Men</c:v>
                </c:pt>
                <c:pt idx="7">
                  <c:v>White Women</c:v>
                </c:pt>
                <c:pt idx="8">
                  <c:v>Black Men</c:v>
                </c:pt>
                <c:pt idx="9">
                  <c:v>Black Women</c:v>
                </c:pt>
                <c:pt idx="10">
                  <c:v>Hispanic Men</c:v>
                </c:pt>
                <c:pt idx="11">
                  <c:v>Hispanic Women</c:v>
                </c:pt>
              </c:strCache>
            </c:strRef>
          </c:cat>
          <c:val>
            <c:numRef>
              <c:f>Sheet1!$B$12:$B$23</c:f>
              <c:numCache>
                <c:formatCode>General</c:formatCode>
                <c:ptCount val="12"/>
                <c:pt idx="0">
                  <c:v>11.36</c:v>
                </c:pt>
                <c:pt idx="1">
                  <c:v>13.16</c:v>
                </c:pt>
                <c:pt idx="2">
                  <c:v>9.64</c:v>
                </c:pt>
                <c:pt idx="3">
                  <c:v>9.19</c:v>
                </c:pt>
                <c:pt idx="4">
                  <c:v>18.8</c:v>
                </c:pt>
                <c:pt idx="5">
                  <c:v>17.91</c:v>
                </c:pt>
                <c:pt idx="6">
                  <c:v>10.76</c:v>
                </c:pt>
                <c:pt idx="7">
                  <c:v>7.6499999999999977</c:v>
                </c:pt>
                <c:pt idx="8">
                  <c:v>22.24</c:v>
                </c:pt>
                <c:pt idx="9">
                  <c:v>15.98</c:v>
                </c:pt>
                <c:pt idx="10">
                  <c:v>20.56</c:v>
                </c:pt>
                <c:pt idx="11">
                  <c:v>15.43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FE-40A4-9922-DD1CA4A080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6377992"/>
        <c:axId val="2116381032"/>
      </c:barChart>
      <c:catAx>
        <c:axId val="2116377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500" baseline="0"/>
            </a:pPr>
            <a:endParaRPr lang="en-US"/>
          </a:p>
        </c:txPr>
        <c:crossAx val="2116381032"/>
        <c:crosses val="autoZero"/>
        <c:auto val="1"/>
        <c:lblAlgn val="ctr"/>
        <c:lblOffset val="100"/>
        <c:noMultiLvlLbl val="0"/>
      </c:catAx>
      <c:valAx>
        <c:axId val="21163810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163779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4-14T16:29:06.121" idx="2">
    <p:pos x="-332" y="-26"/>
    <p:text>Insert Childhood Mental Health Disorders By Zip Code Graphic.  It should look like Slide 39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ＭＳ Ｐゴシック" pitchFamily="-4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92DC0F3-BC2E-AF40-A926-76254245F835}" type="datetimeFigureOut">
              <a:rPr lang="en-US"/>
              <a:pPr>
                <a:defRPr/>
              </a:pPr>
              <a:t>4/26/2018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ＭＳ Ｐゴシック" pitchFamily="-4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EAD2803-F4CF-7646-B73E-4131AAABCB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207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pitchFamily="-4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C7290C8-F530-9649-9A4D-AE4F65C94950}" type="datetimeFigureOut">
              <a:rPr lang="en-US"/>
              <a:pPr>
                <a:defRPr/>
              </a:pPr>
              <a:t>4/26/2018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pitchFamily="-4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68A7B5B-BA5E-C942-BEEE-66C531C733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5335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3,342</a:t>
            </a:r>
            <a:r>
              <a:rPr lang="en-US" baseline="0" dirty="0" smtClean="0"/>
              <a:t> and 133, respectively.</a:t>
            </a:r>
            <a:r>
              <a:rPr lang="en-US" dirty="0" smtClean="0"/>
              <a:t> This</a:t>
            </a:r>
            <a:r>
              <a:rPr lang="en-US" baseline="0" dirty="0" smtClean="0"/>
              <a:t> includes Masters and PhD applications in the Natural Sciences (including DBBS), Social Sciences, and Humanities. Not including PhDs in Business, Public Health, or Engineering.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8921C-22EB-6C48-B3A2-65A45B548A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2336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B9D22-5011-43D2-B012-F15A814E251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6137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B9D22-5011-43D2-B012-F15A814E251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252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C91B9B2-2282-4F52-B2F4-EA8A6EB65221}" type="slidenum">
              <a:rPr lang="en-US" smtClean="0">
                <a:ea typeface="ＭＳ Ｐゴシック" charset="-128"/>
              </a:rPr>
              <a:pPr/>
              <a:t>22</a:t>
            </a:fld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1D2A132-C9D0-DF4F-8514-9CA486BAEB15}" type="slidenum">
              <a:rPr lang="en-US" sz="1200"/>
              <a:pPr eaLnBrk="1" hangingPunct="1"/>
              <a:t>38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5EB1D0-97DB-474F-98A6-79B854411903}" type="slidenum">
              <a:rPr lang="en-US" smtClean="0">
                <a:ea typeface="ＭＳ Ｐゴシック" charset="-128"/>
              </a:rPr>
              <a:pPr/>
              <a:t>8</a:t>
            </a:fld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C4858F3-CE70-4FB6-8BF9-EEA726366CDE}" type="slidenum">
              <a:rPr lang="en-US" smtClean="0">
                <a:ea typeface="ＭＳ Ｐゴシック" charset="-128"/>
              </a:rPr>
              <a:pPr/>
              <a:t>10</a:t>
            </a:fld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B9D22-5011-43D2-B012-F15A814E251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143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charset="-128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DB71464-08DE-4FA4-BE3E-E4A8397C47E0}" type="slidenum">
              <a:rPr lang="en-US" smtClean="0">
                <a:ea typeface="ＭＳ Ｐゴシック" charset="-128"/>
              </a:rPr>
              <a:pPr/>
              <a:t>13</a:t>
            </a:fld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B9D22-5011-43D2-B012-F15A814E251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269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B9D22-5011-43D2-B012-F15A814E251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325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B9D22-5011-43D2-B012-F15A814E251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7731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charset="-128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DB71464-08DE-4FA4-BE3E-E4A8397C47E0}" type="slidenum">
              <a:rPr lang="en-US" smtClean="0">
                <a:ea typeface="ＭＳ Ｐゴシック" charset="-128"/>
              </a:rPr>
              <a:pPr/>
              <a:t>18</a:t>
            </a:fld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D67F7-6FAE-1B4A-885B-30D6FFF007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86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59F27-55C4-1644-86E9-E441C59AC6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479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0032E-845A-5746-9119-B600939558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91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AFA23-41ED-2840-9D90-BF8FC42E5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113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61F3E-75F2-7D43-BC6B-2849105515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116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12864-B499-4B4B-A71F-493F03DB7E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922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29A2E-5E92-374F-A3FE-F916C0455D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34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82C1D-73F3-9445-8644-095047D881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9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6D4CF-1140-B34A-8DD8-15C3DB5EAC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62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36B6F-EAE8-014A-97D5-56DB1B9332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493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CD557-7CC2-AE43-A06D-1B7F69D93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872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-4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-4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12D5C34-144B-1A4E-B362-49F9064512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48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48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48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48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4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4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4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4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crecord.org/Content.asp?ContentId=15661" TargetMode="External"/><Relationship Id="rId2" Type="http://schemas.openxmlformats.org/officeDocument/2006/relationships/hyperlink" Target="http://edr.sagepub.com/content/43/5/230/suppl/DC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orthesakeofall.files.wordpress.com/2014/05/for-the-sake-of-all-report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438400"/>
            <a:ext cx="7772400" cy="1143000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rgbClr val="28F828"/>
                </a:solidFill>
                <a:latin typeface="Arial" charset="0"/>
                <a:ea typeface="ＭＳ Ｐゴシック" charset="0"/>
              </a:rPr>
              <a:t>The STEM Challenge: Are Demography and Geography Destiny?</a:t>
            </a:r>
            <a:endParaRPr lang="en-US" sz="2400" b="1" dirty="0">
              <a:solidFill>
                <a:srgbClr val="28F828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477000" cy="2590800"/>
          </a:xfrm>
        </p:spPr>
        <p:txBody>
          <a:bodyPr/>
          <a:lstStyle/>
          <a:p>
            <a:pPr eaLnBrk="1" hangingPunct="1"/>
            <a:r>
              <a:rPr lang="en-US" sz="2000" b="1" dirty="0">
                <a:solidFill>
                  <a:srgbClr val="FFFF00"/>
                </a:solidFill>
                <a:latin typeface="Arial" charset="0"/>
                <a:ea typeface="ＭＳ Ｐゴシック" charset="0"/>
              </a:rPr>
              <a:t>William Tate </a:t>
            </a:r>
            <a:endParaRPr lang="en-US" sz="2000" b="1" dirty="0" smtClean="0">
              <a:solidFill>
                <a:srgbClr val="FFFF00"/>
              </a:solidFill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2000" b="1" dirty="0" smtClean="0">
                <a:solidFill>
                  <a:srgbClr val="FFFF00"/>
                </a:solidFill>
                <a:latin typeface="Arial" charset="0"/>
                <a:ea typeface="ＭＳ Ｐゴシック" charset="0"/>
              </a:rPr>
              <a:t>SMU</a:t>
            </a:r>
          </a:p>
          <a:p>
            <a:pPr eaLnBrk="1" hangingPunct="1"/>
            <a:r>
              <a:rPr lang="en-US" sz="2000" b="1" dirty="0" smtClean="0">
                <a:solidFill>
                  <a:srgbClr val="FFFF00"/>
                </a:solidFill>
                <a:latin typeface="Arial" charset="0"/>
                <a:ea typeface="ＭＳ Ｐゴシック" charset="0"/>
              </a:rPr>
              <a:t>Simmons School of Education &amp; Human Development</a:t>
            </a:r>
          </a:p>
          <a:p>
            <a:pPr eaLnBrk="1" hangingPunct="1"/>
            <a:r>
              <a:rPr lang="en-US" sz="2000" b="1" dirty="0" smtClean="0">
                <a:solidFill>
                  <a:srgbClr val="FFFF00"/>
                </a:solidFill>
                <a:latin typeface="Arial" charset="0"/>
                <a:ea typeface="ＭＳ Ｐゴシック" charset="0"/>
              </a:rPr>
              <a:t>April 2018</a:t>
            </a:r>
            <a:endParaRPr lang="en-US" sz="2000" b="1" dirty="0">
              <a:solidFill>
                <a:srgbClr val="FFFF00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15363" name="Picture 4" descr="3linerev(CMYK)L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60338"/>
            <a:ext cx="1981200" cy="182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_pp_v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533400"/>
            <a:ext cx="6704013" cy="503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9"/>
              </a:srgbClr>
            </a:outerShdw>
          </a:effectLst>
        </p:spPr>
      </p:pic>
      <p:grpSp>
        <p:nvGrpSpPr>
          <p:cNvPr id="14339" name="Group 3"/>
          <p:cNvGrpSpPr>
            <a:grpSpLocks/>
          </p:cNvGrpSpPr>
          <p:nvPr/>
        </p:nvGrpSpPr>
        <p:grpSpPr bwMode="auto">
          <a:xfrm>
            <a:off x="0" y="5834063"/>
            <a:ext cx="9144000" cy="1185862"/>
            <a:chOff x="0" y="5833825"/>
            <a:chExt cx="9144000" cy="1185334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0" y="6019479"/>
              <a:ext cx="9144000" cy="761661"/>
            </a:xfrm>
            <a:prstGeom prst="rect">
              <a:avLst/>
            </a:prstGeom>
            <a:solidFill>
              <a:schemeClr val="bg1">
                <a:alpha val="21176"/>
              </a:schemeClr>
            </a:solidFill>
            <a:ln w="9525">
              <a:solidFill>
                <a:schemeClr val="bg1">
                  <a:alpha val="21176"/>
                </a:schemeClr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2"/>
                </a:solidFill>
                <a:latin typeface="Calibri" pitchFamily="56" charset="0"/>
                <a:ea typeface="ＭＳ Ｐゴシック" pitchFamily="56" charset="-128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0" y="6095645"/>
              <a:ext cx="9144000" cy="761661"/>
            </a:xfrm>
            <a:prstGeom prst="rect">
              <a:avLst/>
            </a:prstGeom>
            <a:solidFill>
              <a:srgbClr val="E46C0A"/>
            </a:solidFill>
            <a:ln w="9525">
              <a:solidFill>
                <a:srgbClr val="E46C0A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2"/>
                </a:solidFill>
                <a:latin typeface="Calibri" pitchFamily="56" charset="0"/>
                <a:ea typeface="ＭＳ Ｐゴシック" pitchFamily="56" charset="-128"/>
              </a:endParaRPr>
            </a:p>
          </p:txBody>
        </p:sp>
        <p:pic>
          <p:nvPicPr>
            <p:cNvPr id="14342" name="Picture 6" descr="logo.psd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1164" y="5833825"/>
              <a:ext cx="5334000" cy="1185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26918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1371599"/>
          </a:xfrm>
        </p:spPr>
        <p:txBody>
          <a:bodyPr/>
          <a:lstStyle/>
          <a:p>
            <a:r>
              <a:rPr lang="en-US" b="1" dirty="0" smtClean="0">
                <a:solidFill>
                  <a:srgbClr val="3366FF"/>
                </a:solidFill>
              </a:rPr>
              <a:t>R.I.P.</a:t>
            </a:r>
            <a:endParaRPr lang="en-US" b="1" dirty="0">
              <a:solidFill>
                <a:srgbClr val="3366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52600"/>
            <a:ext cx="6400800" cy="4648200"/>
          </a:xfrm>
        </p:spPr>
        <p:txBody>
          <a:bodyPr/>
          <a:lstStyle/>
          <a:p>
            <a:pPr marL="457200" indent="-457200" algn="l">
              <a:buFontTx/>
              <a:buChar char="•"/>
            </a:pPr>
            <a:r>
              <a:rPr lang="en-US" sz="4400" dirty="0" smtClean="0">
                <a:solidFill>
                  <a:srgbClr val="FF0000"/>
                </a:solidFill>
              </a:rPr>
              <a:t>R</a:t>
            </a:r>
            <a:r>
              <a:rPr lang="en-US" dirty="0" smtClean="0"/>
              <a:t>etrospective</a:t>
            </a:r>
          </a:p>
          <a:p>
            <a:pPr marL="457200" indent="-457200" algn="l">
              <a:buFontTx/>
              <a:buChar char="•"/>
            </a:pPr>
            <a:r>
              <a:rPr lang="en-US" sz="4400" dirty="0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ntrastate</a:t>
            </a:r>
          </a:p>
          <a:p>
            <a:pPr marL="457200" indent="-457200" algn="l">
              <a:buFontTx/>
              <a:buChar char="•"/>
            </a:pPr>
            <a:r>
              <a:rPr lang="en-US" sz="4400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90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n-US" sz="2400" dirty="0" smtClean="0"/>
              <a:t>Education Outcomes</a:t>
            </a:r>
            <a:endParaRPr lang="en-US" sz="2400" dirty="0"/>
          </a:p>
        </p:txBody>
      </p:sp>
      <p:pic>
        <p:nvPicPr>
          <p:cNvPr id="4" name="Content Placeholder 3" descr="pub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01000" y="838227"/>
            <a:ext cx="6042800" cy="5105373"/>
          </a:xfrm>
        </p:spPr>
      </p:pic>
      <p:sp>
        <p:nvSpPr>
          <p:cNvPr id="5" name="TextBox 4"/>
          <p:cNvSpPr txBox="1"/>
          <p:nvPr/>
        </p:nvSpPr>
        <p:spPr>
          <a:xfrm>
            <a:off x="4953000" y="6019800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Educational Researcher</a:t>
            </a:r>
            <a:r>
              <a:rPr lang="en-US" dirty="0" smtClean="0"/>
              <a:t>, 2014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05000" y="1293812"/>
            <a:ext cx="5410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-457226" y="3656780"/>
            <a:ext cx="4724400" cy="16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4952987" y="3656793"/>
            <a:ext cx="4724400" cy="16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224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2" name="Group 3"/>
          <p:cNvGrpSpPr>
            <a:grpSpLocks/>
          </p:cNvGrpSpPr>
          <p:nvPr/>
        </p:nvGrpSpPr>
        <p:grpSpPr bwMode="auto">
          <a:xfrm>
            <a:off x="0" y="6019798"/>
            <a:ext cx="9144000" cy="838200"/>
            <a:chOff x="0" y="6019479"/>
            <a:chExt cx="9144000" cy="837827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0" y="6019479"/>
              <a:ext cx="9144000" cy="761661"/>
            </a:xfrm>
            <a:prstGeom prst="rect">
              <a:avLst/>
            </a:prstGeom>
            <a:solidFill>
              <a:schemeClr val="bg1">
                <a:alpha val="21176"/>
              </a:schemeClr>
            </a:solidFill>
            <a:ln w="9525">
              <a:solidFill>
                <a:schemeClr val="bg1">
                  <a:alpha val="21176"/>
                </a:schemeClr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2"/>
                </a:solidFill>
                <a:latin typeface="Calibri" pitchFamily="56" charset="0"/>
                <a:ea typeface="ＭＳ Ｐゴシック" pitchFamily="56" charset="-128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0" y="6095645"/>
              <a:ext cx="9144000" cy="761661"/>
            </a:xfrm>
            <a:prstGeom prst="rect">
              <a:avLst/>
            </a:prstGeom>
            <a:solidFill>
              <a:srgbClr val="E46C0A"/>
            </a:solidFill>
            <a:ln w="9525">
              <a:solidFill>
                <a:srgbClr val="E46C0A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2"/>
                </a:solidFill>
                <a:latin typeface="Calibri" pitchFamily="56" charset="0"/>
                <a:ea typeface="ＭＳ Ｐゴシック" pitchFamily="56" charset="-128"/>
              </a:endParaRPr>
            </a:p>
          </p:txBody>
        </p:sp>
      </p:grp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7200" y="3429000"/>
            <a:ext cx="8229600" cy="2810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48" charset="-128"/>
                <a:cs typeface="ＭＳ Ｐゴシック" pitchFamily="48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48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48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48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4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2400" dirty="0" smtClean="0"/>
              <a:t>Figure 1</a:t>
            </a:r>
          </a:p>
          <a:p>
            <a:pPr marL="0" indent="0">
              <a:buFont typeface="Arial" charset="0"/>
              <a:buNone/>
            </a:pPr>
            <a:r>
              <a:rPr lang="en-US" sz="2000" dirty="0" smtClean="0"/>
              <a:t>State mathematics and science course graduation requirements, combined, for the years 1980, 1990 and 2000. The dark purple represents no mandated statewide requirement, while the darkest blue denotes a requirement of 6 courses; those states without a requirement by 2000 were excluded from our analyses.   </a:t>
            </a:r>
            <a:endParaRPr lang="en-US" sz="2000" dirty="0"/>
          </a:p>
        </p:txBody>
      </p:sp>
      <p:pic>
        <p:nvPicPr>
          <p:cNvPr id="7" name="Picture 6" descr="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9144000" cy="229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68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“High school dropout"</a:t>
            </a:r>
          </a:p>
          <a:p>
            <a:r>
              <a:rPr lang="en-US" dirty="0" smtClean="0"/>
              <a:t>“College enrollment"</a:t>
            </a:r>
          </a:p>
          <a:p>
            <a:r>
              <a:rPr lang="en-US" dirty="0" smtClean="0"/>
              <a:t>“Any college degree"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97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Dropout Rate Varied by Demographic Group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533400" y="1524000"/>
          <a:ext cx="8102600" cy="4861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6508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Large Impact on Dropout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Highest requirements were associated with a 1.07 point increase in the dropout rate for all likely non-movers (</a:t>
            </a:r>
            <a:r>
              <a:rPr lang="en-US" sz="2800" i="1" dirty="0" smtClean="0"/>
              <a:t>p</a:t>
            </a:r>
            <a:r>
              <a:rPr lang="en-US" sz="2800" dirty="0" smtClean="0"/>
              <a:t> &lt; 0.001) </a:t>
            </a:r>
          </a:p>
          <a:p>
            <a:r>
              <a:rPr lang="en-US" sz="2800" dirty="0" smtClean="0"/>
              <a:t>Greatest increases observed for Black and Hispanic men</a:t>
            </a:r>
          </a:p>
          <a:p>
            <a:pPr marL="457200" lvl="1" indent="0">
              <a:buNone/>
            </a:pPr>
            <a:r>
              <a:rPr lang="en-US" sz="2400" dirty="0" smtClean="0"/>
              <a:t>	1.88 point increase for Black Men (</a:t>
            </a:r>
            <a:r>
              <a:rPr lang="en-US" sz="2400" i="1" dirty="0" smtClean="0"/>
              <a:t>p</a:t>
            </a:r>
            <a:r>
              <a:rPr lang="en-US" sz="2400" dirty="0" smtClean="0"/>
              <a:t> = 0.018)</a:t>
            </a:r>
          </a:p>
          <a:p>
            <a:pPr marL="457200" lvl="1" indent="0">
              <a:buNone/>
            </a:pPr>
            <a:r>
              <a:rPr lang="en-US" sz="2400" dirty="0" smtClean="0"/>
              <a:t>	2.58 point increase for Hispanic Men (</a:t>
            </a:r>
            <a:r>
              <a:rPr lang="en-US" sz="2400" i="1" dirty="0" smtClean="0"/>
              <a:t>p</a:t>
            </a:r>
            <a:r>
              <a:rPr lang="en-US" sz="2400" dirty="0" smtClean="0"/>
              <a:t> &lt; 0.001)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70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to 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One percent reduction in the national high school dropout rate is equated with 400 fewer murders and 8,000 fewer assaults.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One percent reduction for all men ages 20-60 would save the United States as much as $1.4 billion per year in reduced costs from crime incurred by victims and society at large.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			</a:t>
            </a:r>
            <a:r>
              <a:rPr lang="en-US" sz="2000" dirty="0" err="1" smtClean="0">
                <a:solidFill>
                  <a:srgbClr val="FF0000"/>
                </a:solidFill>
              </a:rPr>
              <a:t>Lochner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and </a:t>
            </a:r>
            <a:r>
              <a:rPr lang="en-US" sz="2000" dirty="0" err="1">
                <a:solidFill>
                  <a:srgbClr val="FF0000"/>
                </a:solidFill>
              </a:rPr>
              <a:t>Moretti</a:t>
            </a:r>
            <a:r>
              <a:rPr lang="en-US" sz="2000" dirty="0">
                <a:solidFill>
                  <a:srgbClr val="FF0000"/>
                </a:solidFill>
              </a:rPr>
              <a:t> (2001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3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ea typeface="ＭＳ Ｐゴシック" charset="-128"/>
              </a:rPr>
              <a:t>Educational Attainment and Societal Benefit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202723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FFFF"/>
                </a:solidFill>
                <a:ea typeface="ＭＳ Ｐゴシック" charset="-128"/>
              </a:rPr>
              <a:t>Benefits per high school graduate range from $53,000 (fiscal benefits to state and local government) to $392,000 (total economic benefits to California).</a:t>
            </a:r>
          </a:p>
          <a:p>
            <a:pPr>
              <a:buFont typeface="Arial" charset="0"/>
              <a:buNone/>
            </a:pPr>
            <a:r>
              <a:rPr lang="en-US" sz="2400" dirty="0" smtClean="0">
                <a:solidFill>
                  <a:srgbClr val="FFFFFF"/>
                </a:solidFill>
                <a:ea typeface="ＭＳ Ｐゴシック" charset="-128"/>
              </a:rPr>
              <a:t>Source: California Dropout Research Project</a:t>
            </a:r>
          </a:p>
          <a:p>
            <a:pPr>
              <a:buFont typeface="Arial" charset="0"/>
              <a:buNone/>
            </a:pPr>
            <a:endParaRPr lang="en-US" dirty="0" smtClean="0">
              <a:ea typeface="ＭＳ Ｐゴシック" charset="-128"/>
            </a:endParaRPr>
          </a:p>
          <a:p>
            <a:pPr>
              <a:buFont typeface="Arial" charset="0"/>
              <a:buNone/>
            </a:pPr>
            <a:endParaRPr lang="en-US" dirty="0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164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College Enrollment Not Affected as Expected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No significant findings until subgroup analyses were performed</a:t>
            </a:r>
          </a:p>
          <a:p>
            <a:r>
              <a:rPr lang="en-US" sz="2800" dirty="0" smtClean="0"/>
              <a:t>Some subgroups were </a:t>
            </a:r>
            <a:r>
              <a:rPr lang="en-US" sz="2800" i="1" dirty="0" smtClean="0"/>
              <a:t>less</a:t>
            </a:r>
            <a:r>
              <a:rPr lang="en-US" sz="2800" dirty="0" smtClean="0"/>
              <a:t> likely to go on to college when exposed to higher requirements</a:t>
            </a:r>
          </a:p>
          <a:p>
            <a:pPr marL="457200" lvl="1" indent="0">
              <a:buNone/>
            </a:pPr>
            <a:r>
              <a:rPr lang="en-US" sz="2400" dirty="0" smtClean="0"/>
              <a:t>	5.21 percentage point decrease for Hispanic Men (</a:t>
            </a:r>
            <a:r>
              <a:rPr lang="en-US" sz="2400" i="1" dirty="0" smtClean="0"/>
              <a:t>p</a:t>
            </a:r>
            <a:r>
              <a:rPr lang="en-US" sz="2400" dirty="0" smtClean="0"/>
              <a:t> = 0.008) </a:t>
            </a:r>
          </a:p>
          <a:p>
            <a:pPr marL="457200" lvl="1" indent="0">
              <a:buNone/>
            </a:pPr>
            <a:r>
              <a:rPr lang="en-US" sz="2400" dirty="0" smtClean="0"/>
              <a:t>	3.32 point decrease for Hispanic Women (</a:t>
            </a:r>
            <a:r>
              <a:rPr lang="en-US" sz="2400" i="1" dirty="0" smtClean="0"/>
              <a:t>p</a:t>
            </a:r>
            <a:r>
              <a:rPr lang="en-US" sz="2400" dirty="0" smtClean="0"/>
              <a:t> = 0.022)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23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C000"/>
                </a:solidFill>
                <a:ea typeface="ＭＳ Ｐゴシック" charset="-128"/>
              </a:rPr>
              <a:t>Acknowledgements</a:t>
            </a:r>
          </a:p>
        </p:txBody>
      </p:sp>
      <p:sp>
        <p:nvSpPr>
          <p:cNvPr id="4099" name="Content Placeholder 3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572000"/>
          </a:xfrm>
        </p:spPr>
        <p:txBody>
          <a:bodyPr/>
          <a:lstStyle/>
          <a:p>
            <a:r>
              <a:rPr lang="en-US" sz="2000" dirty="0" smtClean="0">
                <a:solidFill>
                  <a:srgbClr val="FFFFFF"/>
                </a:solidFill>
                <a:ea typeface="ＭＳ Ｐゴシック" charset="-128"/>
              </a:rPr>
              <a:t>National Science Foundation</a:t>
            </a:r>
          </a:p>
          <a:p>
            <a:r>
              <a:rPr lang="en-US" sz="2000" dirty="0"/>
              <a:t>Washington University in St. Louis, Public Health Institute (2009).  Linking Genetically Informative Addiction Data Sets to Objectively-Measured Environmental Data via Geo-</a:t>
            </a:r>
            <a:r>
              <a:rPr lang="en-US" sz="2000" dirty="0" smtClean="0"/>
              <a:t>Coding.</a:t>
            </a:r>
          </a:p>
          <a:p>
            <a:r>
              <a:rPr lang="en-US" sz="2000" dirty="0" smtClean="0"/>
              <a:t>Andrew Plunk</a:t>
            </a:r>
            <a:r>
              <a:rPr lang="en-US" sz="2000" dirty="0"/>
              <a:t> </a:t>
            </a:r>
            <a:endParaRPr lang="en-US" sz="2000" dirty="0" smtClean="0"/>
          </a:p>
          <a:p>
            <a:r>
              <a:rPr lang="en-US" sz="2000" dirty="0" smtClean="0"/>
              <a:t>Richard </a:t>
            </a:r>
            <a:r>
              <a:rPr lang="en-US" sz="2000" dirty="0" err="1" smtClean="0"/>
              <a:t>Grucza</a:t>
            </a:r>
            <a:endParaRPr lang="en-US" sz="2000" dirty="0" smtClean="0"/>
          </a:p>
          <a:p>
            <a:r>
              <a:rPr lang="en-US" sz="2000" dirty="0" smtClean="0"/>
              <a:t>Laura </a:t>
            </a:r>
            <a:r>
              <a:rPr lang="en-US" sz="2000" dirty="0" err="1" smtClean="0"/>
              <a:t>Bierut</a:t>
            </a:r>
            <a:endParaRPr lang="en-US" sz="2000" dirty="0" smtClean="0"/>
          </a:p>
          <a:p>
            <a:r>
              <a:rPr lang="en-US" sz="2000" dirty="0">
                <a:solidFill>
                  <a:srgbClr val="FFFFFF"/>
                </a:solidFill>
                <a:ea typeface="ＭＳ Ｐゴシック" charset="-128"/>
              </a:rPr>
              <a:t>Mark </a:t>
            </a:r>
            <a:r>
              <a:rPr lang="en-US" sz="2000" dirty="0" err="1">
                <a:solidFill>
                  <a:srgbClr val="FFFFFF"/>
                </a:solidFill>
                <a:ea typeface="ＭＳ Ｐゴシック" charset="-128"/>
              </a:rPr>
              <a:t>Hogrebe</a:t>
            </a:r>
            <a:endParaRPr lang="en-US" sz="2000" dirty="0">
              <a:solidFill>
                <a:srgbClr val="FFFFFF"/>
              </a:solidFill>
              <a:ea typeface="ＭＳ Ｐゴシック" charset="-128"/>
            </a:endParaRPr>
          </a:p>
          <a:p>
            <a:r>
              <a:rPr lang="en-US" sz="2000" dirty="0">
                <a:solidFill>
                  <a:srgbClr val="FFFFFF"/>
                </a:solidFill>
                <a:ea typeface="ＭＳ Ｐゴシック" charset="-128"/>
              </a:rPr>
              <a:t>Brian Cohen</a:t>
            </a:r>
          </a:p>
          <a:p>
            <a:r>
              <a:rPr lang="en-US" sz="2000" dirty="0">
                <a:solidFill>
                  <a:srgbClr val="FFFFFF"/>
                </a:solidFill>
                <a:ea typeface="ＭＳ Ｐゴシック" charset="-128"/>
              </a:rPr>
              <a:t>Erin </a:t>
            </a:r>
            <a:r>
              <a:rPr lang="en-US" sz="2000" dirty="0" smtClean="0">
                <a:solidFill>
                  <a:srgbClr val="FFFFFF"/>
                </a:solidFill>
                <a:ea typeface="ＭＳ Ｐゴシック" charset="-128"/>
              </a:rPr>
              <a:t>Daugherty</a:t>
            </a:r>
            <a:endParaRPr lang="en-US" sz="2000" dirty="0">
              <a:solidFill>
                <a:srgbClr val="FFFFFF"/>
              </a:solidFill>
              <a:ea typeface="ＭＳ Ｐゴシック" charset="-128"/>
            </a:endParaRPr>
          </a:p>
          <a:p>
            <a:endParaRPr lang="en-US" sz="1600" b="1" dirty="0" smtClean="0"/>
          </a:p>
          <a:p>
            <a:endParaRPr lang="en-US" sz="1600" b="1" dirty="0"/>
          </a:p>
          <a:p>
            <a:pPr marL="0" indent="0">
              <a:buNone/>
            </a:pPr>
            <a:r>
              <a:rPr lang="en-US" b="1" dirty="0" smtClean="0"/>
              <a:t>NO CONFLICTS OF INTEREST</a:t>
            </a:r>
            <a:endParaRPr lang="en-US" dirty="0"/>
          </a:p>
          <a:p>
            <a:pPr marL="0" indent="0">
              <a:buNone/>
            </a:pPr>
            <a:endParaRPr lang="en-US" dirty="0" smtClean="0">
              <a:solidFill>
                <a:srgbClr val="FFFFFF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546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4" descr="Mortality by Education Level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06" r="-10906"/>
          <a:stretch>
            <a:fillRect/>
          </a:stretch>
        </p:blipFill>
        <p:spPr>
          <a:xfrm>
            <a:off x="228600" y="160734"/>
            <a:ext cx="8726488" cy="6544866"/>
          </a:xfrm>
        </p:spPr>
      </p:pic>
    </p:spTree>
    <p:extLst>
      <p:ext uri="{BB962C8B-B14F-4D97-AF65-F5344CB8AC3E}">
        <p14:creationId xmlns:p14="http://schemas.microsoft.com/office/powerpoint/2010/main" val="341447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Some Benefit Seen for College Completion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Probability of completing a degree increased by 0.42 percentage points for the full sample (</a:t>
            </a:r>
            <a:r>
              <a:rPr lang="en-US" sz="2800" i="1" dirty="0" smtClean="0"/>
              <a:t>p </a:t>
            </a:r>
            <a:r>
              <a:rPr lang="en-US" sz="2800" dirty="0" smtClean="0"/>
              <a:t>= 0.047)</a:t>
            </a:r>
          </a:p>
          <a:p>
            <a:r>
              <a:rPr lang="en-US" sz="2800" dirty="0" smtClean="0"/>
              <a:t>Conditional analyses varied by likely migration status</a:t>
            </a:r>
          </a:p>
          <a:p>
            <a:pPr marL="457200" lvl="1" indent="0">
              <a:buNone/>
            </a:pPr>
            <a:r>
              <a:rPr lang="en-US" sz="2400" dirty="0" smtClean="0"/>
              <a:t>	2.87 point increase for likely non-mover Black women (</a:t>
            </a:r>
            <a:r>
              <a:rPr lang="en-US" sz="2400" i="1" dirty="0" smtClean="0"/>
              <a:t>p =</a:t>
            </a:r>
            <a:r>
              <a:rPr lang="en-US" sz="2400" dirty="0" smtClean="0"/>
              <a:t> 0.037)</a:t>
            </a:r>
          </a:p>
          <a:p>
            <a:pPr marL="457200" lvl="1" indent="0">
              <a:buNone/>
            </a:pPr>
            <a:r>
              <a:rPr lang="en-US" sz="2400" dirty="0" smtClean="0"/>
              <a:t>	6.36 increase for likely non-mover Hispanic men (</a:t>
            </a:r>
            <a:r>
              <a:rPr lang="en-US" sz="2400" i="1" dirty="0" smtClean="0"/>
              <a:t>p =</a:t>
            </a:r>
            <a:r>
              <a:rPr lang="en-US" sz="2400" dirty="0" smtClean="0"/>
              <a:t> 0.031).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53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4"/>
          <p:cNvGrpSpPr>
            <a:grpSpLocks/>
          </p:cNvGrpSpPr>
          <p:nvPr/>
        </p:nvGrpSpPr>
        <p:grpSpPr bwMode="auto">
          <a:xfrm>
            <a:off x="0" y="5834063"/>
            <a:ext cx="9144000" cy="1185862"/>
            <a:chOff x="0" y="5833825"/>
            <a:chExt cx="9144000" cy="1185334"/>
          </a:xfrm>
        </p:grpSpPr>
        <p:sp>
          <p:nvSpPr>
            <p:cNvPr id="3" name="Rectangle 2"/>
            <p:cNvSpPr>
              <a:spLocks noChangeArrowheads="1"/>
            </p:cNvSpPr>
            <p:nvPr/>
          </p:nvSpPr>
          <p:spPr bwMode="auto">
            <a:xfrm>
              <a:off x="0" y="6019479"/>
              <a:ext cx="9144000" cy="761661"/>
            </a:xfrm>
            <a:prstGeom prst="rect">
              <a:avLst/>
            </a:prstGeom>
            <a:solidFill>
              <a:schemeClr val="bg1">
                <a:alpha val="21176"/>
              </a:schemeClr>
            </a:solidFill>
            <a:ln w="9525">
              <a:solidFill>
                <a:schemeClr val="bg1">
                  <a:alpha val="21176"/>
                </a:schemeClr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2"/>
                </a:solidFill>
                <a:latin typeface="Calibri" pitchFamily="56" charset="0"/>
                <a:ea typeface="ＭＳ Ｐゴシック" pitchFamily="56" charset="-128"/>
              </a:endParaRPr>
            </a:p>
          </p:txBody>
        </p:sp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0" y="6095645"/>
              <a:ext cx="9144000" cy="761661"/>
            </a:xfrm>
            <a:prstGeom prst="rect">
              <a:avLst/>
            </a:prstGeom>
            <a:solidFill>
              <a:srgbClr val="E46C0A"/>
            </a:solidFill>
            <a:ln w="9525">
              <a:solidFill>
                <a:srgbClr val="E46C0A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2"/>
                </a:solidFill>
                <a:latin typeface="Calibri" pitchFamily="56" charset="0"/>
                <a:ea typeface="ＭＳ Ｐゴシック" pitchFamily="56" charset="-128"/>
              </a:endParaRPr>
            </a:p>
          </p:txBody>
        </p:sp>
        <p:pic>
          <p:nvPicPr>
            <p:cNvPr id="24583" name="Picture 7" descr="logo.psd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164" y="5833825"/>
              <a:ext cx="5334000" cy="1185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4579" name="Picture 7" descr="chart2_c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125" y="158750"/>
            <a:ext cx="8194675" cy="586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44475" y="87313"/>
            <a:ext cx="3870325" cy="3698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ea typeface="ＭＳ Ｐゴシック" pitchFamily="56" charset="-128"/>
              </a:rPr>
              <a:t>AN OPPORTUNITY-PROPENSITY MODEL</a:t>
            </a:r>
          </a:p>
        </p:txBody>
      </p:sp>
    </p:spTree>
    <p:extLst>
      <p:ext uri="{BB962C8B-B14F-4D97-AF65-F5344CB8AC3E}">
        <p14:creationId xmlns:p14="http://schemas.microsoft.com/office/powerpoint/2010/main" val="15891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Geographically Weighted Regression (GWR)</a:t>
            </a:r>
            <a:endParaRPr lang="en-US" dirty="0"/>
          </a:p>
        </p:txBody>
      </p:sp>
      <p:pic>
        <p:nvPicPr>
          <p:cNvPr id="5" name="Content Placeholder 4" descr="GWR Equation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1403" b="-181403"/>
          <a:stretch>
            <a:fillRect/>
          </a:stretch>
        </p:blipFill>
        <p:spPr>
          <a:xfrm>
            <a:off x="4419600" y="762000"/>
            <a:ext cx="4044950" cy="24384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GWR runs </a:t>
            </a:r>
            <a:r>
              <a:rPr lang="en-US" dirty="0"/>
              <a:t>a regression for each location, instead of a sole regression for the entire study area. GWR is a useful regression model to work with non-stationary data. The term </a:t>
            </a:r>
            <a:r>
              <a:rPr lang="en-US" dirty="0" err="1"/>
              <a:t>stationarity</a:t>
            </a:r>
            <a:r>
              <a:rPr lang="en-US" dirty="0"/>
              <a:t> refers to relationships in which the influences of the independent variables remain constant over the dependent variable throughout time and space.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On </a:t>
            </a:r>
            <a:r>
              <a:rPr lang="en-US" dirty="0"/>
              <a:t>the other hand, local or non-stationary models (e.g. GWR) account for different responses in different parts of the study region that the independent variables produce over the dependent variable.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43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hogrebe\Documents\Wdoc\Bill Tate\Maps with Ferguson call-out 2015\FRL and Algebra 1 ttest FF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126" y="762000"/>
            <a:ext cx="6532474" cy="539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51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hogrebe\Documents\Wdoc\Bill Tate\Maps with Ferguson call-out 2015\Figure 13, Minority - t-test FF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7200"/>
            <a:ext cx="6364224" cy="593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40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mhogrebe\Documents\Wdoc\Bill Tate\Maps with Ferguson call-out 2015\FRL and Graduation ttest FF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94578"/>
            <a:ext cx="6574902" cy="547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97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mhogrebe\Documents\Wdoc\Bill Tate\Maps with Ferguson call-out 2015\FRL and Dropout ttest FF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326" y="686486"/>
            <a:ext cx="6532474" cy="548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75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hogrebe\Documents\Wdoc\Bill Tate\Maps with Ferguson call-out 2015\Figure 14, Discipline - t-tests FF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"/>
            <a:ext cx="6298387" cy="580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34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46"/>
            <a:ext cx="9144000" cy="681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30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C000"/>
                </a:solidFill>
                <a:ea typeface="ＭＳ Ｐゴシック" charset="-128"/>
              </a:rPr>
              <a:t>Acknowledgements</a:t>
            </a:r>
          </a:p>
        </p:txBody>
      </p:sp>
      <p:sp>
        <p:nvSpPr>
          <p:cNvPr id="4099" name="Content Placeholder 3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267200"/>
          </a:xfrm>
        </p:spPr>
        <p:txBody>
          <a:bodyPr/>
          <a:lstStyle/>
          <a:p>
            <a:r>
              <a:rPr lang="en-US" sz="2000" dirty="0" err="1" smtClean="0">
                <a:solidFill>
                  <a:srgbClr val="FFFFFF"/>
                </a:solidFill>
                <a:ea typeface="ＭＳ Ｐゴシック" charset="-128"/>
              </a:rPr>
              <a:t>Brittni</a:t>
            </a:r>
            <a:r>
              <a:rPr lang="en-US" sz="2000" dirty="0" smtClean="0">
                <a:solidFill>
                  <a:srgbClr val="FFFFFF"/>
                </a:solidFill>
                <a:ea typeface="ＭＳ Ｐゴシック" charset="-128"/>
              </a:rPr>
              <a:t> Jones</a:t>
            </a:r>
          </a:p>
          <a:p>
            <a:r>
              <a:rPr lang="en-US" sz="2000" dirty="0" smtClean="0">
                <a:solidFill>
                  <a:srgbClr val="FFFFFF"/>
                </a:solidFill>
                <a:ea typeface="ＭＳ Ｐゴシック" charset="-128"/>
              </a:rPr>
              <a:t>Kelly Harris</a:t>
            </a:r>
          </a:p>
          <a:p>
            <a:r>
              <a:rPr lang="en-US" sz="2000" dirty="0" smtClean="0">
                <a:solidFill>
                  <a:srgbClr val="FFFFFF"/>
                </a:solidFill>
                <a:ea typeface="ＭＳ Ｐゴシック" charset="-128"/>
              </a:rPr>
              <a:t>Christopher Hamilton</a:t>
            </a:r>
          </a:p>
          <a:p>
            <a:r>
              <a:rPr lang="en-US" sz="2000" dirty="0" smtClean="0">
                <a:solidFill>
                  <a:srgbClr val="FFFFFF"/>
                </a:solidFill>
                <a:ea typeface="ＭＳ Ｐゴシック" charset="-128"/>
              </a:rPr>
              <a:t>William Brett Robertson</a:t>
            </a:r>
          </a:p>
          <a:p>
            <a:r>
              <a:rPr lang="en-US" sz="2000" dirty="0" smtClean="0">
                <a:solidFill>
                  <a:srgbClr val="FFFFFF"/>
                </a:solidFill>
                <a:ea typeface="ＭＳ Ｐゴシック" charset="-128"/>
              </a:rPr>
              <a:t>Elizabeth Thorne Wallington</a:t>
            </a:r>
          </a:p>
          <a:p>
            <a:r>
              <a:rPr lang="en-US" sz="2000" dirty="0" err="1" smtClean="0">
                <a:solidFill>
                  <a:srgbClr val="FFFFFF"/>
                </a:solidFill>
                <a:ea typeface="ＭＳ Ｐゴシック" charset="-128"/>
              </a:rPr>
              <a:t>Lyndsie</a:t>
            </a:r>
            <a:r>
              <a:rPr lang="en-US" sz="2000" dirty="0" smtClean="0">
                <a:solidFill>
                  <a:srgbClr val="FFFFFF"/>
                </a:solidFill>
                <a:ea typeface="ＭＳ Ｐゴシック" charset="-128"/>
              </a:rPr>
              <a:t> M. Schultz</a:t>
            </a:r>
          </a:p>
          <a:p>
            <a:r>
              <a:rPr lang="en-US" sz="2000" dirty="0" smtClean="0">
                <a:solidFill>
                  <a:srgbClr val="FFFFFF"/>
                </a:solidFill>
                <a:ea typeface="ＭＳ Ｐゴシック" charset="-128"/>
              </a:rPr>
              <a:t>Ashley </a:t>
            </a:r>
            <a:r>
              <a:rPr lang="en-US" sz="2000" dirty="0" err="1" smtClean="0">
                <a:solidFill>
                  <a:srgbClr val="FFFFFF"/>
                </a:solidFill>
                <a:ea typeface="ＭＳ Ｐゴシック" charset="-128"/>
              </a:rPr>
              <a:t>Macrander</a:t>
            </a:r>
            <a:endParaRPr lang="en-US" sz="2000" dirty="0" smtClean="0">
              <a:solidFill>
                <a:srgbClr val="FFFFFF"/>
              </a:solidFill>
              <a:ea typeface="ＭＳ Ｐゴシック" charset="-128"/>
            </a:endParaRPr>
          </a:p>
          <a:p>
            <a:endParaRPr lang="en-US" sz="2000" dirty="0" smtClean="0">
              <a:solidFill>
                <a:srgbClr val="FFFFFF"/>
              </a:solidFill>
              <a:ea typeface="ＭＳ Ｐゴシック" charset="-128"/>
            </a:endParaRPr>
          </a:p>
          <a:p>
            <a:pPr marL="0" indent="0">
              <a:buNone/>
            </a:pPr>
            <a:r>
              <a:rPr lang="en-US" b="1" dirty="0" smtClean="0"/>
              <a:t>NO CONFLICTS OF INTEREST</a:t>
            </a:r>
            <a:endParaRPr lang="en-US" dirty="0"/>
          </a:p>
          <a:p>
            <a:pPr marL="0" indent="0">
              <a:buNone/>
            </a:pPr>
            <a:endParaRPr lang="en-US" dirty="0" smtClean="0">
              <a:solidFill>
                <a:srgbClr val="FFFFFF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546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46"/>
            <a:ext cx="9144000" cy="681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6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Reason for suspensions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In 2014, nearly one out of five of the 3,989 total suspensions in the St. Louis Public Schools was for “insubordination/</a:t>
            </a:r>
            <a:r>
              <a:rPr lang="en-US" sz="2000" dirty="0" err="1" smtClean="0"/>
              <a:t>disrepect</a:t>
            </a:r>
            <a:r>
              <a:rPr lang="en-US" sz="2000" dirty="0"/>
              <a:t>,</a:t>
            </a:r>
            <a:r>
              <a:rPr lang="en-US" sz="2000" dirty="0" smtClean="0"/>
              <a:t>” a category that relies on the subjectivity of a teacher or administrator.</a:t>
            </a:r>
          </a:p>
          <a:p>
            <a:r>
              <a:rPr lang="en-US" dirty="0" smtClean="0"/>
              <a:t>1,422 elementary students</a:t>
            </a:r>
          </a:p>
          <a:p>
            <a:r>
              <a:rPr lang="en-US" dirty="0" smtClean="0"/>
              <a:t>200 kindergartners</a:t>
            </a:r>
          </a:p>
          <a:p>
            <a:r>
              <a:rPr lang="en-US" dirty="0" smtClean="0"/>
              <a:t>8 preschoolers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dirty="0" smtClean="0"/>
              <a:t>Source: </a:t>
            </a:r>
            <a:r>
              <a:rPr lang="en-US" sz="2000" i="1" dirty="0" smtClean="0"/>
              <a:t>St. Louis Dispatch</a:t>
            </a:r>
            <a:r>
              <a:rPr lang="en-US" sz="2000" dirty="0" smtClean="0"/>
              <a:t>, March 22, 2015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8543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52400"/>
            <a:ext cx="44196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83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Emergency Room Visits for Mental health youth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6" b="4186"/>
          <a:stretch>
            <a:fillRect/>
          </a:stretch>
        </p:blipFill>
        <p:spPr>
          <a:xfrm>
            <a:off x="798512" y="533400"/>
            <a:ext cx="7659688" cy="5744766"/>
          </a:xfrm>
        </p:spPr>
      </p:pic>
    </p:spTree>
    <p:extLst>
      <p:ext uri="{BB962C8B-B14F-4D97-AF65-F5344CB8AC3E}">
        <p14:creationId xmlns:p14="http://schemas.microsoft.com/office/powerpoint/2010/main" val="395142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Inpatient Hospitalizations for mental health for youth 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3" b="3233"/>
          <a:stretch>
            <a:fillRect/>
          </a:stretch>
        </p:blipFill>
        <p:spPr>
          <a:xfrm>
            <a:off x="838200" y="533400"/>
            <a:ext cx="7620000" cy="5715000"/>
          </a:xfrm>
        </p:spPr>
      </p:pic>
    </p:spTree>
    <p:extLst>
      <p:ext uri="{BB962C8B-B14F-4D97-AF65-F5344CB8AC3E}">
        <p14:creationId xmlns:p14="http://schemas.microsoft.com/office/powerpoint/2010/main" val="279276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Building a Brain Regime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Placeholder 4" descr="Prenatal Care and Maternal Health by Race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376" r="-38376"/>
          <a:stretch>
            <a:fillRect/>
          </a:stretch>
        </p:blipFill>
        <p:spPr>
          <a:xfrm>
            <a:off x="1828800" y="609600"/>
            <a:ext cx="5486400" cy="41148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52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a Brain Regime</a:t>
            </a:r>
            <a:endParaRPr lang="en-US" dirty="0"/>
          </a:p>
        </p:txBody>
      </p:sp>
      <p:pic>
        <p:nvPicPr>
          <p:cNvPr id="5" name="Picture Placeholder 4" descr="Food Desert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930" r="-4493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53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Building a Brain Regime</a:t>
            </a:r>
            <a:endParaRPr lang="en-US" dirty="0"/>
          </a:p>
        </p:txBody>
      </p:sp>
      <p:pic>
        <p:nvPicPr>
          <p:cNvPr id="5" name="Picture Placeholder 4" descr="Health Insurance Coverage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359" b="-15359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43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The Case of North St. Louis</a:t>
            </a:r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latin typeface="Calibri" charset="0"/>
                <a:ea typeface="ＭＳ Ｐゴシック" charset="0"/>
                <a:cs typeface="ＭＳ Ｐゴシック" charset="0"/>
              </a:rPr>
              <a:t>There is a general shortage of healthcare professionals in North St. Louis. Although approximately one-third of St. Louis city</a:t>
            </a:r>
            <a:r>
              <a:rPr lang="ja-JP" altLang="en-US" sz="1800" dirty="0">
                <a:latin typeface="Calibri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1800" dirty="0">
                <a:latin typeface="Calibri" charset="0"/>
                <a:ea typeface="ＭＳ Ｐゴシック" charset="0"/>
                <a:cs typeface="ＭＳ Ｐゴシック" charset="0"/>
              </a:rPr>
              <a:t>s total population resides in North St. Louis, only </a:t>
            </a:r>
            <a:r>
              <a:rPr lang="en-US" altLang="ja-JP" sz="18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13%</a:t>
            </a:r>
            <a:r>
              <a:rPr lang="en-US" altLang="ja-JP" sz="1800" dirty="0">
                <a:latin typeface="Calibri" charset="0"/>
                <a:ea typeface="ＭＳ Ｐゴシック" charset="0"/>
                <a:cs typeface="ＭＳ Ｐゴシック" charset="0"/>
              </a:rPr>
              <a:t> of the city</a:t>
            </a:r>
            <a:r>
              <a:rPr lang="ja-JP" altLang="en-US" sz="1800" dirty="0">
                <a:latin typeface="Calibri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1800" dirty="0">
                <a:latin typeface="Calibri" charset="0"/>
                <a:ea typeface="ＭＳ Ｐゴシック" charset="0"/>
                <a:cs typeface="ＭＳ Ｐゴシック" charset="0"/>
              </a:rPr>
              <a:t>s physicians have practices located in the area. </a:t>
            </a:r>
            <a:endParaRPr lang="en-US" altLang="ja-JP" sz="18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sz="18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sz="1800" dirty="0">
                <a:latin typeface="Calibri" charset="0"/>
                <a:ea typeface="ＭＳ Ｐゴシック" charset="0"/>
                <a:cs typeface="ＭＳ Ｐゴシック" charset="0"/>
              </a:rPr>
              <a:t>There are approximately 25 physicians per 10,000 North St. Louis residents, </a:t>
            </a:r>
            <a:r>
              <a:rPr lang="en-US" sz="18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70% fewer </a:t>
            </a:r>
            <a:r>
              <a:rPr lang="en-US" sz="1800" dirty="0">
                <a:latin typeface="Calibri" charset="0"/>
                <a:ea typeface="ＭＳ Ｐゴシック" charset="0"/>
                <a:cs typeface="ＭＳ Ｐゴシック" charset="0"/>
              </a:rPr>
              <a:t>physicians per 10,000 residents than the rest of St. Louis City. </a:t>
            </a:r>
            <a:endParaRPr lang="en-US" sz="18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sz="18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sz="1800" dirty="0">
                <a:latin typeface="Calibri" charset="0"/>
                <a:ea typeface="ＭＳ Ｐゴシック" charset="0"/>
                <a:cs typeface="ＭＳ Ｐゴシック" charset="0"/>
              </a:rPr>
              <a:t>Most areas in North St. Louis have fewer than 8 physicians per 10,000 residents. </a:t>
            </a:r>
            <a:r>
              <a:rPr lang="en-US" sz="1800" dirty="0" smtClean="0">
                <a:latin typeface="Calibri" charset="0"/>
                <a:ea typeface="ＭＳ Ｐゴシック" charset="0"/>
                <a:cs typeface="ＭＳ Ｐゴシック" charset="0"/>
              </a:rPr>
              <a:t> When </a:t>
            </a:r>
            <a:r>
              <a:rPr lang="en-US" sz="1800" dirty="0">
                <a:latin typeface="Calibri" charset="0"/>
                <a:ea typeface="ＭＳ Ｐゴシック" charset="0"/>
                <a:cs typeface="ＭＳ Ｐゴシック" charset="0"/>
              </a:rPr>
              <a:t>physicians affiliated with community health centers are excluded, there are fewer than 5 physicians per 10,000 residents in most areas, supporting and underscoring the finding that relatively few private practices are located in the area.</a:t>
            </a:r>
          </a:p>
          <a:p>
            <a:endParaRPr lang="en-US" sz="18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Calibri" charset="0"/>
                <a:ea typeface="ＭＳ Ｐゴシック" charset="0"/>
              </a:rPr>
              <a:t>Building a Brain Regime</a:t>
            </a:r>
            <a:endParaRPr lang="en-US" sz="18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02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Geographically Weighted Regression (GWR)</a:t>
            </a:r>
            <a:endParaRPr lang="en-US" dirty="0"/>
          </a:p>
        </p:txBody>
      </p:sp>
      <p:pic>
        <p:nvPicPr>
          <p:cNvPr id="5" name="Content Placeholder 4" descr="GWR Equation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1403" b="-181403"/>
          <a:stretch>
            <a:fillRect/>
          </a:stretch>
        </p:blipFill>
        <p:spPr>
          <a:xfrm>
            <a:off x="4419600" y="762000"/>
            <a:ext cx="4044950" cy="24384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GWR runs </a:t>
            </a:r>
            <a:r>
              <a:rPr lang="en-US" dirty="0"/>
              <a:t>a regression for each location, instead of a sole regression for the entire study area. GWR is a useful regression model to work with non-stationary data. The term </a:t>
            </a:r>
            <a:r>
              <a:rPr lang="en-US" dirty="0" err="1"/>
              <a:t>stationarity</a:t>
            </a:r>
            <a:r>
              <a:rPr lang="en-US" dirty="0"/>
              <a:t> refers to relationships in which the influences of the independent variables remain constant over the dependent variable throughout time and space.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On </a:t>
            </a:r>
            <a:r>
              <a:rPr lang="en-US" dirty="0"/>
              <a:t>the other hand, local or non-stationary models (e.g. GWR) account for different responses in different parts of the study region that the independent variables produce over the dependent variable.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93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C000"/>
                </a:solidFill>
                <a:ea typeface="ＭＳ Ｐゴシック" charset="-128"/>
              </a:rPr>
              <a:t>Acknowledgements</a:t>
            </a:r>
          </a:p>
        </p:txBody>
      </p:sp>
      <p:sp>
        <p:nvSpPr>
          <p:cNvPr id="4099" name="Content Placeholder 3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267200"/>
          </a:xfrm>
        </p:spPr>
        <p:txBody>
          <a:bodyPr/>
          <a:lstStyle/>
          <a:p>
            <a:r>
              <a:rPr lang="en-US" sz="2000" dirty="0" smtClean="0">
                <a:solidFill>
                  <a:srgbClr val="FFFFFF"/>
                </a:solidFill>
                <a:ea typeface="ＭＳ Ｐゴシック" charset="-128"/>
              </a:rPr>
              <a:t>Jason </a:t>
            </a:r>
            <a:r>
              <a:rPr lang="en-US" sz="2000" dirty="0" err="1" smtClean="0">
                <a:solidFill>
                  <a:srgbClr val="FFFFFF"/>
                </a:solidFill>
                <a:ea typeface="ＭＳ Ｐゴシック" charset="-128"/>
              </a:rPr>
              <a:t>Purnell</a:t>
            </a:r>
            <a:endParaRPr lang="en-US" sz="2000" dirty="0" smtClean="0">
              <a:solidFill>
                <a:srgbClr val="FFFFFF"/>
              </a:solidFill>
              <a:ea typeface="ＭＳ Ｐゴシック" charset="-128"/>
            </a:endParaRPr>
          </a:p>
          <a:p>
            <a:r>
              <a:rPr lang="en-US" sz="2000" dirty="0" smtClean="0">
                <a:solidFill>
                  <a:srgbClr val="FFFFFF"/>
                </a:solidFill>
                <a:ea typeface="ＭＳ Ｐゴシック" charset="-128"/>
              </a:rPr>
              <a:t>Gabriela </a:t>
            </a:r>
            <a:r>
              <a:rPr lang="en-US" sz="2000" dirty="0" err="1" smtClean="0">
                <a:solidFill>
                  <a:srgbClr val="FFFFFF"/>
                </a:solidFill>
                <a:ea typeface="ＭＳ Ｐゴシック" charset="-128"/>
              </a:rPr>
              <a:t>Camberos</a:t>
            </a:r>
            <a:endParaRPr lang="en-US" sz="2000" dirty="0" smtClean="0">
              <a:solidFill>
                <a:srgbClr val="FFFFFF"/>
              </a:solidFill>
              <a:ea typeface="ＭＳ Ｐゴシック" charset="-128"/>
            </a:endParaRPr>
          </a:p>
          <a:p>
            <a:r>
              <a:rPr lang="en-US" sz="2000" dirty="0" smtClean="0">
                <a:solidFill>
                  <a:srgbClr val="FFFFFF"/>
                </a:solidFill>
                <a:ea typeface="ＭＳ Ｐゴシック" charset="-128"/>
              </a:rPr>
              <a:t>For the Sake of All Team</a:t>
            </a:r>
          </a:p>
          <a:p>
            <a:pPr marL="0" indent="0">
              <a:buNone/>
            </a:pPr>
            <a:r>
              <a:rPr lang="en-US" b="1" dirty="0" smtClean="0"/>
              <a:t>NO CONFLICTS OF INTEREST</a:t>
            </a:r>
            <a:endParaRPr lang="en-US" dirty="0"/>
          </a:p>
          <a:p>
            <a:pPr marL="0" indent="0">
              <a:buNone/>
            </a:pPr>
            <a:endParaRPr lang="en-US" dirty="0" smtClean="0">
              <a:solidFill>
                <a:srgbClr val="FFFFFF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675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304800"/>
          </a:xfrm>
        </p:spPr>
        <p:txBody>
          <a:bodyPr/>
          <a:lstStyle/>
          <a:p>
            <a:r>
              <a:rPr lang="en-US" sz="1200" dirty="0" smtClean="0"/>
              <a:t>Algebra 1 and Poverty</a:t>
            </a:r>
            <a:endParaRPr lang="en-US" sz="1200" dirty="0"/>
          </a:p>
        </p:txBody>
      </p:sp>
      <p:pic>
        <p:nvPicPr>
          <p:cNvPr id="4" name="Content Placeholder 3" descr="Screen Shot Algebra and Poverty 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333" r="-44333"/>
          <a:stretch>
            <a:fillRect/>
          </a:stretch>
        </p:blipFill>
        <p:spPr>
          <a:xfrm>
            <a:off x="-533400" y="1066800"/>
            <a:ext cx="10591800" cy="5029200"/>
          </a:xfrm>
        </p:spPr>
      </p:pic>
    </p:spTree>
    <p:extLst>
      <p:ext uri="{BB962C8B-B14F-4D97-AF65-F5344CB8AC3E}">
        <p14:creationId xmlns:p14="http://schemas.microsoft.com/office/powerpoint/2010/main" val="336987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09600"/>
          </a:xfrm>
        </p:spPr>
        <p:txBody>
          <a:bodyPr/>
          <a:lstStyle/>
          <a:p>
            <a:r>
              <a:rPr lang="en-US" sz="1200" dirty="0" smtClean="0"/>
              <a:t>Biology and Poverty</a:t>
            </a:r>
            <a:endParaRPr lang="en-US" sz="1200" dirty="0"/>
          </a:p>
        </p:txBody>
      </p:sp>
      <p:pic>
        <p:nvPicPr>
          <p:cNvPr id="4" name="Content Placeholder 3" descr="Screen Shot Biology and Poverty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998" r="-44998"/>
          <a:stretch>
            <a:fillRect/>
          </a:stretch>
        </p:blipFill>
        <p:spPr>
          <a:xfrm>
            <a:off x="-685800" y="1447800"/>
            <a:ext cx="10744200" cy="5105400"/>
          </a:xfrm>
        </p:spPr>
      </p:pic>
    </p:spTree>
    <p:extLst>
      <p:ext uri="{BB962C8B-B14F-4D97-AF65-F5344CB8AC3E}">
        <p14:creationId xmlns:p14="http://schemas.microsoft.com/office/powerpoint/2010/main" val="389175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Screenshot_GWR %Hispanic and Biology.pn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879" r="-19879"/>
          <a:stretch/>
        </p:blipFill>
        <p:spPr>
          <a:xfrm>
            <a:off x="533400" y="152400"/>
            <a:ext cx="8463022" cy="6248399"/>
          </a:xfrm>
        </p:spPr>
      </p:pic>
    </p:spTree>
    <p:extLst>
      <p:ext uri="{BB962C8B-B14F-4D97-AF65-F5344CB8AC3E}">
        <p14:creationId xmlns:p14="http://schemas.microsoft.com/office/powerpoint/2010/main" val="428385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GWR Hispanic &amp; Algrebra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171" r="-42171"/>
          <a:stretch>
            <a:fillRect/>
          </a:stretch>
        </p:blipFill>
        <p:spPr>
          <a:xfrm>
            <a:off x="-457200" y="1371600"/>
            <a:ext cx="10972800" cy="5943600"/>
          </a:xfrm>
        </p:spPr>
      </p:pic>
    </p:spTree>
    <p:extLst>
      <p:ext uri="{BB962C8B-B14F-4D97-AF65-F5344CB8AC3E}">
        <p14:creationId xmlns:p14="http://schemas.microsoft.com/office/powerpoint/2010/main" val="365871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GWR %Black and Biology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46" r="-2446"/>
          <a:stretch>
            <a:fillRect/>
          </a:stretch>
        </p:blipFill>
        <p:spPr>
          <a:xfrm>
            <a:off x="1676400" y="304800"/>
            <a:ext cx="6172200" cy="6019800"/>
          </a:xfrm>
        </p:spPr>
      </p:pic>
    </p:spTree>
    <p:extLst>
      <p:ext uri="{BB962C8B-B14F-4D97-AF65-F5344CB8AC3E}">
        <p14:creationId xmlns:p14="http://schemas.microsoft.com/office/powerpoint/2010/main" val="82829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Shot GWR %Blacks and Algebra 1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102" r="-52102"/>
          <a:stretch>
            <a:fillRect/>
          </a:stretch>
        </p:blipFill>
        <p:spPr>
          <a:xfrm>
            <a:off x="-1219200" y="228600"/>
            <a:ext cx="11963400" cy="5943600"/>
          </a:xfrm>
        </p:spPr>
      </p:pic>
    </p:spTree>
    <p:extLst>
      <p:ext uri="{BB962C8B-B14F-4D97-AF65-F5344CB8AC3E}">
        <p14:creationId xmlns:p14="http://schemas.microsoft.com/office/powerpoint/2010/main" val="248440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Brain Regimes: Developmentally Sound Policy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7772400" cy="4114800"/>
          </a:xfrm>
        </p:spPr>
        <p:txBody>
          <a:bodyPr/>
          <a:lstStyle/>
          <a:p>
            <a:r>
              <a:rPr lang="en-US" sz="2400" dirty="0" smtClean="0"/>
              <a:t>Prenatal Care at Scale</a:t>
            </a:r>
          </a:p>
          <a:p>
            <a:r>
              <a:rPr lang="en-US" sz="2400" dirty="0" smtClean="0"/>
              <a:t>Consumer Report on Preschool Quality</a:t>
            </a:r>
          </a:p>
          <a:p>
            <a:r>
              <a:rPr lang="en-US" sz="2400" dirty="0" smtClean="0"/>
              <a:t>Expansion of Health Insurance to Families</a:t>
            </a:r>
          </a:p>
          <a:p>
            <a:r>
              <a:rPr lang="en-US" sz="2400" dirty="0" smtClean="0"/>
              <a:t>Teacher Quality Disparities [Teacher Effects &gt; School Effects]</a:t>
            </a:r>
          </a:p>
        </p:txBody>
      </p:sp>
    </p:spTree>
    <p:extLst>
      <p:ext uri="{BB962C8B-B14F-4D97-AF65-F5344CB8AC3E}">
        <p14:creationId xmlns:p14="http://schemas.microsoft.com/office/powerpoint/2010/main" val="12472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Brain Regimes: Developmentally Sound Policy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7772400" cy="4114800"/>
          </a:xfrm>
        </p:spPr>
        <p:txBody>
          <a:bodyPr/>
          <a:lstStyle/>
          <a:p>
            <a:r>
              <a:rPr lang="en-US" sz="2400" dirty="0" smtClean="0"/>
              <a:t>Robust PreK-8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grade Science and Mathematics</a:t>
            </a:r>
          </a:p>
          <a:p>
            <a:r>
              <a:rPr lang="en-US" sz="2400" dirty="0" smtClean="0"/>
              <a:t>Massive Funding Disparities in Education </a:t>
            </a:r>
          </a:p>
          <a:p>
            <a:r>
              <a:rPr lang="en-US" sz="2400" dirty="0" smtClean="0"/>
              <a:t>Reclaim Adult “school push outs”</a:t>
            </a:r>
          </a:p>
          <a:p>
            <a:r>
              <a:rPr lang="en-US" sz="2400" dirty="0" smtClean="0"/>
              <a:t>Food Deserts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0729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 smtClean="0"/>
              <a:t>References and Resources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000" dirty="0" err="1"/>
              <a:t>Hogrebe</a:t>
            </a:r>
            <a:r>
              <a:rPr lang="en-US" sz="1000" dirty="0"/>
              <a:t>, M., &amp; Tate, W. F. (2015).  Poverty and algebra performance: A comparative spatial analysis of a border south state.  </a:t>
            </a:r>
            <a:r>
              <a:rPr lang="en-US" sz="1000" i="1" dirty="0"/>
              <a:t>Peabody Journal of Education</a:t>
            </a:r>
            <a:r>
              <a:rPr lang="en-US" sz="1000" dirty="0"/>
              <a:t>, 90(3), 380-403</a:t>
            </a:r>
            <a:r>
              <a:rPr lang="en-US" sz="1000" dirty="0" smtClean="0"/>
              <a:t>.</a:t>
            </a:r>
          </a:p>
          <a:p>
            <a:endParaRPr lang="en-US" sz="1000" dirty="0"/>
          </a:p>
          <a:p>
            <a:pPr marL="0" indent="0">
              <a:buNone/>
            </a:pPr>
            <a:r>
              <a:rPr lang="en-US" sz="1000" dirty="0" err="1" smtClean="0"/>
              <a:t>Hogrebe</a:t>
            </a:r>
            <a:r>
              <a:rPr lang="en-US" sz="1000" dirty="0"/>
              <a:t>, M., &amp; Tate, W F. (2015).  Poverty, place, and biological proficiency: A </a:t>
            </a:r>
          </a:p>
          <a:p>
            <a:pPr marL="0" indent="0">
              <a:buNone/>
            </a:pPr>
            <a:r>
              <a:rPr lang="en-US" sz="1000" dirty="0"/>
              <a:t>comparative statewide analysis.  In W. E. Tierney (Ed.), </a:t>
            </a:r>
            <a:r>
              <a:rPr lang="en-US" sz="1000" i="1" dirty="0"/>
              <a:t>Rethinking education and </a:t>
            </a:r>
            <a:endParaRPr lang="en-US" sz="1000" dirty="0"/>
          </a:p>
          <a:p>
            <a:pPr marL="0" indent="0">
              <a:buNone/>
            </a:pPr>
            <a:r>
              <a:rPr lang="en-US" sz="1000" i="1" dirty="0"/>
              <a:t>poverty</a:t>
            </a:r>
            <a:r>
              <a:rPr lang="en-US" sz="1000" dirty="0"/>
              <a:t> (pp. 97-116).  Baltimore, MD: Johns Hopkins University Press.  </a:t>
            </a:r>
            <a:endParaRPr lang="en-US" sz="1000" dirty="0" smtClean="0"/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1000" dirty="0" smtClean="0"/>
              <a:t>Plunk</a:t>
            </a:r>
            <a:r>
              <a:rPr lang="en-US" sz="1000" dirty="0"/>
              <a:t>, A. D., Tate, W. F., </a:t>
            </a:r>
            <a:r>
              <a:rPr lang="en-US" sz="1000" dirty="0" err="1"/>
              <a:t>Bierut</a:t>
            </a:r>
            <a:r>
              <a:rPr lang="en-US" sz="1000" dirty="0"/>
              <a:t>, L. J., &amp; </a:t>
            </a:r>
            <a:r>
              <a:rPr lang="en-US" sz="1000" dirty="0" err="1"/>
              <a:t>Grucza</a:t>
            </a:r>
            <a:r>
              <a:rPr lang="en-US" sz="1000" dirty="0"/>
              <a:t>, R. A. (2014).  Intended and unintended effects of state-mandated high school science and mathematics course graduation requirements on educational attainment.  </a:t>
            </a:r>
            <a:r>
              <a:rPr lang="en-US" sz="1000" i="1" dirty="0"/>
              <a:t>Educational Researcher</a:t>
            </a:r>
            <a:r>
              <a:rPr lang="en-US" sz="1000" dirty="0"/>
              <a:t>, 43, 230-241.  Retrieve supplemental tables at </a:t>
            </a:r>
            <a:r>
              <a:rPr lang="en-US" sz="1000" dirty="0">
                <a:hlinkClick r:id="rId2"/>
              </a:rPr>
              <a:t>http://</a:t>
            </a:r>
            <a:r>
              <a:rPr lang="en-US" sz="1000" dirty="0" err="1">
                <a:hlinkClick r:id="rId2"/>
              </a:rPr>
              <a:t>edr.sagepub.com</a:t>
            </a:r>
            <a:r>
              <a:rPr lang="en-US" sz="1000" dirty="0">
                <a:hlinkClick r:id="rId2"/>
              </a:rPr>
              <a:t>/content/43/5/230/</a:t>
            </a:r>
            <a:r>
              <a:rPr lang="en-US" sz="1000" dirty="0" err="1">
                <a:hlinkClick r:id="rId2"/>
              </a:rPr>
              <a:t>suppl</a:t>
            </a:r>
            <a:r>
              <a:rPr lang="en-US" sz="1000" dirty="0">
                <a:hlinkClick r:id="rId2"/>
              </a:rPr>
              <a:t>/DC1</a:t>
            </a:r>
            <a:r>
              <a:rPr lang="en-US" sz="1000" dirty="0"/>
              <a:t>.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1000" dirty="0" err="1" smtClean="0"/>
              <a:t>Hogrebe</a:t>
            </a:r>
            <a:r>
              <a:rPr lang="en-US" sz="1000" dirty="0"/>
              <a:t>, M., &amp; Tate, W. F. (2012).  Place, poverty, and algebra: A statewide comparative spatial analysis of variable relationship.   </a:t>
            </a:r>
            <a:r>
              <a:rPr lang="en-US" sz="1000" i="1" dirty="0"/>
              <a:t>Journal of Mathematics Education at Teachers College</a:t>
            </a:r>
            <a:r>
              <a:rPr lang="en-US" sz="1000" dirty="0"/>
              <a:t>, 3, 12-24. 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1000" dirty="0" smtClean="0"/>
              <a:t>Tate</a:t>
            </a:r>
            <a:r>
              <a:rPr lang="en-US" sz="1000" dirty="0"/>
              <a:t>, W. F., Jones, B., Thorne-Wallington, E., &amp; </a:t>
            </a:r>
            <a:r>
              <a:rPr lang="en-US" sz="1000" dirty="0" err="1"/>
              <a:t>Hogrebe</a:t>
            </a:r>
            <a:r>
              <a:rPr lang="en-US" sz="1000" dirty="0"/>
              <a:t>, M.  (2012). Science and the city:  Thinking geospatially about opportunity to learn.  </a:t>
            </a:r>
            <a:r>
              <a:rPr lang="en-US" sz="1000" i="1" dirty="0"/>
              <a:t>Urban Education</a:t>
            </a:r>
            <a:r>
              <a:rPr lang="en-US" sz="1000" dirty="0"/>
              <a:t>, 47(2), 399-433. 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1000" dirty="0" err="1" smtClean="0"/>
              <a:t>Hogrebe</a:t>
            </a:r>
            <a:r>
              <a:rPr lang="en-US" sz="1000" dirty="0"/>
              <a:t>, M., &amp; Tate, W. F. (2010).  School composition and context factors that moderate and predict tenth-grade science proficiency.  </a:t>
            </a:r>
            <a:r>
              <a:rPr lang="en-US" sz="1000" i="1" dirty="0"/>
              <a:t>Teachers College Record</a:t>
            </a:r>
            <a:r>
              <a:rPr lang="en-US" sz="1000" dirty="0"/>
              <a:t>. Available on-line at </a:t>
            </a:r>
            <a:r>
              <a:rPr lang="en-US" sz="1000" u="sng" dirty="0">
                <a:hlinkClick r:id="rId3"/>
              </a:rPr>
              <a:t>http://www.tcrecord.org/Content.asp?ContentId=15661</a:t>
            </a:r>
            <a:r>
              <a:rPr lang="en-US" sz="1000" dirty="0"/>
              <a:t>.  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1200" dirty="0">
                <a:hlinkClick r:id="rId4"/>
              </a:rPr>
              <a:t>https://forthesakeofall.files.wordpress.com/2014/05/for-the-sake-of-all-</a:t>
            </a:r>
            <a:r>
              <a:rPr lang="en-US" sz="1200" dirty="0" smtClean="0">
                <a:hlinkClick r:id="rId4"/>
              </a:rPr>
              <a:t>report.pdf</a:t>
            </a:r>
            <a:endParaRPr lang="en-US" sz="1200" dirty="0" smtClean="0"/>
          </a:p>
          <a:p>
            <a:pPr marL="0" indent="0">
              <a:buNone/>
            </a:pPr>
            <a:r>
              <a:rPr lang="en-US" sz="1200" dirty="0"/>
              <a:t>http://</a:t>
            </a:r>
            <a:r>
              <a:rPr lang="en-US" sz="1200" dirty="0" err="1"/>
              <a:t>pages.wustl.edu</a:t>
            </a:r>
            <a:r>
              <a:rPr lang="en-US" sz="1200" dirty="0"/>
              <a:t>/</a:t>
            </a:r>
            <a:r>
              <a:rPr lang="en-US" sz="1200" dirty="0" err="1"/>
              <a:t>scienceandtechnology</a:t>
            </a:r>
            <a:r>
              <a:rPr lang="en-US" sz="1200" dirty="0"/>
              <a:t>/publications/articles</a:t>
            </a:r>
          </a:p>
          <a:p>
            <a:pPr marL="0" indent="0">
              <a:buNone/>
            </a:pPr>
            <a:r>
              <a:rPr lang="en-US" sz="1200" dirty="0"/>
              <a:t> </a:t>
            </a:r>
          </a:p>
          <a:p>
            <a:pPr marL="0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462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0"/>
            <a:ext cx="8336071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619263" y="162352"/>
            <a:ext cx="1042345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</a:t>
            </a:r>
            <a:r>
              <a:rPr lang="en-US" b="0" cap="none" spc="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 2017, the Graduate School received more than</a:t>
            </a:r>
          </a:p>
          <a:p>
            <a:pPr algn="ctr"/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smtClean="0">
                <a:ln w="0"/>
                <a:solidFill>
                  <a:srgbClr val="BD0A3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3,300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</a:t>
            </a:r>
            <a:r>
              <a:rPr lang="en-US" dirty="0" smtClean="0">
                <a:ln w="0"/>
                <a:solidFill>
                  <a:srgbClr val="808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applications,</a:t>
            </a:r>
            <a:r>
              <a:rPr lang="en-US" b="0" cap="none" spc="0" dirty="0" smtClean="0">
                <a:ln w="0"/>
                <a:solidFill>
                  <a:srgbClr val="808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endParaRPr lang="en-US" b="0" cap="none" spc="0" dirty="0">
              <a:ln w="0"/>
              <a:solidFill>
                <a:srgbClr val="80808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64128" y="5411450"/>
            <a:ext cx="521146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dirty="0">
                <a:ln w="0"/>
                <a:solidFill>
                  <a:srgbClr val="808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</a:t>
            </a:r>
            <a:r>
              <a:rPr lang="en-US" sz="2000" dirty="0" smtClean="0">
                <a:ln w="0"/>
                <a:solidFill>
                  <a:srgbClr val="808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rom over </a:t>
            </a:r>
          </a:p>
          <a:p>
            <a:r>
              <a:rPr lang="en-US" sz="2000" dirty="0" smtClean="0">
                <a:ln w="0"/>
                <a:solidFill>
                  <a:srgbClr val="BD0A3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130 different countries</a:t>
            </a:r>
            <a:endParaRPr lang="en-US" sz="2000" b="0" cap="none" spc="0" dirty="0">
              <a:ln w="0"/>
              <a:solidFill>
                <a:srgbClr val="BD0A3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75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Placeholder 9" descr="Hidden Figures.jpeg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290" r="-21709"/>
          <a:stretch/>
        </p:blipFill>
        <p:spPr>
          <a:xfrm>
            <a:off x="1792288" y="612774"/>
            <a:ext cx="5486400" cy="5330825"/>
          </a:xfrm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5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Play on Words</a:t>
            </a:r>
            <a:endParaRPr lang="en-US" dirty="0"/>
          </a:p>
        </p:txBody>
      </p:sp>
      <p:pic>
        <p:nvPicPr>
          <p:cNvPr id="6" name="Content Placeholder 5" descr="-SEC-HiddenFigures_HC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376" r="-15376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en-US" dirty="0" smtClean="0"/>
              <a:t>Discovery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Diversity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Destiny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r>
              <a:rPr lang="en-US" dirty="0" smtClean="0"/>
              <a:t>Is Geography Destiny in STEM?</a:t>
            </a:r>
          </a:p>
          <a:p>
            <a:endParaRPr lang="en-US" dirty="0"/>
          </a:p>
          <a:p>
            <a:r>
              <a:rPr lang="en-US" dirty="0" smtClean="0"/>
              <a:t>Is Poverty Destiny in STEM?</a:t>
            </a:r>
          </a:p>
          <a:p>
            <a:endParaRPr lang="en-US" dirty="0"/>
          </a:p>
          <a:p>
            <a:r>
              <a:rPr lang="en-US" dirty="0" smtClean="0"/>
              <a:t>Is Race Destiny in STEM?</a:t>
            </a:r>
          </a:p>
          <a:p>
            <a:endParaRPr lang="en-US" dirty="0"/>
          </a:p>
          <a:p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48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C000"/>
                </a:solidFill>
                <a:ea typeface="ＭＳ Ｐゴシック" charset="-128"/>
              </a:rPr>
              <a:t>Guiding Questions</a:t>
            </a:r>
            <a:endParaRPr lang="en-US" smtClean="0">
              <a:ea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rgbClr val="FFFFFF"/>
                </a:solidFill>
                <a:ea typeface="ＭＳ Ｐゴシック" pitchFamily="56" charset="-128"/>
              </a:rPr>
              <a:t>What is the first law of geography?</a:t>
            </a: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rgbClr val="FFFFFF"/>
              </a:solidFill>
              <a:ea typeface="ＭＳ Ｐゴシック" pitchFamily="56" charset="-128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rgbClr val="FFFFFF"/>
                </a:solidFill>
                <a:ea typeface="ＭＳ Ｐゴシック" pitchFamily="56" charset="-128"/>
              </a:rPr>
              <a:t>Does the first law of geography inform our understanding of the ecology of opportunity to learn in algebra and biology?</a:t>
            </a: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rgbClr val="FFFFFF"/>
              </a:solidFill>
              <a:ea typeface="ＭＳ Ｐゴシック" pitchFamily="56" charset="-128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rgbClr val="FFFFFF"/>
                </a:solidFill>
                <a:ea typeface="ＭＳ Ｐゴシック" pitchFamily="56" charset="-128"/>
              </a:rPr>
              <a:t>If so, what are the important lessons for social scientists and educational reformers?</a:t>
            </a:r>
          </a:p>
          <a:p>
            <a:pPr>
              <a:buFont typeface="Arial" charset="0"/>
              <a:buNone/>
              <a:defRPr/>
            </a:pPr>
            <a:endParaRPr lang="en-US" dirty="0"/>
          </a:p>
        </p:txBody>
      </p:sp>
      <p:grpSp>
        <p:nvGrpSpPr>
          <p:cNvPr id="7172" name="Group 3"/>
          <p:cNvGrpSpPr>
            <a:grpSpLocks/>
          </p:cNvGrpSpPr>
          <p:nvPr/>
        </p:nvGrpSpPr>
        <p:grpSpPr bwMode="auto">
          <a:xfrm>
            <a:off x="0" y="6019798"/>
            <a:ext cx="9144000" cy="838200"/>
            <a:chOff x="0" y="6019479"/>
            <a:chExt cx="9144000" cy="837827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0" y="6019479"/>
              <a:ext cx="9144000" cy="761661"/>
            </a:xfrm>
            <a:prstGeom prst="rect">
              <a:avLst/>
            </a:prstGeom>
            <a:solidFill>
              <a:schemeClr val="bg1">
                <a:alpha val="21176"/>
              </a:schemeClr>
            </a:solidFill>
            <a:ln w="9525">
              <a:solidFill>
                <a:schemeClr val="bg1">
                  <a:alpha val="21176"/>
                </a:schemeClr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2"/>
                </a:solidFill>
                <a:latin typeface="Calibri" pitchFamily="56" charset="0"/>
                <a:ea typeface="ＭＳ Ｐゴシック" pitchFamily="56" charset="-128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0" y="6095645"/>
              <a:ext cx="9144000" cy="761661"/>
            </a:xfrm>
            <a:prstGeom prst="rect">
              <a:avLst/>
            </a:prstGeom>
            <a:solidFill>
              <a:srgbClr val="E46C0A"/>
            </a:solidFill>
            <a:ln w="9525">
              <a:solidFill>
                <a:srgbClr val="E46C0A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2"/>
                </a:solidFill>
                <a:latin typeface="Calibri" pitchFamily="56" charset="0"/>
                <a:ea typeface="ＭＳ Ｐゴシック" pitchFamily="56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14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/>
              <a:t>Tobler’s</a:t>
            </a:r>
            <a:r>
              <a:rPr lang="en-US" sz="2800" dirty="0" smtClean="0"/>
              <a:t> First Law of Geography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Nearby things are more similar than </a:t>
            </a:r>
          </a:p>
          <a:p>
            <a:pPr marL="0" indent="0">
              <a:buNone/>
            </a:pPr>
            <a:r>
              <a:rPr lang="en-US" dirty="0" smtClean="0"/>
              <a:t>distant things.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97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41900</TotalTime>
  <Words>1280</Words>
  <Application>Microsoft Office PowerPoint</Application>
  <PresentationFormat>On-screen Show (4:3)</PresentationFormat>
  <Paragraphs>171</Paragraphs>
  <Slides>48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2" baseType="lpstr">
      <vt:lpstr>ＭＳ Ｐゴシック</vt:lpstr>
      <vt:lpstr>Arial</vt:lpstr>
      <vt:lpstr>Calibri</vt:lpstr>
      <vt:lpstr>Blank Presentation</vt:lpstr>
      <vt:lpstr>The STEM Challenge: Are Demography and Geography Destiny?</vt:lpstr>
      <vt:lpstr>Acknowledgements</vt:lpstr>
      <vt:lpstr>Acknowledgements</vt:lpstr>
      <vt:lpstr>Acknowledgements</vt:lpstr>
      <vt:lpstr>PowerPoint Presentation</vt:lpstr>
      <vt:lpstr>PowerPoint Presentation</vt:lpstr>
      <vt:lpstr>Play on Words</vt:lpstr>
      <vt:lpstr>Guiding Questions</vt:lpstr>
      <vt:lpstr>Tobler’s First Law of Geography</vt:lpstr>
      <vt:lpstr>PowerPoint Presentation</vt:lpstr>
      <vt:lpstr>R.I.P.</vt:lpstr>
      <vt:lpstr>Education Outcomes</vt:lpstr>
      <vt:lpstr>PowerPoint Presentation</vt:lpstr>
      <vt:lpstr>Outcome Variables</vt:lpstr>
      <vt:lpstr>Dropout Rate Varied by Demographic Group</vt:lpstr>
      <vt:lpstr>Large Impact on Dropout </vt:lpstr>
      <vt:lpstr>Cost to Society</vt:lpstr>
      <vt:lpstr>Educational Attainment and Societal Benefit</vt:lpstr>
      <vt:lpstr>College Enrollment Not Affected as Expected</vt:lpstr>
      <vt:lpstr>PowerPoint Presentation</vt:lpstr>
      <vt:lpstr>Some Benefit Seen for College Completion</vt:lpstr>
      <vt:lpstr>PowerPoint Presentation</vt:lpstr>
      <vt:lpstr>Geographically Weighted Regression (GWR)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Reason for suspensions</vt:lpstr>
      <vt:lpstr>PowerPoint Presentation</vt:lpstr>
      <vt:lpstr>PowerPoint Presentation</vt:lpstr>
      <vt:lpstr>PowerPoint Presentation</vt:lpstr>
      <vt:lpstr>    Building a Brain Regime </vt:lpstr>
      <vt:lpstr>Building a Brain Regime</vt:lpstr>
      <vt:lpstr>Building a Brain Regime</vt:lpstr>
      <vt:lpstr>The Case of North St. Louis</vt:lpstr>
      <vt:lpstr>Geographically Weighted Regression (GWR)</vt:lpstr>
      <vt:lpstr>Algebra 1 and Poverty</vt:lpstr>
      <vt:lpstr>Biology and Poverty</vt:lpstr>
      <vt:lpstr>PowerPoint Presentation</vt:lpstr>
      <vt:lpstr>PowerPoint Presentation</vt:lpstr>
      <vt:lpstr>PowerPoint Presentation</vt:lpstr>
      <vt:lpstr>PowerPoint Presentation</vt:lpstr>
      <vt:lpstr>Brain Regimes: Developmentally Sound Policy</vt:lpstr>
      <vt:lpstr>Brain Regimes: Developmentally Sound Policy</vt:lpstr>
      <vt:lpstr>References and Resources</vt:lpstr>
    </vt:vector>
  </TitlesOfParts>
  <Company>Washington University in St. Louis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Consortium for Clean Coal Utilization</dc:title>
  <dc:creator>Chancellor's  Office</dc:creator>
  <cp:lastModifiedBy>Garcia, Yolette</cp:lastModifiedBy>
  <cp:revision>272</cp:revision>
  <cp:lastPrinted>2015-03-27T19:21:09Z</cp:lastPrinted>
  <dcterms:created xsi:type="dcterms:W3CDTF">2008-06-05T15:39:40Z</dcterms:created>
  <dcterms:modified xsi:type="dcterms:W3CDTF">2018-04-26T15:50:24Z</dcterms:modified>
</cp:coreProperties>
</file>