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sldIdLst>
    <p:sldId id="256" r:id="rId2"/>
    <p:sldId id="257" r:id="rId3"/>
    <p:sldId id="259" r:id="rId4"/>
    <p:sldId id="304" r:id="rId5"/>
    <p:sldId id="263" r:id="rId6"/>
    <p:sldId id="265" r:id="rId7"/>
    <p:sldId id="266" r:id="rId8"/>
    <p:sldId id="270" r:id="rId9"/>
    <p:sldId id="271" r:id="rId10"/>
    <p:sldId id="272" r:id="rId11"/>
    <p:sldId id="273" r:id="rId12"/>
    <p:sldId id="274" r:id="rId13"/>
    <p:sldId id="275" r:id="rId14"/>
    <p:sldId id="276" r:id="rId15"/>
    <p:sldId id="277" r:id="rId16"/>
    <p:sldId id="280" r:id="rId17"/>
    <p:sldId id="287" r:id="rId18"/>
    <p:sldId id="289" r:id="rId19"/>
    <p:sldId id="290" r:id="rId20"/>
    <p:sldId id="303" r:id="rId21"/>
    <p:sldId id="291" r:id="rId22"/>
    <p:sldId id="292" r:id="rId23"/>
    <p:sldId id="293" r:id="rId24"/>
    <p:sldId id="294" r:id="rId25"/>
    <p:sldId id="288" r:id="rId26"/>
    <p:sldId id="295" r:id="rId27"/>
    <p:sldId id="302" r:id="rId28"/>
    <p:sldId id="296" r:id="rId29"/>
    <p:sldId id="297" r:id="rId30"/>
    <p:sldId id="298" r:id="rId31"/>
    <p:sldId id="299" r:id="rId32"/>
    <p:sldId id="300" r:id="rId33"/>
    <p:sldId id="30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3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66" autoAdjust="0"/>
    <p:restoredTop sz="96115" autoAdjust="0"/>
  </p:normalViewPr>
  <p:slideViewPr>
    <p:cSldViewPr snapToGrid="0">
      <p:cViewPr varScale="1">
        <p:scale>
          <a:sx n="99" d="100"/>
          <a:sy n="99" d="100"/>
        </p:scale>
        <p:origin x="96" y="294"/>
      </p:cViewPr>
      <p:guideLst/>
    </p:cSldViewPr>
  </p:slideViewPr>
  <p:notesTextViewPr>
    <p:cViewPr>
      <p:scale>
        <a:sx n="1" d="1"/>
        <a:sy n="1" d="1"/>
      </p:scale>
      <p:origin x="0" y="0"/>
    </p:cViewPr>
  </p:notesTextViewPr>
  <p:notesViewPr>
    <p:cSldViewPr snapToGrid="0">
      <p:cViewPr varScale="1">
        <p:scale>
          <a:sx n="66" d="100"/>
          <a:sy n="66" d="100"/>
        </p:scale>
        <p:origin x="325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9A3014-B313-4ECA-8962-74382AE36A6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A1AF3D7-A5FA-4B6C-B731-0B7EC93FE0EA}">
      <dgm:prSet phldrT="[Text]" custT="1"/>
      <dgm:spPr/>
      <dgm:t>
        <a:bodyPr/>
        <a:lstStyle/>
        <a:p>
          <a:r>
            <a:rPr lang="en-US" sz="1200" b="1" dirty="0"/>
            <a:t>A Resilient Dallas is an equitable Dallas</a:t>
          </a:r>
        </a:p>
      </dgm:t>
    </dgm:pt>
    <dgm:pt modelId="{EF8E6865-0F4A-460B-A24D-EB68CA8F57B0}" type="parTrans" cxnId="{A1D55D17-AE99-4CCD-B9C7-A87B8DDC8824}">
      <dgm:prSet/>
      <dgm:spPr/>
      <dgm:t>
        <a:bodyPr/>
        <a:lstStyle/>
        <a:p>
          <a:endParaRPr lang="en-US"/>
        </a:p>
      </dgm:t>
    </dgm:pt>
    <dgm:pt modelId="{AD078FDC-BA04-4573-9956-D899A51484BC}" type="sibTrans" cxnId="{A1D55D17-AE99-4CCD-B9C7-A87B8DDC8824}">
      <dgm:prSet/>
      <dgm:spPr/>
      <dgm:t>
        <a:bodyPr/>
        <a:lstStyle/>
        <a:p>
          <a:endParaRPr lang="en-US"/>
        </a:p>
      </dgm:t>
    </dgm:pt>
    <dgm:pt modelId="{FCF741E9-F844-48C5-AC13-038AD8820A01}">
      <dgm:prSet phldrT="[Text]" custT="1"/>
      <dgm:spPr>
        <a:solidFill>
          <a:schemeClr val="tx2">
            <a:lumMod val="20000"/>
            <a:lumOff val="80000"/>
            <a:alpha val="90000"/>
          </a:schemeClr>
        </a:solidFill>
        <a:ln>
          <a:solidFill>
            <a:schemeClr val="tx2">
              <a:lumMod val="20000"/>
              <a:lumOff val="80000"/>
              <a:alpha val="90000"/>
            </a:schemeClr>
          </a:solidFill>
        </a:ln>
      </dgm:spPr>
      <dgm:t>
        <a:bodyPr/>
        <a:lstStyle/>
        <a:p>
          <a:pPr marL="0" indent="0">
            <a:lnSpc>
              <a:spcPct val="100000"/>
            </a:lnSpc>
            <a:spcAft>
              <a:spcPts val="0"/>
            </a:spcAft>
            <a:buNone/>
          </a:pPr>
          <a:r>
            <a:rPr lang="en-US" sz="1200" b="1" dirty="0">
              <a:solidFill>
                <a:srgbClr val="002060"/>
              </a:solidFill>
            </a:rPr>
            <a:t>Goal 1: </a:t>
          </a:r>
          <a:r>
            <a:rPr lang="en-US" sz="1200" dirty="0">
              <a:solidFill>
                <a:srgbClr val="002060"/>
              </a:solidFill>
            </a:rPr>
            <a:t>Advance equity in City government.</a:t>
          </a:r>
        </a:p>
      </dgm:t>
    </dgm:pt>
    <dgm:pt modelId="{FF97FC93-70B6-4728-9971-26BB7F7457D3}" type="parTrans" cxnId="{32F51F12-FF72-407A-BF22-C115A7AB5E5B}">
      <dgm:prSet/>
      <dgm:spPr/>
      <dgm:t>
        <a:bodyPr/>
        <a:lstStyle/>
        <a:p>
          <a:endParaRPr lang="en-US"/>
        </a:p>
      </dgm:t>
    </dgm:pt>
    <dgm:pt modelId="{1342D25A-34D0-4604-B252-3944BC86C350}" type="sibTrans" cxnId="{32F51F12-FF72-407A-BF22-C115A7AB5E5B}">
      <dgm:prSet/>
      <dgm:spPr/>
      <dgm:t>
        <a:bodyPr/>
        <a:lstStyle/>
        <a:p>
          <a:endParaRPr lang="en-US"/>
        </a:p>
      </dgm:t>
    </dgm:pt>
    <dgm:pt modelId="{9B8783FB-AB00-4C7B-BAFA-BE2B5F7B2792}">
      <dgm:prSet phldrT="[Text]" custT="1"/>
      <dgm:spPr/>
      <dgm:t>
        <a:bodyPr/>
        <a:lstStyle/>
        <a:p>
          <a:r>
            <a:rPr lang="en-US" sz="1200" b="1" dirty="0"/>
            <a:t>Dallas is welcoming when we embrace our diversity</a:t>
          </a:r>
        </a:p>
      </dgm:t>
    </dgm:pt>
    <dgm:pt modelId="{7B17D0EE-E3E8-430C-8EF2-964B98CD76E1}" type="parTrans" cxnId="{AFFE8160-02BB-4859-B5BE-AE4FDEE8C08F}">
      <dgm:prSet/>
      <dgm:spPr/>
      <dgm:t>
        <a:bodyPr/>
        <a:lstStyle/>
        <a:p>
          <a:endParaRPr lang="en-US"/>
        </a:p>
      </dgm:t>
    </dgm:pt>
    <dgm:pt modelId="{5827057B-003E-4F0C-8A3D-5142774384F4}" type="sibTrans" cxnId="{AFFE8160-02BB-4859-B5BE-AE4FDEE8C08F}">
      <dgm:prSet/>
      <dgm:spPr/>
      <dgm:t>
        <a:bodyPr/>
        <a:lstStyle/>
        <a:p>
          <a:endParaRPr lang="en-US"/>
        </a:p>
      </dgm:t>
    </dgm:pt>
    <dgm:pt modelId="{7BFD2CD7-83A9-430B-8781-3C3D9A916634}">
      <dgm:prSet phldrT="[Text]" custT="1"/>
      <dgm:spPr>
        <a:solidFill>
          <a:schemeClr val="tx2">
            <a:lumMod val="20000"/>
            <a:lumOff val="80000"/>
            <a:alpha val="90000"/>
          </a:schemeClr>
        </a:solidFill>
        <a:ln>
          <a:solidFill>
            <a:schemeClr val="tx2">
              <a:lumMod val="20000"/>
              <a:lumOff val="80000"/>
              <a:alpha val="90000"/>
            </a:schemeClr>
          </a:solidFill>
        </a:ln>
      </dgm:spPr>
      <dgm:t>
        <a:bodyPr/>
        <a:lstStyle/>
        <a:p>
          <a:pPr marL="0" indent="0">
            <a:lnSpc>
              <a:spcPct val="100000"/>
            </a:lnSpc>
            <a:spcAft>
              <a:spcPts val="0"/>
            </a:spcAft>
            <a:buNone/>
          </a:pPr>
          <a:r>
            <a:rPr lang="en-US" sz="1200" b="1" dirty="0">
              <a:solidFill>
                <a:srgbClr val="002060"/>
              </a:solidFill>
            </a:rPr>
            <a:t>Goal 2: </a:t>
          </a:r>
          <a:r>
            <a:rPr lang="en-US" sz="1200" dirty="0">
              <a:solidFill>
                <a:srgbClr val="002060"/>
              </a:solidFill>
            </a:rPr>
            <a:t>Ensure Dallas is a Welcoming City to immigrants and all residents.</a:t>
          </a:r>
        </a:p>
      </dgm:t>
    </dgm:pt>
    <dgm:pt modelId="{B5DCCDC2-D98E-4A61-8FD1-E07C0139E6B9}" type="parTrans" cxnId="{AAABB604-E01E-4859-9D22-4963D074F477}">
      <dgm:prSet/>
      <dgm:spPr/>
      <dgm:t>
        <a:bodyPr/>
        <a:lstStyle/>
        <a:p>
          <a:endParaRPr lang="en-US"/>
        </a:p>
      </dgm:t>
    </dgm:pt>
    <dgm:pt modelId="{937D1DFF-F2B1-43AF-8A51-9DB2B4B3975B}" type="sibTrans" cxnId="{AAABB604-E01E-4859-9D22-4963D074F477}">
      <dgm:prSet/>
      <dgm:spPr/>
      <dgm:t>
        <a:bodyPr/>
        <a:lstStyle/>
        <a:p>
          <a:endParaRPr lang="en-US"/>
        </a:p>
      </dgm:t>
    </dgm:pt>
    <dgm:pt modelId="{2A585EB3-DB5C-430D-9712-B387268B7BFA}">
      <dgm:prSet phldrT="[Text]" custT="1"/>
      <dgm:spPr/>
      <dgm:t>
        <a:bodyPr/>
        <a:lstStyle/>
        <a:p>
          <a:r>
            <a:rPr lang="en-US" sz="1200" b="1" dirty="0"/>
            <a:t>Dallas works when our people work</a:t>
          </a:r>
        </a:p>
      </dgm:t>
    </dgm:pt>
    <dgm:pt modelId="{39A90B3B-82E3-41E7-8AE0-DB353CA48BB8}" type="parTrans" cxnId="{EF0EEEBD-6473-466C-BF7A-103C9FCD6B1D}">
      <dgm:prSet/>
      <dgm:spPr/>
      <dgm:t>
        <a:bodyPr/>
        <a:lstStyle/>
        <a:p>
          <a:endParaRPr lang="en-US"/>
        </a:p>
      </dgm:t>
    </dgm:pt>
    <dgm:pt modelId="{12E0113C-E045-44EA-827C-56FDF045118F}" type="sibTrans" cxnId="{EF0EEEBD-6473-466C-BF7A-103C9FCD6B1D}">
      <dgm:prSet/>
      <dgm:spPr/>
      <dgm:t>
        <a:bodyPr/>
        <a:lstStyle/>
        <a:p>
          <a:endParaRPr lang="en-US"/>
        </a:p>
      </dgm:t>
    </dgm:pt>
    <dgm:pt modelId="{A407E151-59B7-4BD0-907C-C468351D5D0C}">
      <dgm:prSet phldrT="[Text]" custT="1"/>
      <dgm:spPr>
        <a:solidFill>
          <a:schemeClr val="tx2">
            <a:lumMod val="20000"/>
            <a:lumOff val="80000"/>
            <a:alpha val="90000"/>
          </a:schemeClr>
        </a:solidFill>
        <a:ln>
          <a:solidFill>
            <a:schemeClr val="tx2">
              <a:lumMod val="20000"/>
              <a:lumOff val="80000"/>
              <a:alpha val="90000"/>
            </a:schemeClr>
          </a:solidFill>
        </a:ln>
      </dgm:spPr>
      <dgm:t>
        <a:bodyPr/>
        <a:lstStyle/>
        <a:p>
          <a:pPr marL="0" indent="0">
            <a:lnSpc>
              <a:spcPct val="100000"/>
            </a:lnSpc>
            <a:spcAft>
              <a:spcPts val="0"/>
            </a:spcAft>
            <a:buNone/>
          </a:pPr>
          <a:r>
            <a:rPr lang="en-US" sz="1200" b="1" dirty="0">
              <a:solidFill>
                <a:srgbClr val="002060"/>
              </a:solidFill>
            </a:rPr>
            <a:t>Goal 3: </a:t>
          </a:r>
          <a:r>
            <a:rPr lang="en-US" sz="1200" dirty="0">
              <a:solidFill>
                <a:srgbClr val="002060"/>
              </a:solidFill>
            </a:rPr>
            <a:t>Expand economic opportunity for Dallas’ vulnerable and marginalized residents.</a:t>
          </a:r>
        </a:p>
      </dgm:t>
    </dgm:pt>
    <dgm:pt modelId="{522A9593-8F26-4063-A42B-12593D05D47D}" type="parTrans" cxnId="{A362DC95-B9BA-420E-8464-CE29E1F4F9D5}">
      <dgm:prSet/>
      <dgm:spPr/>
      <dgm:t>
        <a:bodyPr/>
        <a:lstStyle/>
        <a:p>
          <a:endParaRPr lang="en-US"/>
        </a:p>
      </dgm:t>
    </dgm:pt>
    <dgm:pt modelId="{61AF77F9-092D-49E9-9618-044A1EC6A314}" type="sibTrans" cxnId="{A362DC95-B9BA-420E-8464-CE29E1F4F9D5}">
      <dgm:prSet/>
      <dgm:spPr/>
      <dgm:t>
        <a:bodyPr/>
        <a:lstStyle/>
        <a:p>
          <a:endParaRPr lang="en-US"/>
        </a:p>
      </dgm:t>
    </dgm:pt>
    <dgm:pt modelId="{09F8CADA-D73A-4E6F-A66E-1E4E1284837A}">
      <dgm:prSet custT="1"/>
      <dgm:spPr>
        <a:solidFill>
          <a:schemeClr val="tx2">
            <a:lumMod val="20000"/>
            <a:lumOff val="80000"/>
            <a:alpha val="90000"/>
          </a:schemeClr>
        </a:solidFill>
        <a:ln>
          <a:solidFill>
            <a:schemeClr val="tx2">
              <a:lumMod val="20000"/>
              <a:lumOff val="80000"/>
              <a:alpha val="90000"/>
            </a:schemeClr>
          </a:solidFill>
        </a:ln>
      </dgm:spPr>
      <dgm:t>
        <a:bodyPr/>
        <a:lstStyle/>
        <a:p>
          <a:pPr marL="0" indent="0">
            <a:lnSpc>
              <a:spcPct val="100000"/>
            </a:lnSpc>
            <a:spcAft>
              <a:spcPts val="0"/>
            </a:spcAft>
            <a:buNone/>
          </a:pPr>
          <a:r>
            <a:rPr lang="en-US" sz="1200" b="1" dirty="0">
              <a:solidFill>
                <a:srgbClr val="002060"/>
              </a:solidFill>
            </a:rPr>
            <a:t>Goal 4: </a:t>
          </a:r>
          <a:r>
            <a:rPr lang="en-US" sz="1200" dirty="0">
              <a:solidFill>
                <a:srgbClr val="002060"/>
              </a:solidFill>
            </a:rPr>
            <a:t>Ensure Dallas provides residents with reasonable, reliable, and equitable transportation access.</a:t>
          </a:r>
        </a:p>
      </dgm:t>
    </dgm:pt>
    <dgm:pt modelId="{87D36D4D-73E9-4774-A7CC-C9323A01546C}" type="parTrans" cxnId="{FCB666FC-6916-4282-855B-75B19281FED4}">
      <dgm:prSet/>
      <dgm:spPr/>
      <dgm:t>
        <a:bodyPr/>
        <a:lstStyle/>
        <a:p>
          <a:endParaRPr lang="en-US"/>
        </a:p>
      </dgm:t>
    </dgm:pt>
    <dgm:pt modelId="{5CB7D87C-5D21-4D2E-97E2-0003DD5EAB13}" type="sibTrans" cxnId="{FCB666FC-6916-4282-855B-75B19281FED4}">
      <dgm:prSet/>
      <dgm:spPr/>
      <dgm:t>
        <a:bodyPr/>
        <a:lstStyle/>
        <a:p>
          <a:endParaRPr lang="en-US"/>
        </a:p>
      </dgm:t>
    </dgm:pt>
    <dgm:pt modelId="{CA0C624F-20C7-429F-B8E6-D50320E25DBF}">
      <dgm:prSet phldrT="[Text]" custT="1"/>
      <dgm:spPr/>
      <dgm:t>
        <a:bodyPr/>
        <a:lstStyle/>
        <a:p>
          <a:r>
            <a:rPr lang="en-US" sz="1200" b="1" dirty="0"/>
            <a:t>Dallas moves when our people can move</a:t>
          </a:r>
        </a:p>
      </dgm:t>
    </dgm:pt>
    <dgm:pt modelId="{79FDCF9E-93BD-41C7-8FDD-B20FF4339B6D}" type="parTrans" cxnId="{5746BECF-B201-432A-B79D-A91D48B78A48}">
      <dgm:prSet/>
      <dgm:spPr/>
      <dgm:t>
        <a:bodyPr/>
        <a:lstStyle/>
        <a:p>
          <a:endParaRPr lang="en-US"/>
        </a:p>
      </dgm:t>
    </dgm:pt>
    <dgm:pt modelId="{FDA05232-5667-4DD3-9574-3829551F0AEB}" type="sibTrans" cxnId="{5746BECF-B201-432A-B79D-A91D48B78A48}">
      <dgm:prSet/>
      <dgm:spPr/>
      <dgm:t>
        <a:bodyPr/>
        <a:lstStyle/>
        <a:p>
          <a:endParaRPr lang="en-US"/>
        </a:p>
      </dgm:t>
    </dgm:pt>
    <dgm:pt modelId="{57C9CC83-27E4-4305-A340-D3DF0EE519C7}">
      <dgm:prSet custT="1"/>
      <dgm:spPr>
        <a:solidFill>
          <a:schemeClr val="tx2">
            <a:lumMod val="20000"/>
            <a:lumOff val="80000"/>
            <a:alpha val="90000"/>
          </a:schemeClr>
        </a:solidFill>
        <a:ln>
          <a:solidFill>
            <a:schemeClr val="tx2">
              <a:lumMod val="20000"/>
              <a:lumOff val="80000"/>
              <a:alpha val="90000"/>
            </a:schemeClr>
          </a:solidFill>
        </a:ln>
      </dgm:spPr>
      <dgm:t>
        <a:bodyPr/>
        <a:lstStyle/>
        <a:p>
          <a:pPr marL="0" indent="0">
            <a:lnSpc>
              <a:spcPct val="100000"/>
            </a:lnSpc>
            <a:spcAft>
              <a:spcPts val="0"/>
            </a:spcAft>
            <a:buNone/>
          </a:pPr>
          <a:r>
            <a:rPr lang="en-US" sz="1200" b="1" dirty="0">
              <a:solidFill>
                <a:srgbClr val="002060"/>
              </a:solidFill>
            </a:rPr>
            <a:t>Goal 5: </a:t>
          </a:r>
          <a:r>
            <a:rPr lang="en-US" sz="1200" dirty="0">
              <a:solidFill>
                <a:srgbClr val="002060"/>
              </a:solidFill>
            </a:rPr>
            <a:t>Leverage partnerships to promote healthy communities.</a:t>
          </a:r>
        </a:p>
      </dgm:t>
    </dgm:pt>
    <dgm:pt modelId="{D811B73D-0E59-4D80-B105-3D490411A726}" type="parTrans" cxnId="{E345824D-9CC6-4893-9E0A-F2914107BB60}">
      <dgm:prSet/>
      <dgm:spPr/>
      <dgm:t>
        <a:bodyPr/>
        <a:lstStyle/>
        <a:p>
          <a:endParaRPr lang="en-US"/>
        </a:p>
      </dgm:t>
    </dgm:pt>
    <dgm:pt modelId="{9E6EE9C9-E802-415D-B517-DF6E97E8B107}" type="sibTrans" cxnId="{E345824D-9CC6-4893-9E0A-F2914107BB60}">
      <dgm:prSet/>
      <dgm:spPr/>
      <dgm:t>
        <a:bodyPr/>
        <a:lstStyle/>
        <a:p>
          <a:endParaRPr lang="en-US"/>
        </a:p>
      </dgm:t>
    </dgm:pt>
    <dgm:pt modelId="{261013F4-7A6B-4FDA-9A5B-1774833B5618}">
      <dgm:prSet custT="1"/>
      <dgm:spPr/>
      <dgm:t>
        <a:bodyPr/>
        <a:lstStyle/>
        <a:p>
          <a:r>
            <a:rPr lang="en-US" sz="1200" b="1" dirty="0"/>
            <a:t>Dallas is healthy when our people are healthy</a:t>
          </a:r>
        </a:p>
      </dgm:t>
    </dgm:pt>
    <dgm:pt modelId="{83086F55-59D5-4BCF-8A00-3AAA2F586EB1}" type="parTrans" cxnId="{60AF582A-A694-4329-91BA-D94BBD62A8CB}">
      <dgm:prSet/>
      <dgm:spPr/>
      <dgm:t>
        <a:bodyPr/>
        <a:lstStyle/>
        <a:p>
          <a:endParaRPr lang="en-US"/>
        </a:p>
      </dgm:t>
    </dgm:pt>
    <dgm:pt modelId="{0FCAC0EE-837D-436D-AF9F-53B9A5B955BD}" type="sibTrans" cxnId="{60AF582A-A694-4329-91BA-D94BBD62A8CB}">
      <dgm:prSet/>
      <dgm:spPr/>
      <dgm:t>
        <a:bodyPr/>
        <a:lstStyle/>
        <a:p>
          <a:endParaRPr lang="en-US"/>
        </a:p>
      </dgm:t>
    </dgm:pt>
    <dgm:pt modelId="{1201E690-6EBF-4FD5-B68E-EC68199A6493}">
      <dgm:prSet custT="1"/>
      <dgm:spPr>
        <a:solidFill>
          <a:schemeClr val="tx2">
            <a:lumMod val="20000"/>
            <a:lumOff val="80000"/>
            <a:alpha val="90000"/>
          </a:schemeClr>
        </a:solidFill>
        <a:ln>
          <a:solidFill>
            <a:schemeClr val="tx2">
              <a:lumMod val="20000"/>
              <a:lumOff val="80000"/>
              <a:alpha val="90000"/>
            </a:schemeClr>
          </a:solidFill>
        </a:ln>
      </dgm:spPr>
      <dgm:t>
        <a:bodyPr/>
        <a:lstStyle/>
        <a:p>
          <a:pPr marL="0" indent="0">
            <a:lnSpc>
              <a:spcPct val="100000"/>
            </a:lnSpc>
            <a:spcAft>
              <a:spcPts val="300"/>
            </a:spcAft>
            <a:buNone/>
          </a:pPr>
          <a:r>
            <a:rPr lang="en-US" sz="1200" b="1" dirty="0">
              <a:solidFill>
                <a:srgbClr val="002060"/>
              </a:solidFill>
            </a:rPr>
            <a:t>Goal 6: </a:t>
          </a:r>
          <a:r>
            <a:rPr lang="en-US" sz="1200" dirty="0">
              <a:solidFill>
                <a:srgbClr val="002060"/>
              </a:solidFill>
            </a:rPr>
            <a:t>Invest in neighborhood infrastructure to revitalize historically underserved neighborhoods.</a:t>
          </a:r>
        </a:p>
      </dgm:t>
    </dgm:pt>
    <dgm:pt modelId="{4314A10E-E725-4EA1-8CB6-ECEB6FBDA4F2}" type="parTrans" cxnId="{D3CF7172-E05C-48D0-A8BF-866BFEBD68FF}">
      <dgm:prSet/>
      <dgm:spPr/>
      <dgm:t>
        <a:bodyPr/>
        <a:lstStyle/>
        <a:p>
          <a:endParaRPr lang="en-US"/>
        </a:p>
      </dgm:t>
    </dgm:pt>
    <dgm:pt modelId="{8B12DBB6-7096-41BF-8293-F6C2AFC9D387}" type="sibTrans" cxnId="{D3CF7172-E05C-48D0-A8BF-866BFEBD68FF}">
      <dgm:prSet/>
      <dgm:spPr/>
      <dgm:t>
        <a:bodyPr/>
        <a:lstStyle/>
        <a:p>
          <a:endParaRPr lang="en-US"/>
        </a:p>
      </dgm:t>
    </dgm:pt>
    <dgm:pt modelId="{EFDD0FEA-84F1-4DD3-A576-A7243C8D6436}">
      <dgm:prSet custT="1"/>
      <dgm:spPr/>
      <dgm:t>
        <a:bodyPr/>
        <a:lstStyle/>
        <a:p>
          <a:r>
            <a:rPr lang="en-US" sz="1200" b="1" dirty="0"/>
            <a:t>Dallas thrives when our neighborhoods thrive</a:t>
          </a:r>
        </a:p>
      </dgm:t>
    </dgm:pt>
    <dgm:pt modelId="{C9C1C897-BEDD-4A67-AF5D-2032AA1E8EE0}" type="parTrans" cxnId="{15D36FB8-A4D3-485C-A092-4C3AC7EB0C53}">
      <dgm:prSet/>
      <dgm:spPr/>
      <dgm:t>
        <a:bodyPr/>
        <a:lstStyle/>
        <a:p>
          <a:endParaRPr lang="en-US"/>
        </a:p>
      </dgm:t>
    </dgm:pt>
    <dgm:pt modelId="{FA8A26D6-5D3D-4E26-8041-2CBB2C9F56F6}" type="sibTrans" cxnId="{15D36FB8-A4D3-485C-A092-4C3AC7EB0C53}">
      <dgm:prSet/>
      <dgm:spPr/>
      <dgm:t>
        <a:bodyPr/>
        <a:lstStyle/>
        <a:p>
          <a:endParaRPr lang="en-US"/>
        </a:p>
      </dgm:t>
    </dgm:pt>
    <dgm:pt modelId="{6DAC3CEA-A7D6-4779-9A4A-3DBE3CD79F0C}">
      <dgm:prSet custT="1"/>
      <dgm:spPr>
        <a:solidFill>
          <a:schemeClr val="tx2">
            <a:lumMod val="20000"/>
            <a:lumOff val="80000"/>
            <a:alpha val="90000"/>
          </a:schemeClr>
        </a:solidFill>
        <a:ln>
          <a:solidFill>
            <a:schemeClr val="tx2">
              <a:lumMod val="20000"/>
              <a:lumOff val="80000"/>
              <a:alpha val="90000"/>
            </a:schemeClr>
          </a:solidFill>
        </a:ln>
      </dgm:spPr>
      <dgm:t>
        <a:bodyPr/>
        <a:lstStyle/>
        <a:p>
          <a:pPr marL="0" indent="0">
            <a:lnSpc>
              <a:spcPct val="100000"/>
            </a:lnSpc>
            <a:spcAft>
              <a:spcPts val="0"/>
            </a:spcAft>
            <a:buNone/>
          </a:pPr>
          <a:r>
            <a:rPr lang="en-US" sz="1200" b="1" dirty="0">
              <a:solidFill>
                <a:srgbClr val="002060"/>
              </a:solidFill>
            </a:rPr>
            <a:t>Goal 7: </a:t>
          </a:r>
          <a:r>
            <a:rPr lang="en-US" sz="1200" dirty="0">
              <a:solidFill>
                <a:srgbClr val="002060"/>
              </a:solidFill>
            </a:rPr>
            <a:t>Promote environmental sustainability to improve public health and alleviate adverse environmental conditions.</a:t>
          </a:r>
        </a:p>
      </dgm:t>
    </dgm:pt>
    <dgm:pt modelId="{DBA4CDD3-259C-4F01-A63B-F3E7FCB1C668}" type="parTrans" cxnId="{7618D6FE-8313-4E75-AAEF-1A7D7A8F0FAE}">
      <dgm:prSet/>
      <dgm:spPr/>
      <dgm:t>
        <a:bodyPr/>
        <a:lstStyle/>
        <a:p>
          <a:endParaRPr lang="en-US"/>
        </a:p>
      </dgm:t>
    </dgm:pt>
    <dgm:pt modelId="{9C868A5C-4E5F-4A67-9D1C-E91E7C6D81A7}" type="sibTrans" cxnId="{7618D6FE-8313-4E75-AAEF-1A7D7A8F0FAE}">
      <dgm:prSet/>
      <dgm:spPr/>
      <dgm:t>
        <a:bodyPr/>
        <a:lstStyle/>
        <a:p>
          <a:endParaRPr lang="en-US"/>
        </a:p>
      </dgm:t>
    </dgm:pt>
    <dgm:pt modelId="{54B18248-B03C-4AAC-9763-1972681A86C2}" type="pres">
      <dgm:prSet presAssocID="{E69A3014-B313-4ECA-8962-74382AE36A6F}" presName="Name0" presStyleCnt="0">
        <dgm:presLayoutVars>
          <dgm:dir/>
          <dgm:animLvl val="lvl"/>
          <dgm:resizeHandles val="exact"/>
        </dgm:presLayoutVars>
      </dgm:prSet>
      <dgm:spPr/>
    </dgm:pt>
    <dgm:pt modelId="{6135D179-F45E-45BB-94C0-9AB74F2DAB34}" type="pres">
      <dgm:prSet presAssocID="{1A1AF3D7-A5FA-4B6C-B731-0B7EC93FE0EA}" presName="linNode" presStyleCnt="0"/>
      <dgm:spPr/>
    </dgm:pt>
    <dgm:pt modelId="{1BFB6DE5-CF6F-4E17-B427-6D82D12F0093}" type="pres">
      <dgm:prSet presAssocID="{1A1AF3D7-A5FA-4B6C-B731-0B7EC93FE0EA}" presName="parentText" presStyleLbl="node1" presStyleIdx="0" presStyleCnt="6" custScaleX="67415">
        <dgm:presLayoutVars>
          <dgm:chMax val="1"/>
          <dgm:bulletEnabled val="1"/>
        </dgm:presLayoutVars>
      </dgm:prSet>
      <dgm:spPr/>
    </dgm:pt>
    <dgm:pt modelId="{9DC1DC1E-D993-4772-931B-3B749383EA13}" type="pres">
      <dgm:prSet presAssocID="{1A1AF3D7-A5FA-4B6C-B731-0B7EC93FE0EA}" presName="descendantText" presStyleLbl="alignAccFollowNode1" presStyleIdx="0" presStyleCnt="6">
        <dgm:presLayoutVars>
          <dgm:bulletEnabled val="1"/>
        </dgm:presLayoutVars>
      </dgm:prSet>
      <dgm:spPr/>
    </dgm:pt>
    <dgm:pt modelId="{F8636840-907C-4C23-AAB8-D83540E96164}" type="pres">
      <dgm:prSet presAssocID="{AD078FDC-BA04-4573-9956-D899A51484BC}" presName="sp" presStyleCnt="0"/>
      <dgm:spPr/>
    </dgm:pt>
    <dgm:pt modelId="{5431FFA7-9DFD-458B-9622-B94D19E8233C}" type="pres">
      <dgm:prSet presAssocID="{9B8783FB-AB00-4C7B-BAFA-BE2B5F7B2792}" presName="linNode" presStyleCnt="0"/>
      <dgm:spPr/>
    </dgm:pt>
    <dgm:pt modelId="{45B66587-CD89-4604-BEBF-3FDE43BEDA98}" type="pres">
      <dgm:prSet presAssocID="{9B8783FB-AB00-4C7B-BAFA-BE2B5F7B2792}" presName="parentText" presStyleLbl="node1" presStyleIdx="1" presStyleCnt="6" custScaleX="67415">
        <dgm:presLayoutVars>
          <dgm:chMax val="1"/>
          <dgm:bulletEnabled val="1"/>
        </dgm:presLayoutVars>
      </dgm:prSet>
      <dgm:spPr/>
    </dgm:pt>
    <dgm:pt modelId="{275C96F9-C885-431B-941C-3E9912FA9A47}" type="pres">
      <dgm:prSet presAssocID="{9B8783FB-AB00-4C7B-BAFA-BE2B5F7B2792}" presName="descendantText" presStyleLbl="alignAccFollowNode1" presStyleIdx="1" presStyleCnt="6">
        <dgm:presLayoutVars>
          <dgm:bulletEnabled val="1"/>
        </dgm:presLayoutVars>
      </dgm:prSet>
      <dgm:spPr/>
    </dgm:pt>
    <dgm:pt modelId="{F35A9137-3BFA-4EE9-8AF4-4BE7774FC884}" type="pres">
      <dgm:prSet presAssocID="{5827057B-003E-4F0C-8A3D-5142774384F4}" presName="sp" presStyleCnt="0"/>
      <dgm:spPr/>
    </dgm:pt>
    <dgm:pt modelId="{93AC86AE-323B-42B6-A0C8-F245C0797813}" type="pres">
      <dgm:prSet presAssocID="{2A585EB3-DB5C-430D-9712-B387268B7BFA}" presName="linNode" presStyleCnt="0"/>
      <dgm:spPr/>
    </dgm:pt>
    <dgm:pt modelId="{6D6498CE-7164-46E9-8B88-6C1358AF6246}" type="pres">
      <dgm:prSet presAssocID="{2A585EB3-DB5C-430D-9712-B387268B7BFA}" presName="parentText" presStyleLbl="node1" presStyleIdx="2" presStyleCnt="6" custScaleX="67415">
        <dgm:presLayoutVars>
          <dgm:chMax val="1"/>
          <dgm:bulletEnabled val="1"/>
        </dgm:presLayoutVars>
      </dgm:prSet>
      <dgm:spPr/>
    </dgm:pt>
    <dgm:pt modelId="{397E9768-3BE7-41E7-8E36-BC2D09630FF3}" type="pres">
      <dgm:prSet presAssocID="{2A585EB3-DB5C-430D-9712-B387268B7BFA}" presName="descendantText" presStyleLbl="alignAccFollowNode1" presStyleIdx="2" presStyleCnt="6">
        <dgm:presLayoutVars>
          <dgm:bulletEnabled val="1"/>
        </dgm:presLayoutVars>
      </dgm:prSet>
      <dgm:spPr/>
    </dgm:pt>
    <dgm:pt modelId="{AE58B90B-D924-47DE-A531-C88A8F7AB090}" type="pres">
      <dgm:prSet presAssocID="{12E0113C-E045-44EA-827C-56FDF045118F}" presName="sp" presStyleCnt="0"/>
      <dgm:spPr/>
    </dgm:pt>
    <dgm:pt modelId="{8337FCB3-614A-4BF3-A270-4C6F396E2D47}" type="pres">
      <dgm:prSet presAssocID="{CA0C624F-20C7-429F-B8E6-D50320E25DBF}" presName="linNode" presStyleCnt="0"/>
      <dgm:spPr/>
    </dgm:pt>
    <dgm:pt modelId="{0A856F5A-8648-4B5B-885C-ABC9E92CDFF2}" type="pres">
      <dgm:prSet presAssocID="{CA0C624F-20C7-429F-B8E6-D50320E25DBF}" presName="parentText" presStyleLbl="node1" presStyleIdx="3" presStyleCnt="6" custScaleX="67415">
        <dgm:presLayoutVars>
          <dgm:chMax val="1"/>
          <dgm:bulletEnabled val="1"/>
        </dgm:presLayoutVars>
      </dgm:prSet>
      <dgm:spPr/>
    </dgm:pt>
    <dgm:pt modelId="{7FB65E59-5466-46D0-9095-897AA73FD1F5}" type="pres">
      <dgm:prSet presAssocID="{CA0C624F-20C7-429F-B8E6-D50320E25DBF}" presName="descendantText" presStyleLbl="alignAccFollowNode1" presStyleIdx="3" presStyleCnt="6">
        <dgm:presLayoutVars>
          <dgm:bulletEnabled val="1"/>
        </dgm:presLayoutVars>
      </dgm:prSet>
      <dgm:spPr/>
    </dgm:pt>
    <dgm:pt modelId="{3A728409-C9AF-4601-ACDE-B01C3861F591}" type="pres">
      <dgm:prSet presAssocID="{FDA05232-5667-4DD3-9574-3829551F0AEB}" presName="sp" presStyleCnt="0"/>
      <dgm:spPr/>
    </dgm:pt>
    <dgm:pt modelId="{FE787839-CEB4-4C8B-BFFF-020F8B607E83}" type="pres">
      <dgm:prSet presAssocID="{261013F4-7A6B-4FDA-9A5B-1774833B5618}" presName="linNode" presStyleCnt="0"/>
      <dgm:spPr/>
    </dgm:pt>
    <dgm:pt modelId="{AC1FA40E-B2B8-481E-94CB-B7F752CCE695}" type="pres">
      <dgm:prSet presAssocID="{261013F4-7A6B-4FDA-9A5B-1774833B5618}" presName="parentText" presStyleLbl="node1" presStyleIdx="4" presStyleCnt="6" custScaleX="67415">
        <dgm:presLayoutVars>
          <dgm:chMax val="1"/>
          <dgm:bulletEnabled val="1"/>
        </dgm:presLayoutVars>
      </dgm:prSet>
      <dgm:spPr/>
    </dgm:pt>
    <dgm:pt modelId="{96552A3E-418C-495E-AD7E-F9C2396850CD}" type="pres">
      <dgm:prSet presAssocID="{261013F4-7A6B-4FDA-9A5B-1774833B5618}" presName="descendantText" presStyleLbl="alignAccFollowNode1" presStyleIdx="4" presStyleCnt="6">
        <dgm:presLayoutVars>
          <dgm:bulletEnabled val="1"/>
        </dgm:presLayoutVars>
      </dgm:prSet>
      <dgm:spPr/>
    </dgm:pt>
    <dgm:pt modelId="{DDF0CDDD-8AC5-4EE0-864D-3C384CD0AD25}" type="pres">
      <dgm:prSet presAssocID="{0FCAC0EE-837D-436D-AF9F-53B9A5B955BD}" presName="sp" presStyleCnt="0"/>
      <dgm:spPr/>
    </dgm:pt>
    <dgm:pt modelId="{7AC26D99-34A3-422C-A28A-D8E97E29913B}" type="pres">
      <dgm:prSet presAssocID="{EFDD0FEA-84F1-4DD3-A576-A7243C8D6436}" presName="linNode" presStyleCnt="0"/>
      <dgm:spPr/>
    </dgm:pt>
    <dgm:pt modelId="{E7C9124F-E4ED-43A2-9C3D-DF280EA24B3F}" type="pres">
      <dgm:prSet presAssocID="{EFDD0FEA-84F1-4DD3-A576-A7243C8D6436}" presName="parentText" presStyleLbl="node1" presStyleIdx="5" presStyleCnt="6" custScaleX="67415" custScaleY="163156">
        <dgm:presLayoutVars>
          <dgm:chMax val="1"/>
          <dgm:bulletEnabled val="1"/>
        </dgm:presLayoutVars>
      </dgm:prSet>
      <dgm:spPr/>
    </dgm:pt>
    <dgm:pt modelId="{7F4704BE-B927-4006-B2C2-37313ECF1D44}" type="pres">
      <dgm:prSet presAssocID="{EFDD0FEA-84F1-4DD3-A576-A7243C8D6436}" presName="descendantText" presStyleLbl="alignAccFollowNode1" presStyleIdx="5" presStyleCnt="6" custScaleY="160211">
        <dgm:presLayoutVars>
          <dgm:bulletEnabled val="1"/>
        </dgm:presLayoutVars>
      </dgm:prSet>
      <dgm:spPr/>
    </dgm:pt>
  </dgm:ptLst>
  <dgm:cxnLst>
    <dgm:cxn modelId="{E5FB9103-F7A0-40B8-91A6-79346DEA590A}" type="presOf" srcId="{2A585EB3-DB5C-430D-9712-B387268B7BFA}" destId="{6D6498CE-7164-46E9-8B88-6C1358AF6246}" srcOrd="0" destOrd="0" presId="urn:microsoft.com/office/officeart/2005/8/layout/vList5"/>
    <dgm:cxn modelId="{AAABB604-E01E-4859-9D22-4963D074F477}" srcId="{9B8783FB-AB00-4C7B-BAFA-BE2B5F7B2792}" destId="{7BFD2CD7-83A9-430B-8781-3C3D9A916634}" srcOrd="0" destOrd="0" parTransId="{B5DCCDC2-D98E-4A61-8FD1-E07C0139E6B9}" sibTransId="{937D1DFF-F2B1-43AF-8A51-9DB2B4B3975B}"/>
    <dgm:cxn modelId="{32F51F12-FF72-407A-BF22-C115A7AB5E5B}" srcId="{1A1AF3D7-A5FA-4B6C-B731-0B7EC93FE0EA}" destId="{FCF741E9-F844-48C5-AC13-038AD8820A01}" srcOrd="0" destOrd="0" parTransId="{FF97FC93-70B6-4728-9971-26BB7F7457D3}" sibTransId="{1342D25A-34D0-4604-B252-3944BC86C350}"/>
    <dgm:cxn modelId="{FFFEA615-E0F2-4918-9955-3E8B35553B42}" type="presOf" srcId="{A407E151-59B7-4BD0-907C-C468351D5D0C}" destId="{397E9768-3BE7-41E7-8E36-BC2D09630FF3}" srcOrd="0" destOrd="0" presId="urn:microsoft.com/office/officeart/2005/8/layout/vList5"/>
    <dgm:cxn modelId="{FA8AD416-61A9-4D8E-AD73-B70E51A68637}" type="presOf" srcId="{09F8CADA-D73A-4E6F-A66E-1E4E1284837A}" destId="{7FB65E59-5466-46D0-9095-897AA73FD1F5}" srcOrd="0" destOrd="0" presId="urn:microsoft.com/office/officeart/2005/8/layout/vList5"/>
    <dgm:cxn modelId="{A1D55D17-AE99-4CCD-B9C7-A87B8DDC8824}" srcId="{E69A3014-B313-4ECA-8962-74382AE36A6F}" destId="{1A1AF3D7-A5FA-4B6C-B731-0B7EC93FE0EA}" srcOrd="0" destOrd="0" parTransId="{EF8E6865-0F4A-460B-A24D-EB68CA8F57B0}" sibTransId="{AD078FDC-BA04-4573-9956-D899A51484BC}"/>
    <dgm:cxn modelId="{90F4501A-45A9-4600-9E9A-D042195D8CDF}" type="presOf" srcId="{9B8783FB-AB00-4C7B-BAFA-BE2B5F7B2792}" destId="{45B66587-CD89-4604-BEBF-3FDE43BEDA98}" srcOrd="0" destOrd="0" presId="urn:microsoft.com/office/officeart/2005/8/layout/vList5"/>
    <dgm:cxn modelId="{653DA91E-2FBC-42A1-A8D6-BE74FC9F9DDA}" type="presOf" srcId="{CA0C624F-20C7-429F-B8E6-D50320E25DBF}" destId="{0A856F5A-8648-4B5B-885C-ABC9E92CDFF2}" srcOrd="0" destOrd="0" presId="urn:microsoft.com/office/officeart/2005/8/layout/vList5"/>
    <dgm:cxn modelId="{EB1D8B24-A94B-453E-92C1-413CB2BD97DE}" type="presOf" srcId="{EFDD0FEA-84F1-4DD3-A576-A7243C8D6436}" destId="{E7C9124F-E4ED-43A2-9C3D-DF280EA24B3F}" srcOrd="0" destOrd="0" presId="urn:microsoft.com/office/officeart/2005/8/layout/vList5"/>
    <dgm:cxn modelId="{60AF582A-A694-4329-91BA-D94BBD62A8CB}" srcId="{E69A3014-B313-4ECA-8962-74382AE36A6F}" destId="{261013F4-7A6B-4FDA-9A5B-1774833B5618}" srcOrd="4" destOrd="0" parTransId="{83086F55-59D5-4BCF-8A00-3AAA2F586EB1}" sibTransId="{0FCAC0EE-837D-436D-AF9F-53B9A5B955BD}"/>
    <dgm:cxn modelId="{A7A0D22C-31BD-4EA7-B63F-FA3E397282CD}" type="presOf" srcId="{1A1AF3D7-A5FA-4B6C-B731-0B7EC93FE0EA}" destId="{1BFB6DE5-CF6F-4E17-B427-6D82D12F0093}" srcOrd="0" destOrd="0" presId="urn:microsoft.com/office/officeart/2005/8/layout/vList5"/>
    <dgm:cxn modelId="{15C7113D-A998-4867-9C74-4585699A8A95}" type="presOf" srcId="{FCF741E9-F844-48C5-AC13-038AD8820A01}" destId="{9DC1DC1E-D993-4772-931B-3B749383EA13}" srcOrd="0" destOrd="0" presId="urn:microsoft.com/office/officeart/2005/8/layout/vList5"/>
    <dgm:cxn modelId="{DE23245E-64D8-4745-9DDF-AF994D8438D7}" type="presOf" srcId="{1201E690-6EBF-4FD5-B68E-EC68199A6493}" destId="{7F4704BE-B927-4006-B2C2-37313ECF1D44}" srcOrd="0" destOrd="0" presId="urn:microsoft.com/office/officeart/2005/8/layout/vList5"/>
    <dgm:cxn modelId="{9A35AE5F-BAB7-4634-BA2E-A3B9475C9F13}" type="presOf" srcId="{57C9CC83-27E4-4305-A340-D3DF0EE519C7}" destId="{96552A3E-418C-495E-AD7E-F9C2396850CD}" srcOrd="0" destOrd="0" presId="urn:microsoft.com/office/officeart/2005/8/layout/vList5"/>
    <dgm:cxn modelId="{AFFE8160-02BB-4859-B5BE-AE4FDEE8C08F}" srcId="{E69A3014-B313-4ECA-8962-74382AE36A6F}" destId="{9B8783FB-AB00-4C7B-BAFA-BE2B5F7B2792}" srcOrd="1" destOrd="0" parTransId="{7B17D0EE-E3E8-430C-8EF2-964B98CD76E1}" sibTransId="{5827057B-003E-4F0C-8A3D-5142774384F4}"/>
    <dgm:cxn modelId="{E345824D-9CC6-4893-9E0A-F2914107BB60}" srcId="{261013F4-7A6B-4FDA-9A5B-1774833B5618}" destId="{57C9CC83-27E4-4305-A340-D3DF0EE519C7}" srcOrd="0" destOrd="0" parTransId="{D811B73D-0E59-4D80-B105-3D490411A726}" sibTransId="{9E6EE9C9-E802-415D-B517-DF6E97E8B107}"/>
    <dgm:cxn modelId="{D3CF7172-E05C-48D0-A8BF-866BFEBD68FF}" srcId="{EFDD0FEA-84F1-4DD3-A576-A7243C8D6436}" destId="{1201E690-6EBF-4FD5-B68E-EC68199A6493}" srcOrd="0" destOrd="0" parTransId="{4314A10E-E725-4EA1-8CB6-ECEB6FBDA4F2}" sibTransId="{8B12DBB6-7096-41BF-8293-F6C2AFC9D387}"/>
    <dgm:cxn modelId="{433D2C55-3842-4877-9257-751B230E732C}" type="presOf" srcId="{6DAC3CEA-A7D6-4779-9A4A-3DBE3CD79F0C}" destId="{7F4704BE-B927-4006-B2C2-37313ECF1D44}" srcOrd="0" destOrd="1" presId="urn:microsoft.com/office/officeart/2005/8/layout/vList5"/>
    <dgm:cxn modelId="{CC329180-5E2F-4C81-A5FB-8392C432A788}" type="presOf" srcId="{261013F4-7A6B-4FDA-9A5B-1774833B5618}" destId="{AC1FA40E-B2B8-481E-94CB-B7F752CCE695}" srcOrd="0" destOrd="0" presId="urn:microsoft.com/office/officeart/2005/8/layout/vList5"/>
    <dgm:cxn modelId="{A362DC95-B9BA-420E-8464-CE29E1F4F9D5}" srcId="{2A585EB3-DB5C-430D-9712-B387268B7BFA}" destId="{A407E151-59B7-4BD0-907C-C468351D5D0C}" srcOrd="0" destOrd="0" parTransId="{522A9593-8F26-4063-A42B-12593D05D47D}" sibTransId="{61AF77F9-092D-49E9-9618-044A1EC6A314}"/>
    <dgm:cxn modelId="{CDE118A1-55CD-40EF-8479-7A7A97611E6B}" type="presOf" srcId="{E69A3014-B313-4ECA-8962-74382AE36A6F}" destId="{54B18248-B03C-4AAC-9763-1972681A86C2}" srcOrd="0" destOrd="0" presId="urn:microsoft.com/office/officeart/2005/8/layout/vList5"/>
    <dgm:cxn modelId="{15D36FB8-A4D3-485C-A092-4C3AC7EB0C53}" srcId="{E69A3014-B313-4ECA-8962-74382AE36A6F}" destId="{EFDD0FEA-84F1-4DD3-A576-A7243C8D6436}" srcOrd="5" destOrd="0" parTransId="{C9C1C897-BEDD-4A67-AF5D-2032AA1E8EE0}" sibTransId="{FA8A26D6-5D3D-4E26-8041-2CBB2C9F56F6}"/>
    <dgm:cxn modelId="{EF0EEEBD-6473-466C-BF7A-103C9FCD6B1D}" srcId="{E69A3014-B313-4ECA-8962-74382AE36A6F}" destId="{2A585EB3-DB5C-430D-9712-B387268B7BFA}" srcOrd="2" destOrd="0" parTransId="{39A90B3B-82E3-41E7-8AE0-DB353CA48BB8}" sibTransId="{12E0113C-E045-44EA-827C-56FDF045118F}"/>
    <dgm:cxn modelId="{5746BECF-B201-432A-B79D-A91D48B78A48}" srcId="{E69A3014-B313-4ECA-8962-74382AE36A6F}" destId="{CA0C624F-20C7-429F-B8E6-D50320E25DBF}" srcOrd="3" destOrd="0" parTransId="{79FDCF9E-93BD-41C7-8FDD-B20FF4339B6D}" sibTransId="{FDA05232-5667-4DD3-9574-3829551F0AEB}"/>
    <dgm:cxn modelId="{E60CFEF7-5FF1-42B6-850A-2030912E4211}" type="presOf" srcId="{7BFD2CD7-83A9-430B-8781-3C3D9A916634}" destId="{275C96F9-C885-431B-941C-3E9912FA9A47}" srcOrd="0" destOrd="0" presId="urn:microsoft.com/office/officeart/2005/8/layout/vList5"/>
    <dgm:cxn modelId="{FCB666FC-6916-4282-855B-75B19281FED4}" srcId="{CA0C624F-20C7-429F-B8E6-D50320E25DBF}" destId="{09F8CADA-D73A-4E6F-A66E-1E4E1284837A}" srcOrd="0" destOrd="0" parTransId="{87D36D4D-73E9-4774-A7CC-C9323A01546C}" sibTransId="{5CB7D87C-5D21-4D2E-97E2-0003DD5EAB13}"/>
    <dgm:cxn modelId="{7618D6FE-8313-4E75-AAEF-1A7D7A8F0FAE}" srcId="{EFDD0FEA-84F1-4DD3-A576-A7243C8D6436}" destId="{6DAC3CEA-A7D6-4779-9A4A-3DBE3CD79F0C}" srcOrd="1" destOrd="0" parTransId="{DBA4CDD3-259C-4F01-A63B-F3E7FCB1C668}" sibTransId="{9C868A5C-4E5F-4A67-9D1C-E91E7C6D81A7}"/>
    <dgm:cxn modelId="{E33BCD6F-4A41-49FF-BEF9-7588D3AAFE8A}" type="presParOf" srcId="{54B18248-B03C-4AAC-9763-1972681A86C2}" destId="{6135D179-F45E-45BB-94C0-9AB74F2DAB34}" srcOrd="0" destOrd="0" presId="urn:microsoft.com/office/officeart/2005/8/layout/vList5"/>
    <dgm:cxn modelId="{F0D26A24-310A-4BAE-AA41-6FAF708499D0}" type="presParOf" srcId="{6135D179-F45E-45BB-94C0-9AB74F2DAB34}" destId="{1BFB6DE5-CF6F-4E17-B427-6D82D12F0093}" srcOrd="0" destOrd="0" presId="urn:microsoft.com/office/officeart/2005/8/layout/vList5"/>
    <dgm:cxn modelId="{27EA50BC-6790-4DEA-A4EA-50F0261F09C7}" type="presParOf" srcId="{6135D179-F45E-45BB-94C0-9AB74F2DAB34}" destId="{9DC1DC1E-D993-4772-931B-3B749383EA13}" srcOrd="1" destOrd="0" presId="urn:microsoft.com/office/officeart/2005/8/layout/vList5"/>
    <dgm:cxn modelId="{872C7353-F76B-4A6A-95ED-F2F9F67C87C5}" type="presParOf" srcId="{54B18248-B03C-4AAC-9763-1972681A86C2}" destId="{F8636840-907C-4C23-AAB8-D83540E96164}" srcOrd="1" destOrd="0" presId="urn:microsoft.com/office/officeart/2005/8/layout/vList5"/>
    <dgm:cxn modelId="{AF80092C-A45A-4C92-8F7D-B41079750CCB}" type="presParOf" srcId="{54B18248-B03C-4AAC-9763-1972681A86C2}" destId="{5431FFA7-9DFD-458B-9622-B94D19E8233C}" srcOrd="2" destOrd="0" presId="urn:microsoft.com/office/officeart/2005/8/layout/vList5"/>
    <dgm:cxn modelId="{B5299422-133D-4767-805B-D6F1E1E86FB7}" type="presParOf" srcId="{5431FFA7-9DFD-458B-9622-B94D19E8233C}" destId="{45B66587-CD89-4604-BEBF-3FDE43BEDA98}" srcOrd="0" destOrd="0" presId="urn:microsoft.com/office/officeart/2005/8/layout/vList5"/>
    <dgm:cxn modelId="{91BE336E-4DE6-41FA-A6A8-3DC8F7E406EE}" type="presParOf" srcId="{5431FFA7-9DFD-458B-9622-B94D19E8233C}" destId="{275C96F9-C885-431B-941C-3E9912FA9A47}" srcOrd="1" destOrd="0" presId="urn:microsoft.com/office/officeart/2005/8/layout/vList5"/>
    <dgm:cxn modelId="{785D2FE7-64B2-405D-B5B9-D259D08906D4}" type="presParOf" srcId="{54B18248-B03C-4AAC-9763-1972681A86C2}" destId="{F35A9137-3BFA-4EE9-8AF4-4BE7774FC884}" srcOrd="3" destOrd="0" presId="urn:microsoft.com/office/officeart/2005/8/layout/vList5"/>
    <dgm:cxn modelId="{9FD44FCA-98A4-44CF-BA77-787A15A0612A}" type="presParOf" srcId="{54B18248-B03C-4AAC-9763-1972681A86C2}" destId="{93AC86AE-323B-42B6-A0C8-F245C0797813}" srcOrd="4" destOrd="0" presId="urn:microsoft.com/office/officeart/2005/8/layout/vList5"/>
    <dgm:cxn modelId="{84E03E80-209E-4752-852D-CD0D17DC7B00}" type="presParOf" srcId="{93AC86AE-323B-42B6-A0C8-F245C0797813}" destId="{6D6498CE-7164-46E9-8B88-6C1358AF6246}" srcOrd="0" destOrd="0" presId="urn:microsoft.com/office/officeart/2005/8/layout/vList5"/>
    <dgm:cxn modelId="{54BA048F-397D-43C5-B764-93762D446266}" type="presParOf" srcId="{93AC86AE-323B-42B6-A0C8-F245C0797813}" destId="{397E9768-3BE7-41E7-8E36-BC2D09630FF3}" srcOrd="1" destOrd="0" presId="urn:microsoft.com/office/officeart/2005/8/layout/vList5"/>
    <dgm:cxn modelId="{9EE26AEA-3507-4BD9-9A7A-896CCC9E69EC}" type="presParOf" srcId="{54B18248-B03C-4AAC-9763-1972681A86C2}" destId="{AE58B90B-D924-47DE-A531-C88A8F7AB090}" srcOrd="5" destOrd="0" presId="urn:microsoft.com/office/officeart/2005/8/layout/vList5"/>
    <dgm:cxn modelId="{A950D574-DEC7-4349-A299-C597B431A863}" type="presParOf" srcId="{54B18248-B03C-4AAC-9763-1972681A86C2}" destId="{8337FCB3-614A-4BF3-A270-4C6F396E2D47}" srcOrd="6" destOrd="0" presId="urn:microsoft.com/office/officeart/2005/8/layout/vList5"/>
    <dgm:cxn modelId="{96BD988E-D94C-4FE1-9075-EBEBD2E3C6FF}" type="presParOf" srcId="{8337FCB3-614A-4BF3-A270-4C6F396E2D47}" destId="{0A856F5A-8648-4B5B-885C-ABC9E92CDFF2}" srcOrd="0" destOrd="0" presId="urn:microsoft.com/office/officeart/2005/8/layout/vList5"/>
    <dgm:cxn modelId="{44F496BB-4B99-4BF3-98FF-CC177706C8E9}" type="presParOf" srcId="{8337FCB3-614A-4BF3-A270-4C6F396E2D47}" destId="{7FB65E59-5466-46D0-9095-897AA73FD1F5}" srcOrd="1" destOrd="0" presId="urn:microsoft.com/office/officeart/2005/8/layout/vList5"/>
    <dgm:cxn modelId="{6E8A694D-605C-4F69-8244-23EE07DA2CF5}" type="presParOf" srcId="{54B18248-B03C-4AAC-9763-1972681A86C2}" destId="{3A728409-C9AF-4601-ACDE-B01C3861F591}" srcOrd="7" destOrd="0" presId="urn:microsoft.com/office/officeart/2005/8/layout/vList5"/>
    <dgm:cxn modelId="{CC54A30E-5EA9-4657-8222-11619CEECC92}" type="presParOf" srcId="{54B18248-B03C-4AAC-9763-1972681A86C2}" destId="{FE787839-CEB4-4C8B-BFFF-020F8B607E83}" srcOrd="8" destOrd="0" presId="urn:microsoft.com/office/officeart/2005/8/layout/vList5"/>
    <dgm:cxn modelId="{D0C873ED-A42C-4CC3-88FB-D215D4F339F9}" type="presParOf" srcId="{FE787839-CEB4-4C8B-BFFF-020F8B607E83}" destId="{AC1FA40E-B2B8-481E-94CB-B7F752CCE695}" srcOrd="0" destOrd="0" presId="urn:microsoft.com/office/officeart/2005/8/layout/vList5"/>
    <dgm:cxn modelId="{52343BE8-E32D-4A00-9ED0-04E7FCC27E7B}" type="presParOf" srcId="{FE787839-CEB4-4C8B-BFFF-020F8B607E83}" destId="{96552A3E-418C-495E-AD7E-F9C2396850CD}" srcOrd="1" destOrd="0" presId="urn:microsoft.com/office/officeart/2005/8/layout/vList5"/>
    <dgm:cxn modelId="{18048D6E-4D97-4C1E-92EF-B9963C400B82}" type="presParOf" srcId="{54B18248-B03C-4AAC-9763-1972681A86C2}" destId="{DDF0CDDD-8AC5-4EE0-864D-3C384CD0AD25}" srcOrd="9" destOrd="0" presId="urn:microsoft.com/office/officeart/2005/8/layout/vList5"/>
    <dgm:cxn modelId="{1A765E90-5C3B-45E0-9BEC-BD79615B1D74}" type="presParOf" srcId="{54B18248-B03C-4AAC-9763-1972681A86C2}" destId="{7AC26D99-34A3-422C-A28A-D8E97E29913B}" srcOrd="10" destOrd="0" presId="urn:microsoft.com/office/officeart/2005/8/layout/vList5"/>
    <dgm:cxn modelId="{55E9F23D-89A1-4A99-A038-EDBCA45C38A2}" type="presParOf" srcId="{7AC26D99-34A3-422C-A28A-D8E97E29913B}" destId="{E7C9124F-E4ED-43A2-9C3D-DF280EA24B3F}" srcOrd="0" destOrd="0" presId="urn:microsoft.com/office/officeart/2005/8/layout/vList5"/>
    <dgm:cxn modelId="{7C3D28E4-D5E0-45E3-802C-E08593C70C42}" type="presParOf" srcId="{7AC26D99-34A3-422C-A28A-D8E97E29913B}" destId="{7F4704BE-B927-4006-B2C2-37313ECF1D4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69A3014-B313-4ECA-8962-74382AE36A6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A1AF3D7-A5FA-4B6C-B731-0B7EC93FE0EA}">
      <dgm:prSet phldrT="[Text]" custT="1"/>
      <dgm:spPr/>
      <dgm:t>
        <a:bodyPr/>
        <a:lstStyle/>
        <a:p>
          <a:r>
            <a:rPr lang="en-US" sz="1600" b="1" dirty="0"/>
            <a:t>A Resilient Dallas is an equitable Dallas</a:t>
          </a:r>
        </a:p>
      </dgm:t>
    </dgm:pt>
    <dgm:pt modelId="{EF8E6865-0F4A-460B-A24D-EB68CA8F57B0}" type="parTrans" cxnId="{A1D55D17-AE99-4CCD-B9C7-A87B8DDC8824}">
      <dgm:prSet/>
      <dgm:spPr/>
      <dgm:t>
        <a:bodyPr/>
        <a:lstStyle/>
        <a:p>
          <a:endParaRPr lang="en-US"/>
        </a:p>
      </dgm:t>
    </dgm:pt>
    <dgm:pt modelId="{AD078FDC-BA04-4573-9956-D899A51484BC}" type="sibTrans" cxnId="{A1D55D17-AE99-4CCD-B9C7-A87B8DDC8824}">
      <dgm:prSet/>
      <dgm:spPr/>
      <dgm:t>
        <a:bodyPr/>
        <a:lstStyle/>
        <a:p>
          <a:endParaRPr lang="en-US"/>
        </a:p>
      </dgm:t>
    </dgm:pt>
    <dgm:pt modelId="{FCF741E9-F844-48C5-AC13-038AD8820A01}">
      <dgm:prSet phldrT="[Text]" custT="1"/>
      <dgm:spPr>
        <a:solidFill>
          <a:schemeClr val="tx2">
            <a:lumMod val="20000"/>
            <a:lumOff val="80000"/>
            <a:alpha val="90000"/>
          </a:schemeClr>
        </a:solidFill>
        <a:ln>
          <a:solidFill>
            <a:schemeClr val="tx2">
              <a:lumMod val="20000"/>
              <a:lumOff val="80000"/>
              <a:alpha val="90000"/>
            </a:schemeClr>
          </a:solidFill>
        </a:ln>
      </dgm:spPr>
      <dgm:t>
        <a:bodyPr/>
        <a:lstStyle/>
        <a:p>
          <a:pPr marL="0" indent="0">
            <a:lnSpc>
              <a:spcPct val="100000"/>
            </a:lnSpc>
            <a:spcAft>
              <a:spcPts val="0"/>
            </a:spcAft>
            <a:buNone/>
          </a:pPr>
          <a:r>
            <a:rPr lang="en-US" sz="1600" b="1" dirty="0">
              <a:solidFill>
                <a:srgbClr val="002060"/>
              </a:solidFill>
            </a:rPr>
            <a:t>Goal 1: </a:t>
          </a:r>
          <a:r>
            <a:rPr lang="en-US" sz="1600" dirty="0">
              <a:solidFill>
                <a:srgbClr val="002060"/>
              </a:solidFill>
            </a:rPr>
            <a:t>Advance equity in City government.</a:t>
          </a:r>
        </a:p>
      </dgm:t>
    </dgm:pt>
    <dgm:pt modelId="{FF97FC93-70B6-4728-9971-26BB7F7457D3}" type="parTrans" cxnId="{32F51F12-FF72-407A-BF22-C115A7AB5E5B}">
      <dgm:prSet/>
      <dgm:spPr/>
      <dgm:t>
        <a:bodyPr/>
        <a:lstStyle/>
        <a:p>
          <a:endParaRPr lang="en-US"/>
        </a:p>
      </dgm:t>
    </dgm:pt>
    <dgm:pt modelId="{1342D25A-34D0-4604-B252-3944BC86C350}" type="sibTrans" cxnId="{32F51F12-FF72-407A-BF22-C115A7AB5E5B}">
      <dgm:prSet/>
      <dgm:spPr/>
      <dgm:t>
        <a:bodyPr/>
        <a:lstStyle/>
        <a:p>
          <a:endParaRPr lang="en-US"/>
        </a:p>
      </dgm:t>
    </dgm:pt>
    <dgm:pt modelId="{54B18248-B03C-4AAC-9763-1972681A86C2}" type="pres">
      <dgm:prSet presAssocID="{E69A3014-B313-4ECA-8962-74382AE36A6F}" presName="Name0" presStyleCnt="0">
        <dgm:presLayoutVars>
          <dgm:dir/>
          <dgm:animLvl val="lvl"/>
          <dgm:resizeHandles val="exact"/>
        </dgm:presLayoutVars>
      </dgm:prSet>
      <dgm:spPr/>
    </dgm:pt>
    <dgm:pt modelId="{6135D179-F45E-45BB-94C0-9AB74F2DAB34}" type="pres">
      <dgm:prSet presAssocID="{1A1AF3D7-A5FA-4B6C-B731-0B7EC93FE0EA}" presName="linNode" presStyleCnt="0"/>
      <dgm:spPr/>
    </dgm:pt>
    <dgm:pt modelId="{1BFB6DE5-CF6F-4E17-B427-6D82D12F0093}" type="pres">
      <dgm:prSet presAssocID="{1A1AF3D7-A5FA-4B6C-B731-0B7EC93FE0EA}" presName="parentText" presStyleLbl="node1" presStyleIdx="0" presStyleCnt="1" custScaleX="67415">
        <dgm:presLayoutVars>
          <dgm:chMax val="1"/>
          <dgm:bulletEnabled val="1"/>
        </dgm:presLayoutVars>
      </dgm:prSet>
      <dgm:spPr/>
    </dgm:pt>
    <dgm:pt modelId="{9DC1DC1E-D993-4772-931B-3B749383EA13}" type="pres">
      <dgm:prSet presAssocID="{1A1AF3D7-A5FA-4B6C-B731-0B7EC93FE0EA}" presName="descendantText" presStyleLbl="alignAccFollowNode1" presStyleIdx="0" presStyleCnt="1">
        <dgm:presLayoutVars>
          <dgm:bulletEnabled val="1"/>
        </dgm:presLayoutVars>
      </dgm:prSet>
      <dgm:spPr/>
    </dgm:pt>
  </dgm:ptLst>
  <dgm:cxnLst>
    <dgm:cxn modelId="{32F51F12-FF72-407A-BF22-C115A7AB5E5B}" srcId="{1A1AF3D7-A5FA-4B6C-B731-0B7EC93FE0EA}" destId="{FCF741E9-F844-48C5-AC13-038AD8820A01}" srcOrd="0" destOrd="0" parTransId="{FF97FC93-70B6-4728-9971-26BB7F7457D3}" sibTransId="{1342D25A-34D0-4604-B252-3944BC86C350}"/>
    <dgm:cxn modelId="{A1D55D17-AE99-4CCD-B9C7-A87B8DDC8824}" srcId="{E69A3014-B313-4ECA-8962-74382AE36A6F}" destId="{1A1AF3D7-A5FA-4B6C-B731-0B7EC93FE0EA}" srcOrd="0" destOrd="0" parTransId="{EF8E6865-0F4A-460B-A24D-EB68CA8F57B0}" sibTransId="{AD078FDC-BA04-4573-9956-D899A51484BC}"/>
    <dgm:cxn modelId="{A7A0D22C-31BD-4EA7-B63F-FA3E397282CD}" type="presOf" srcId="{1A1AF3D7-A5FA-4B6C-B731-0B7EC93FE0EA}" destId="{1BFB6DE5-CF6F-4E17-B427-6D82D12F0093}" srcOrd="0" destOrd="0" presId="urn:microsoft.com/office/officeart/2005/8/layout/vList5"/>
    <dgm:cxn modelId="{15C7113D-A998-4867-9C74-4585699A8A95}" type="presOf" srcId="{FCF741E9-F844-48C5-AC13-038AD8820A01}" destId="{9DC1DC1E-D993-4772-931B-3B749383EA13}" srcOrd="0" destOrd="0" presId="urn:microsoft.com/office/officeart/2005/8/layout/vList5"/>
    <dgm:cxn modelId="{CDE118A1-55CD-40EF-8479-7A7A97611E6B}" type="presOf" srcId="{E69A3014-B313-4ECA-8962-74382AE36A6F}" destId="{54B18248-B03C-4AAC-9763-1972681A86C2}" srcOrd="0" destOrd="0" presId="urn:microsoft.com/office/officeart/2005/8/layout/vList5"/>
    <dgm:cxn modelId="{E33BCD6F-4A41-49FF-BEF9-7588D3AAFE8A}" type="presParOf" srcId="{54B18248-B03C-4AAC-9763-1972681A86C2}" destId="{6135D179-F45E-45BB-94C0-9AB74F2DAB34}" srcOrd="0" destOrd="0" presId="urn:microsoft.com/office/officeart/2005/8/layout/vList5"/>
    <dgm:cxn modelId="{F0D26A24-310A-4BAE-AA41-6FAF708499D0}" type="presParOf" srcId="{6135D179-F45E-45BB-94C0-9AB74F2DAB34}" destId="{1BFB6DE5-CF6F-4E17-B427-6D82D12F0093}" srcOrd="0" destOrd="0" presId="urn:microsoft.com/office/officeart/2005/8/layout/vList5"/>
    <dgm:cxn modelId="{27EA50BC-6790-4DEA-A4EA-50F0261F09C7}" type="presParOf" srcId="{6135D179-F45E-45BB-94C0-9AB74F2DAB34}" destId="{9DC1DC1E-D993-4772-931B-3B749383EA1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3DB2589-E8FA-4408-944C-7268A9FA1F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FCBC32-E8CD-4F14-88E6-46DA13767D47}">
      <dgm:prSet phldrT="[Text]" custT="1"/>
      <dgm:spPr/>
      <dgm:t>
        <a:bodyPr/>
        <a:lstStyle/>
        <a:p>
          <a:pPr>
            <a:lnSpc>
              <a:spcPct val="100000"/>
            </a:lnSpc>
            <a:spcAft>
              <a:spcPts val="10"/>
            </a:spcAft>
          </a:pPr>
          <a:r>
            <a:rPr lang="en-US" sz="2000" b="1" dirty="0">
              <a:latin typeface="Arial" panose="020B0604020202020204" pitchFamily="34" charset="0"/>
              <a:cs typeface="Arial" panose="020B0604020202020204" pitchFamily="34" charset="0"/>
            </a:rPr>
            <a:t>1. Identify goals/objectives and priority areas</a:t>
          </a:r>
        </a:p>
      </dgm:t>
    </dgm:pt>
    <dgm:pt modelId="{2B728EDB-211C-40D5-9134-1E5D089C13C3}" type="parTrans" cxnId="{1BF7DC8E-EEC7-4453-94D8-892AC5F23600}">
      <dgm:prSet/>
      <dgm:spPr/>
      <dgm:t>
        <a:bodyPr/>
        <a:lstStyle/>
        <a:p>
          <a:endParaRPr lang="en-US" sz="2000"/>
        </a:p>
      </dgm:t>
    </dgm:pt>
    <dgm:pt modelId="{1C4FB2FA-9282-4EE2-8D4C-B87910C58222}" type="sibTrans" cxnId="{1BF7DC8E-EEC7-4453-94D8-892AC5F23600}">
      <dgm:prSet/>
      <dgm:spPr/>
      <dgm:t>
        <a:bodyPr/>
        <a:lstStyle/>
        <a:p>
          <a:endParaRPr lang="en-US" sz="2000"/>
        </a:p>
      </dgm:t>
    </dgm:pt>
    <dgm:pt modelId="{216FDECC-2C28-4CA4-9597-30A8483BFCD1}">
      <dgm:prSet phldrT="[Text]" custT="1"/>
      <dgm:spPr/>
      <dgm:t>
        <a:bodyPr/>
        <a:lstStyle/>
        <a:p>
          <a:pPr>
            <a:lnSpc>
              <a:spcPct val="100000"/>
            </a:lnSpc>
            <a:spcAft>
              <a:spcPts val="10"/>
            </a:spcAft>
            <a:buClr>
              <a:schemeClr val="accent2"/>
            </a:buClr>
          </a:pPr>
          <a:r>
            <a:rPr lang="en-US" sz="1800" dirty="0">
              <a:solidFill>
                <a:schemeClr val="accent1">
                  <a:lumMod val="50000"/>
                </a:schemeClr>
              </a:solidFill>
              <a:latin typeface="Arial" panose="020B0604020202020204" pitchFamily="34" charset="0"/>
              <a:cs typeface="Arial" panose="020B0604020202020204" pitchFamily="34" charset="0"/>
            </a:rPr>
            <a:t>Based on City Council priorities, Resilience Strategy, other planning efforts underway, prior community engagement, etc.</a:t>
          </a:r>
        </a:p>
      </dgm:t>
    </dgm:pt>
    <dgm:pt modelId="{BCFCACF2-8072-4664-9354-0544B1E07F05}" type="parTrans" cxnId="{E2B55D64-5BC7-460D-BA61-AA968EAC18C7}">
      <dgm:prSet/>
      <dgm:spPr/>
      <dgm:t>
        <a:bodyPr/>
        <a:lstStyle/>
        <a:p>
          <a:endParaRPr lang="en-US" sz="2000"/>
        </a:p>
      </dgm:t>
    </dgm:pt>
    <dgm:pt modelId="{DBB0DBB9-0A7C-4642-9708-F662D4462869}" type="sibTrans" cxnId="{E2B55D64-5BC7-460D-BA61-AA968EAC18C7}">
      <dgm:prSet/>
      <dgm:spPr/>
      <dgm:t>
        <a:bodyPr/>
        <a:lstStyle/>
        <a:p>
          <a:endParaRPr lang="en-US" sz="2000"/>
        </a:p>
      </dgm:t>
    </dgm:pt>
    <dgm:pt modelId="{9E496DCF-AB58-4659-B744-19F7B60B1E60}">
      <dgm:prSet phldrT="[Text]" custT="1"/>
      <dgm:spPr/>
      <dgm:t>
        <a:bodyPr/>
        <a:lstStyle/>
        <a:p>
          <a:pPr>
            <a:lnSpc>
              <a:spcPct val="100000"/>
            </a:lnSpc>
            <a:spcAft>
              <a:spcPts val="10"/>
            </a:spcAft>
          </a:pPr>
          <a:r>
            <a:rPr lang="en-US" sz="2000" b="1" dirty="0">
              <a:latin typeface="Arial" panose="020B0604020202020204" pitchFamily="34" charset="0"/>
              <a:cs typeface="Arial" panose="020B0604020202020204" pitchFamily="34" charset="0"/>
            </a:rPr>
            <a:t>2. Identify relevant inequities and groups</a:t>
          </a:r>
        </a:p>
      </dgm:t>
    </dgm:pt>
    <dgm:pt modelId="{EAA5AAFA-F1F5-4880-9525-F8B8B0ACAF03}" type="parTrans" cxnId="{AA6BC0DB-2975-44E4-B36F-881CBC990F5F}">
      <dgm:prSet/>
      <dgm:spPr/>
      <dgm:t>
        <a:bodyPr/>
        <a:lstStyle/>
        <a:p>
          <a:endParaRPr lang="en-US" sz="2000"/>
        </a:p>
      </dgm:t>
    </dgm:pt>
    <dgm:pt modelId="{A07C3A49-B2D9-45A2-9810-89801A14779D}" type="sibTrans" cxnId="{AA6BC0DB-2975-44E4-B36F-881CBC990F5F}">
      <dgm:prSet/>
      <dgm:spPr/>
      <dgm:t>
        <a:bodyPr/>
        <a:lstStyle/>
        <a:p>
          <a:endParaRPr lang="en-US" sz="2000"/>
        </a:p>
      </dgm:t>
    </dgm:pt>
    <dgm:pt modelId="{0EE53172-5E42-4A2E-9771-9031E75719E0}">
      <dgm:prSet phldrT="[Text]" custT="1"/>
      <dgm:spPr/>
      <dgm:t>
        <a:bodyPr/>
        <a:lstStyle/>
        <a:p>
          <a:pPr>
            <a:lnSpc>
              <a:spcPct val="100000"/>
            </a:lnSpc>
            <a:spcAft>
              <a:spcPts val="10"/>
            </a:spcAft>
            <a:buClr>
              <a:schemeClr val="accent2"/>
            </a:buClr>
          </a:pPr>
          <a:r>
            <a:rPr lang="en-US" sz="1800" dirty="0">
              <a:solidFill>
                <a:schemeClr val="accent1">
                  <a:lumMod val="50000"/>
                </a:schemeClr>
              </a:solidFill>
              <a:latin typeface="Arial" panose="020B0604020202020204" pitchFamily="34" charset="0"/>
              <a:cs typeface="Arial" panose="020B0604020202020204" pitchFamily="34" charset="0"/>
            </a:rPr>
            <a:t>Experienced locally</a:t>
          </a:r>
        </a:p>
      </dgm:t>
    </dgm:pt>
    <dgm:pt modelId="{CB83AFE6-DA35-4F61-A981-FB6A27835143}" type="parTrans" cxnId="{176DEB0A-BB3A-4D74-97BF-2A0D72863868}">
      <dgm:prSet/>
      <dgm:spPr/>
      <dgm:t>
        <a:bodyPr/>
        <a:lstStyle/>
        <a:p>
          <a:endParaRPr lang="en-US" sz="2000"/>
        </a:p>
      </dgm:t>
    </dgm:pt>
    <dgm:pt modelId="{F5B0E2A7-3E1A-48E5-89DE-E01736D4C899}" type="sibTrans" cxnId="{176DEB0A-BB3A-4D74-97BF-2A0D72863868}">
      <dgm:prSet/>
      <dgm:spPr/>
      <dgm:t>
        <a:bodyPr/>
        <a:lstStyle/>
        <a:p>
          <a:endParaRPr lang="en-US" sz="2000"/>
        </a:p>
      </dgm:t>
    </dgm:pt>
    <dgm:pt modelId="{0050C419-DEAE-4594-84B8-13698E174F9C}">
      <dgm:prSet phldrT="[Text]" custT="1"/>
      <dgm:spPr/>
      <dgm:t>
        <a:bodyPr/>
        <a:lstStyle/>
        <a:p>
          <a:pPr>
            <a:lnSpc>
              <a:spcPct val="100000"/>
            </a:lnSpc>
            <a:spcAft>
              <a:spcPts val="10"/>
            </a:spcAft>
          </a:pPr>
          <a:r>
            <a:rPr lang="en-US" sz="2000" b="1" dirty="0">
              <a:latin typeface="Arial" panose="020B0604020202020204" pitchFamily="34" charset="0"/>
              <a:cs typeface="Arial" panose="020B0604020202020204" pitchFamily="34" charset="0"/>
            </a:rPr>
            <a:t>3. Develop initial draft of framework</a:t>
          </a:r>
        </a:p>
      </dgm:t>
    </dgm:pt>
    <dgm:pt modelId="{35CABB89-A296-4933-B76B-CEC785862C11}" type="parTrans" cxnId="{A740BD28-EE9E-4BE6-A141-F910DD4E1B59}">
      <dgm:prSet/>
      <dgm:spPr/>
      <dgm:t>
        <a:bodyPr/>
        <a:lstStyle/>
        <a:p>
          <a:endParaRPr lang="en-US" sz="2000"/>
        </a:p>
      </dgm:t>
    </dgm:pt>
    <dgm:pt modelId="{725686BF-E669-4629-818B-AC881C356CB7}" type="sibTrans" cxnId="{A740BD28-EE9E-4BE6-A141-F910DD4E1B59}">
      <dgm:prSet/>
      <dgm:spPr/>
      <dgm:t>
        <a:bodyPr/>
        <a:lstStyle/>
        <a:p>
          <a:endParaRPr lang="en-US" sz="2000"/>
        </a:p>
      </dgm:t>
    </dgm:pt>
    <dgm:pt modelId="{38289701-9D49-49C9-A111-6BE5D2B757DB}">
      <dgm:prSet phldrT="[Text]" custT="1"/>
      <dgm:spPr/>
      <dgm:t>
        <a:bodyPr/>
        <a:lstStyle/>
        <a:p>
          <a:pPr>
            <a:lnSpc>
              <a:spcPct val="100000"/>
            </a:lnSpc>
            <a:spcAft>
              <a:spcPts val="10"/>
            </a:spcAft>
            <a:buClr>
              <a:schemeClr val="accent2"/>
            </a:buClr>
          </a:pPr>
          <a:r>
            <a:rPr lang="en-US" sz="1800" dirty="0">
              <a:solidFill>
                <a:schemeClr val="accent1">
                  <a:lumMod val="50000"/>
                </a:schemeClr>
              </a:solidFill>
              <a:latin typeface="Arial" panose="020B0604020202020204" pitchFamily="34" charset="0"/>
              <a:cs typeface="Arial" panose="020B0604020202020204" pitchFamily="34" charset="0"/>
            </a:rPr>
            <a:t>Themes, topics, and sample indicators</a:t>
          </a:r>
        </a:p>
      </dgm:t>
    </dgm:pt>
    <dgm:pt modelId="{0CD092C6-F25D-48F3-BD73-1171DC86E17E}" type="parTrans" cxnId="{8A5EB3FD-1D65-475D-89BE-0164E5D65B98}">
      <dgm:prSet/>
      <dgm:spPr/>
      <dgm:t>
        <a:bodyPr/>
        <a:lstStyle/>
        <a:p>
          <a:endParaRPr lang="en-US" sz="2000"/>
        </a:p>
      </dgm:t>
    </dgm:pt>
    <dgm:pt modelId="{9D7A7314-CA92-40E2-AD10-AF250FC70A7D}" type="sibTrans" cxnId="{8A5EB3FD-1D65-475D-89BE-0164E5D65B98}">
      <dgm:prSet/>
      <dgm:spPr/>
      <dgm:t>
        <a:bodyPr/>
        <a:lstStyle/>
        <a:p>
          <a:endParaRPr lang="en-US" sz="2000"/>
        </a:p>
      </dgm:t>
    </dgm:pt>
    <dgm:pt modelId="{4ED4C1D2-06C4-40B2-8A39-20259840E116}">
      <dgm:prSet phldrT="[Text]" custT="1"/>
      <dgm:spPr/>
      <dgm:t>
        <a:bodyPr/>
        <a:lstStyle/>
        <a:p>
          <a:pPr>
            <a:lnSpc>
              <a:spcPct val="100000"/>
            </a:lnSpc>
            <a:spcAft>
              <a:spcPts val="10"/>
            </a:spcAft>
            <a:buClr>
              <a:schemeClr val="accent2"/>
            </a:buClr>
          </a:pPr>
          <a:r>
            <a:rPr lang="en-US" sz="1800" dirty="0">
              <a:solidFill>
                <a:schemeClr val="accent1">
                  <a:lumMod val="50000"/>
                </a:schemeClr>
              </a:solidFill>
              <a:latin typeface="Arial" panose="020B0604020202020204" pitchFamily="34" charset="0"/>
              <a:cs typeface="Arial" panose="020B0604020202020204" pitchFamily="34" charset="0"/>
            </a:rPr>
            <a:t>Disadvantaged groups</a:t>
          </a:r>
        </a:p>
      </dgm:t>
    </dgm:pt>
    <dgm:pt modelId="{B272B49E-3BFE-4763-AF94-90A2071D5254}" type="parTrans" cxnId="{13B059FA-B8EB-4F38-9BA9-EA9D03119DB1}">
      <dgm:prSet/>
      <dgm:spPr/>
      <dgm:t>
        <a:bodyPr/>
        <a:lstStyle/>
        <a:p>
          <a:endParaRPr lang="en-US"/>
        </a:p>
      </dgm:t>
    </dgm:pt>
    <dgm:pt modelId="{36C5EAC7-4021-4067-B145-BE5FC35D6218}" type="sibTrans" cxnId="{13B059FA-B8EB-4F38-9BA9-EA9D03119DB1}">
      <dgm:prSet/>
      <dgm:spPr/>
      <dgm:t>
        <a:bodyPr/>
        <a:lstStyle/>
        <a:p>
          <a:endParaRPr lang="en-US"/>
        </a:p>
      </dgm:t>
    </dgm:pt>
    <dgm:pt modelId="{01F545FF-4D8F-49E3-928A-FBB21C730E13}">
      <dgm:prSet custT="1"/>
      <dgm:spPr/>
      <dgm:t>
        <a:bodyPr/>
        <a:lstStyle/>
        <a:p>
          <a:pPr>
            <a:lnSpc>
              <a:spcPct val="100000"/>
            </a:lnSpc>
            <a:spcAft>
              <a:spcPts val="10"/>
            </a:spcAft>
          </a:pPr>
          <a:r>
            <a:rPr lang="en-US" sz="2000" b="1" dirty="0">
              <a:latin typeface="Arial" panose="020B0604020202020204" pitchFamily="34" charset="0"/>
              <a:cs typeface="Arial" panose="020B0604020202020204" pitchFamily="34" charset="0"/>
            </a:rPr>
            <a:t>4. Test indicators</a:t>
          </a:r>
        </a:p>
      </dgm:t>
    </dgm:pt>
    <dgm:pt modelId="{B76209D7-A71E-4BE8-9805-A9A9637EFBEE}" type="parTrans" cxnId="{DB342336-375A-462F-B8D8-0FC91DBBF284}">
      <dgm:prSet/>
      <dgm:spPr/>
      <dgm:t>
        <a:bodyPr/>
        <a:lstStyle/>
        <a:p>
          <a:endParaRPr lang="en-US"/>
        </a:p>
      </dgm:t>
    </dgm:pt>
    <dgm:pt modelId="{612B7AE1-CBF1-4968-900B-AD368F185C2E}" type="sibTrans" cxnId="{DB342336-375A-462F-B8D8-0FC91DBBF284}">
      <dgm:prSet/>
      <dgm:spPr/>
      <dgm:t>
        <a:bodyPr/>
        <a:lstStyle/>
        <a:p>
          <a:endParaRPr lang="en-US"/>
        </a:p>
      </dgm:t>
    </dgm:pt>
    <dgm:pt modelId="{B9422A22-43C6-4456-809A-034A08343250}">
      <dgm:prSet custT="1"/>
      <dgm:spPr/>
      <dgm:t>
        <a:bodyPr/>
        <a:lstStyle/>
        <a:p>
          <a:pPr>
            <a:lnSpc>
              <a:spcPct val="100000"/>
            </a:lnSpc>
            <a:spcAft>
              <a:spcPts val="10"/>
            </a:spcAft>
            <a:buClr>
              <a:schemeClr val="accent2"/>
            </a:buClr>
            <a:buChar char="••"/>
          </a:pPr>
          <a:r>
            <a:rPr lang="en-US" sz="1800" dirty="0">
              <a:solidFill>
                <a:schemeClr val="accent1">
                  <a:lumMod val="50000"/>
                </a:schemeClr>
              </a:solidFill>
              <a:latin typeface="Arial" panose="020B0604020202020204" pitchFamily="34" charset="0"/>
              <a:cs typeface="Arial" panose="020B0604020202020204" pitchFamily="34" charset="0"/>
            </a:rPr>
            <a:t>To determine availability of data and whether indicators make sense in light of data</a:t>
          </a:r>
          <a:endParaRPr lang="en-US" sz="1800" b="1" dirty="0">
            <a:latin typeface="Arial" panose="020B0604020202020204" pitchFamily="34" charset="0"/>
            <a:cs typeface="Arial" panose="020B0604020202020204" pitchFamily="34" charset="0"/>
          </a:endParaRPr>
        </a:p>
      </dgm:t>
    </dgm:pt>
    <dgm:pt modelId="{A6D4EB4D-2572-4315-A8AA-A385F2E09448}" type="parTrans" cxnId="{1C2DCA62-692E-40D5-86EB-C8261FBE8584}">
      <dgm:prSet/>
      <dgm:spPr/>
      <dgm:t>
        <a:bodyPr/>
        <a:lstStyle/>
        <a:p>
          <a:endParaRPr lang="en-US"/>
        </a:p>
      </dgm:t>
    </dgm:pt>
    <dgm:pt modelId="{4C609E86-5B84-4C9D-A831-8D588EC8854F}" type="sibTrans" cxnId="{1C2DCA62-692E-40D5-86EB-C8261FBE8584}">
      <dgm:prSet/>
      <dgm:spPr/>
      <dgm:t>
        <a:bodyPr/>
        <a:lstStyle/>
        <a:p>
          <a:endParaRPr lang="en-US"/>
        </a:p>
      </dgm:t>
    </dgm:pt>
    <dgm:pt modelId="{C03A1583-6751-4775-8515-E25870C2FA08}" type="pres">
      <dgm:prSet presAssocID="{13DB2589-E8FA-4408-944C-7268A9FA1F03}" presName="linear" presStyleCnt="0">
        <dgm:presLayoutVars>
          <dgm:animLvl val="lvl"/>
          <dgm:resizeHandles val="exact"/>
        </dgm:presLayoutVars>
      </dgm:prSet>
      <dgm:spPr/>
    </dgm:pt>
    <dgm:pt modelId="{80E775DB-D62D-470D-AF36-B6C36A700CBC}" type="pres">
      <dgm:prSet presAssocID="{3CFCBC32-E8CD-4F14-88E6-46DA13767D47}" presName="parentText" presStyleLbl="node1" presStyleIdx="0" presStyleCnt="4" custLinFactNeighborY="-8234">
        <dgm:presLayoutVars>
          <dgm:chMax val="0"/>
          <dgm:bulletEnabled val="1"/>
        </dgm:presLayoutVars>
      </dgm:prSet>
      <dgm:spPr/>
    </dgm:pt>
    <dgm:pt modelId="{EDEB5BED-7F7C-4D12-ACD1-9B645B3ECAEF}" type="pres">
      <dgm:prSet presAssocID="{3CFCBC32-E8CD-4F14-88E6-46DA13767D47}" presName="childText" presStyleLbl="revTx" presStyleIdx="0" presStyleCnt="4">
        <dgm:presLayoutVars>
          <dgm:bulletEnabled val="1"/>
        </dgm:presLayoutVars>
      </dgm:prSet>
      <dgm:spPr/>
    </dgm:pt>
    <dgm:pt modelId="{12E660EB-48D5-4BD6-9573-4A7DA27D2B40}" type="pres">
      <dgm:prSet presAssocID="{9E496DCF-AB58-4659-B744-19F7B60B1E60}" presName="parentText" presStyleLbl="node1" presStyleIdx="1" presStyleCnt="4" custLinFactNeighborY="8268">
        <dgm:presLayoutVars>
          <dgm:chMax val="0"/>
          <dgm:bulletEnabled val="1"/>
        </dgm:presLayoutVars>
      </dgm:prSet>
      <dgm:spPr/>
    </dgm:pt>
    <dgm:pt modelId="{4104D398-EF82-43CD-8927-6A9B9B6CFBDA}" type="pres">
      <dgm:prSet presAssocID="{9E496DCF-AB58-4659-B744-19F7B60B1E60}" presName="childText" presStyleLbl="revTx" presStyleIdx="1" presStyleCnt="4" custLinFactNeighborY="10588">
        <dgm:presLayoutVars>
          <dgm:bulletEnabled val="1"/>
        </dgm:presLayoutVars>
      </dgm:prSet>
      <dgm:spPr/>
    </dgm:pt>
    <dgm:pt modelId="{BB981939-C325-4AF9-85B7-6A7A982AD2F6}" type="pres">
      <dgm:prSet presAssocID="{0050C419-DEAE-4594-84B8-13698E174F9C}" presName="parentText" presStyleLbl="node1" presStyleIdx="2" presStyleCnt="4" custLinFactNeighborX="308" custLinFactNeighborY="-4442">
        <dgm:presLayoutVars>
          <dgm:chMax val="0"/>
          <dgm:bulletEnabled val="1"/>
        </dgm:presLayoutVars>
      </dgm:prSet>
      <dgm:spPr/>
    </dgm:pt>
    <dgm:pt modelId="{18D8DE31-5F72-4961-B41E-C1037136BE23}" type="pres">
      <dgm:prSet presAssocID="{0050C419-DEAE-4594-84B8-13698E174F9C}" presName="childText" presStyleLbl="revTx" presStyleIdx="2" presStyleCnt="4">
        <dgm:presLayoutVars>
          <dgm:bulletEnabled val="1"/>
        </dgm:presLayoutVars>
      </dgm:prSet>
      <dgm:spPr/>
    </dgm:pt>
    <dgm:pt modelId="{A8F96659-6FC4-4D28-BCE5-9A19349463C2}" type="pres">
      <dgm:prSet presAssocID="{01F545FF-4D8F-49E3-928A-FBB21C730E13}" presName="parentText" presStyleLbl="node1" presStyleIdx="3" presStyleCnt="4">
        <dgm:presLayoutVars>
          <dgm:chMax val="0"/>
          <dgm:bulletEnabled val="1"/>
        </dgm:presLayoutVars>
      </dgm:prSet>
      <dgm:spPr/>
    </dgm:pt>
    <dgm:pt modelId="{BDD3BB49-76F3-4D10-BB1C-57C0A010BDA5}" type="pres">
      <dgm:prSet presAssocID="{01F545FF-4D8F-49E3-928A-FBB21C730E13}" presName="childText" presStyleLbl="revTx" presStyleIdx="3" presStyleCnt="4">
        <dgm:presLayoutVars>
          <dgm:bulletEnabled val="1"/>
        </dgm:presLayoutVars>
      </dgm:prSet>
      <dgm:spPr/>
    </dgm:pt>
  </dgm:ptLst>
  <dgm:cxnLst>
    <dgm:cxn modelId="{176DEB0A-BB3A-4D74-97BF-2A0D72863868}" srcId="{9E496DCF-AB58-4659-B744-19F7B60B1E60}" destId="{0EE53172-5E42-4A2E-9771-9031E75719E0}" srcOrd="0" destOrd="0" parTransId="{CB83AFE6-DA35-4F61-A981-FB6A27835143}" sibTransId="{F5B0E2A7-3E1A-48E5-89DE-E01736D4C899}"/>
    <dgm:cxn modelId="{ED7A6313-62CE-431E-B482-CBFF725E9879}" type="presOf" srcId="{3CFCBC32-E8CD-4F14-88E6-46DA13767D47}" destId="{80E775DB-D62D-470D-AF36-B6C36A700CBC}" srcOrd="0" destOrd="0" presId="urn:microsoft.com/office/officeart/2005/8/layout/vList2"/>
    <dgm:cxn modelId="{A740BD28-EE9E-4BE6-A141-F910DD4E1B59}" srcId="{13DB2589-E8FA-4408-944C-7268A9FA1F03}" destId="{0050C419-DEAE-4594-84B8-13698E174F9C}" srcOrd="2" destOrd="0" parTransId="{35CABB89-A296-4933-B76B-CEC785862C11}" sibTransId="{725686BF-E669-4629-818B-AC881C356CB7}"/>
    <dgm:cxn modelId="{DB342336-375A-462F-B8D8-0FC91DBBF284}" srcId="{13DB2589-E8FA-4408-944C-7268A9FA1F03}" destId="{01F545FF-4D8F-49E3-928A-FBB21C730E13}" srcOrd="3" destOrd="0" parTransId="{B76209D7-A71E-4BE8-9805-A9A9637EFBEE}" sibTransId="{612B7AE1-CBF1-4968-900B-AD368F185C2E}"/>
    <dgm:cxn modelId="{8BF82F40-1306-4A7B-8711-F639FE0D00C5}" type="presOf" srcId="{9E496DCF-AB58-4659-B744-19F7B60B1E60}" destId="{12E660EB-48D5-4BD6-9573-4A7DA27D2B40}" srcOrd="0" destOrd="0" presId="urn:microsoft.com/office/officeart/2005/8/layout/vList2"/>
    <dgm:cxn modelId="{5D52D95B-AD0D-4FB8-BCDF-F70237074D03}" type="presOf" srcId="{4ED4C1D2-06C4-40B2-8A39-20259840E116}" destId="{18D8DE31-5F72-4961-B41E-C1037136BE23}" srcOrd="0" destOrd="1" presId="urn:microsoft.com/office/officeart/2005/8/layout/vList2"/>
    <dgm:cxn modelId="{1C2DCA62-692E-40D5-86EB-C8261FBE8584}" srcId="{01F545FF-4D8F-49E3-928A-FBB21C730E13}" destId="{B9422A22-43C6-4456-809A-034A08343250}" srcOrd="0" destOrd="0" parTransId="{A6D4EB4D-2572-4315-A8AA-A385F2E09448}" sibTransId="{4C609E86-5B84-4C9D-A831-8D588EC8854F}"/>
    <dgm:cxn modelId="{E2B55D64-5BC7-460D-BA61-AA968EAC18C7}" srcId="{3CFCBC32-E8CD-4F14-88E6-46DA13767D47}" destId="{216FDECC-2C28-4CA4-9597-30A8483BFCD1}" srcOrd="0" destOrd="0" parTransId="{BCFCACF2-8072-4664-9354-0544B1E07F05}" sibTransId="{DBB0DBB9-0A7C-4642-9708-F662D4462869}"/>
    <dgm:cxn modelId="{23865E4D-5DA9-4A4F-BD39-9E85C1AAF26B}" type="presOf" srcId="{01F545FF-4D8F-49E3-928A-FBB21C730E13}" destId="{A8F96659-6FC4-4D28-BCE5-9A19349463C2}" srcOrd="0" destOrd="0" presId="urn:microsoft.com/office/officeart/2005/8/layout/vList2"/>
    <dgm:cxn modelId="{03FEF251-8BA9-4852-B213-08A527109F97}" type="presOf" srcId="{0050C419-DEAE-4594-84B8-13698E174F9C}" destId="{BB981939-C325-4AF9-85B7-6A7A982AD2F6}" srcOrd="0" destOrd="0" presId="urn:microsoft.com/office/officeart/2005/8/layout/vList2"/>
    <dgm:cxn modelId="{DF8EA472-9D4A-4399-9901-DFEB5F23501E}" type="presOf" srcId="{216FDECC-2C28-4CA4-9597-30A8483BFCD1}" destId="{EDEB5BED-7F7C-4D12-ACD1-9B645B3ECAEF}" srcOrd="0" destOrd="0" presId="urn:microsoft.com/office/officeart/2005/8/layout/vList2"/>
    <dgm:cxn modelId="{327D1482-4FE3-49E4-8812-2121D8A8FD7E}" type="presOf" srcId="{B9422A22-43C6-4456-809A-034A08343250}" destId="{BDD3BB49-76F3-4D10-BB1C-57C0A010BDA5}" srcOrd="0" destOrd="0" presId="urn:microsoft.com/office/officeart/2005/8/layout/vList2"/>
    <dgm:cxn modelId="{43B1AE83-2E1D-4284-B336-2C6DF1179E06}" type="presOf" srcId="{0EE53172-5E42-4A2E-9771-9031E75719E0}" destId="{4104D398-EF82-43CD-8927-6A9B9B6CFBDA}" srcOrd="0" destOrd="0" presId="urn:microsoft.com/office/officeart/2005/8/layout/vList2"/>
    <dgm:cxn modelId="{1BF7DC8E-EEC7-4453-94D8-892AC5F23600}" srcId="{13DB2589-E8FA-4408-944C-7268A9FA1F03}" destId="{3CFCBC32-E8CD-4F14-88E6-46DA13767D47}" srcOrd="0" destOrd="0" parTransId="{2B728EDB-211C-40D5-9134-1E5D089C13C3}" sibTransId="{1C4FB2FA-9282-4EE2-8D4C-B87910C58222}"/>
    <dgm:cxn modelId="{0B377191-253A-4E20-BA30-593A77201D7D}" type="presOf" srcId="{13DB2589-E8FA-4408-944C-7268A9FA1F03}" destId="{C03A1583-6751-4775-8515-E25870C2FA08}" srcOrd="0" destOrd="0" presId="urn:microsoft.com/office/officeart/2005/8/layout/vList2"/>
    <dgm:cxn modelId="{B37DDFC3-8D8C-4360-B5FF-24ED51F41D53}" type="presOf" srcId="{38289701-9D49-49C9-A111-6BE5D2B757DB}" destId="{18D8DE31-5F72-4961-B41E-C1037136BE23}" srcOrd="0" destOrd="0" presId="urn:microsoft.com/office/officeart/2005/8/layout/vList2"/>
    <dgm:cxn modelId="{AA6BC0DB-2975-44E4-B36F-881CBC990F5F}" srcId="{13DB2589-E8FA-4408-944C-7268A9FA1F03}" destId="{9E496DCF-AB58-4659-B744-19F7B60B1E60}" srcOrd="1" destOrd="0" parTransId="{EAA5AAFA-F1F5-4880-9525-F8B8B0ACAF03}" sibTransId="{A07C3A49-B2D9-45A2-9810-89801A14779D}"/>
    <dgm:cxn modelId="{13B059FA-B8EB-4F38-9BA9-EA9D03119DB1}" srcId="{0050C419-DEAE-4594-84B8-13698E174F9C}" destId="{4ED4C1D2-06C4-40B2-8A39-20259840E116}" srcOrd="1" destOrd="0" parTransId="{B272B49E-3BFE-4763-AF94-90A2071D5254}" sibTransId="{36C5EAC7-4021-4067-B145-BE5FC35D6218}"/>
    <dgm:cxn modelId="{8A5EB3FD-1D65-475D-89BE-0164E5D65B98}" srcId="{0050C419-DEAE-4594-84B8-13698E174F9C}" destId="{38289701-9D49-49C9-A111-6BE5D2B757DB}" srcOrd="0" destOrd="0" parTransId="{0CD092C6-F25D-48F3-BD73-1171DC86E17E}" sibTransId="{9D7A7314-CA92-40E2-AD10-AF250FC70A7D}"/>
    <dgm:cxn modelId="{046D7E65-79B0-4DB6-B04C-848269919C97}" type="presParOf" srcId="{C03A1583-6751-4775-8515-E25870C2FA08}" destId="{80E775DB-D62D-470D-AF36-B6C36A700CBC}" srcOrd="0" destOrd="0" presId="urn:microsoft.com/office/officeart/2005/8/layout/vList2"/>
    <dgm:cxn modelId="{AA7500FF-A350-4F24-A31E-328656D75903}" type="presParOf" srcId="{C03A1583-6751-4775-8515-E25870C2FA08}" destId="{EDEB5BED-7F7C-4D12-ACD1-9B645B3ECAEF}" srcOrd="1" destOrd="0" presId="urn:microsoft.com/office/officeart/2005/8/layout/vList2"/>
    <dgm:cxn modelId="{DDC09349-91FE-445B-918A-666A829F7478}" type="presParOf" srcId="{C03A1583-6751-4775-8515-E25870C2FA08}" destId="{12E660EB-48D5-4BD6-9573-4A7DA27D2B40}" srcOrd="2" destOrd="0" presId="urn:microsoft.com/office/officeart/2005/8/layout/vList2"/>
    <dgm:cxn modelId="{EDDE8B3D-C9CD-4AF9-B0E5-DDFA4ED69E17}" type="presParOf" srcId="{C03A1583-6751-4775-8515-E25870C2FA08}" destId="{4104D398-EF82-43CD-8927-6A9B9B6CFBDA}" srcOrd="3" destOrd="0" presId="urn:microsoft.com/office/officeart/2005/8/layout/vList2"/>
    <dgm:cxn modelId="{28FF2987-960A-4140-857B-26BD13EBACDB}" type="presParOf" srcId="{C03A1583-6751-4775-8515-E25870C2FA08}" destId="{BB981939-C325-4AF9-85B7-6A7A982AD2F6}" srcOrd="4" destOrd="0" presId="urn:microsoft.com/office/officeart/2005/8/layout/vList2"/>
    <dgm:cxn modelId="{1CE3B9A4-7301-48A0-980B-8AAE4422A8D1}" type="presParOf" srcId="{C03A1583-6751-4775-8515-E25870C2FA08}" destId="{18D8DE31-5F72-4961-B41E-C1037136BE23}" srcOrd="5" destOrd="0" presId="urn:microsoft.com/office/officeart/2005/8/layout/vList2"/>
    <dgm:cxn modelId="{3C6C00C3-31C9-48B9-8914-4034D8ED45FA}" type="presParOf" srcId="{C03A1583-6751-4775-8515-E25870C2FA08}" destId="{A8F96659-6FC4-4D28-BCE5-9A19349463C2}" srcOrd="6" destOrd="0" presId="urn:microsoft.com/office/officeart/2005/8/layout/vList2"/>
    <dgm:cxn modelId="{3C8C2CD2-4962-4DB9-9276-A5C91E3B86A1}" type="presParOf" srcId="{C03A1583-6751-4775-8515-E25870C2FA08}" destId="{BDD3BB49-76F3-4D10-BB1C-57C0A010BDA5}"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DB2589-E8FA-4408-944C-7268A9FA1F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050C419-DEAE-4594-84B8-13698E174F9C}">
      <dgm:prSet phldrT="[Text]" custT="1"/>
      <dgm:spPr/>
      <dgm:t>
        <a:bodyPr/>
        <a:lstStyle/>
        <a:p>
          <a:pPr>
            <a:lnSpc>
              <a:spcPct val="100000"/>
            </a:lnSpc>
            <a:spcAft>
              <a:spcPts val="0"/>
            </a:spcAft>
          </a:pPr>
          <a:r>
            <a:rPr lang="en-US" sz="2000" b="1" dirty="0"/>
            <a:t>5. Finalize first year tool and release 2018 static scores</a:t>
          </a:r>
        </a:p>
      </dgm:t>
    </dgm:pt>
    <dgm:pt modelId="{35CABB89-A296-4933-B76B-CEC785862C11}" type="parTrans" cxnId="{A740BD28-EE9E-4BE6-A141-F910DD4E1B59}">
      <dgm:prSet/>
      <dgm:spPr/>
      <dgm:t>
        <a:bodyPr/>
        <a:lstStyle/>
        <a:p>
          <a:endParaRPr lang="en-US"/>
        </a:p>
      </dgm:t>
    </dgm:pt>
    <dgm:pt modelId="{725686BF-E669-4629-818B-AC881C356CB7}" type="sibTrans" cxnId="{A740BD28-EE9E-4BE6-A141-F910DD4E1B59}">
      <dgm:prSet/>
      <dgm:spPr/>
      <dgm:t>
        <a:bodyPr/>
        <a:lstStyle/>
        <a:p>
          <a:endParaRPr lang="en-US"/>
        </a:p>
      </dgm:t>
    </dgm:pt>
    <dgm:pt modelId="{04243B55-6AAB-4823-8989-ECA5704E56FE}">
      <dgm:prSet phldrT="[Text]" custT="1"/>
      <dgm:spPr/>
      <dgm:t>
        <a:bodyPr/>
        <a:lstStyle/>
        <a:p>
          <a:pPr>
            <a:lnSpc>
              <a:spcPct val="100000"/>
            </a:lnSpc>
            <a:spcAft>
              <a:spcPts val="0"/>
            </a:spcAft>
          </a:pPr>
          <a:r>
            <a:rPr lang="en-US" sz="2000" b="1" dirty="0"/>
            <a:t>6. Potentially revise indicators based on feedback</a:t>
          </a:r>
        </a:p>
      </dgm:t>
    </dgm:pt>
    <dgm:pt modelId="{A9681804-7F94-4009-A65B-0C1C1CB560EA}" type="parTrans" cxnId="{E5B196B8-E0BF-4D2A-A13A-879E0531B093}">
      <dgm:prSet/>
      <dgm:spPr/>
      <dgm:t>
        <a:bodyPr/>
        <a:lstStyle/>
        <a:p>
          <a:endParaRPr lang="en-US"/>
        </a:p>
      </dgm:t>
    </dgm:pt>
    <dgm:pt modelId="{5E005E5D-AA92-4872-9CCF-EEBC7479A8C9}" type="sibTrans" cxnId="{E5B196B8-E0BF-4D2A-A13A-879E0531B093}">
      <dgm:prSet/>
      <dgm:spPr/>
      <dgm:t>
        <a:bodyPr/>
        <a:lstStyle/>
        <a:p>
          <a:endParaRPr lang="en-US"/>
        </a:p>
      </dgm:t>
    </dgm:pt>
    <dgm:pt modelId="{4176EE98-8127-421D-AD8C-BBB5B4968696}">
      <dgm:prSet custT="1"/>
      <dgm:spPr/>
      <dgm:t>
        <a:bodyPr/>
        <a:lstStyle/>
        <a:p>
          <a:pPr>
            <a:lnSpc>
              <a:spcPct val="100000"/>
            </a:lnSpc>
            <a:spcAft>
              <a:spcPts val="0"/>
            </a:spcAft>
          </a:pPr>
          <a:r>
            <a:rPr lang="en-US" sz="2000" b="1" dirty="0"/>
            <a:t>7. Conduct second round of data collection</a:t>
          </a:r>
        </a:p>
      </dgm:t>
    </dgm:pt>
    <dgm:pt modelId="{D76C5C52-F6A0-40ED-858C-67237950AA7F}" type="parTrans" cxnId="{877243E6-5B78-4940-A15D-BFFB8FD431B5}">
      <dgm:prSet/>
      <dgm:spPr/>
      <dgm:t>
        <a:bodyPr/>
        <a:lstStyle/>
        <a:p>
          <a:endParaRPr lang="en-US"/>
        </a:p>
      </dgm:t>
    </dgm:pt>
    <dgm:pt modelId="{499BAC1E-E532-4E6A-B5C9-7ACDC7CFF56D}" type="sibTrans" cxnId="{877243E6-5B78-4940-A15D-BFFB8FD431B5}">
      <dgm:prSet/>
      <dgm:spPr/>
      <dgm:t>
        <a:bodyPr/>
        <a:lstStyle/>
        <a:p>
          <a:endParaRPr lang="en-US"/>
        </a:p>
      </dgm:t>
    </dgm:pt>
    <dgm:pt modelId="{0B9BFA10-4095-4B45-9817-E6A7A3222D9C}">
      <dgm:prSet custT="1"/>
      <dgm:spPr/>
      <dgm:t>
        <a:bodyPr/>
        <a:lstStyle/>
        <a:p>
          <a:pPr>
            <a:lnSpc>
              <a:spcPct val="100000"/>
            </a:lnSpc>
            <a:spcAft>
              <a:spcPts val="0"/>
            </a:spcAft>
          </a:pPr>
          <a:r>
            <a:rPr lang="en-US" sz="2000" b="1" dirty="0"/>
            <a:t>8. Release 2019 static scores and 2018-2019 change scores</a:t>
          </a:r>
        </a:p>
      </dgm:t>
    </dgm:pt>
    <dgm:pt modelId="{596110E0-45E2-4101-BDE2-0947F0F58E8A}" type="parTrans" cxnId="{C7E6A5A2-A32D-4CDD-8D50-7BBFEE4103C1}">
      <dgm:prSet/>
      <dgm:spPr/>
      <dgm:t>
        <a:bodyPr/>
        <a:lstStyle/>
        <a:p>
          <a:endParaRPr lang="en-US"/>
        </a:p>
      </dgm:t>
    </dgm:pt>
    <dgm:pt modelId="{A18BA538-D91A-4481-9700-41BA4001DA31}" type="sibTrans" cxnId="{C7E6A5A2-A32D-4CDD-8D50-7BBFEE4103C1}">
      <dgm:prSet/>
      <dgm:spPr/>
      <dgm:t>
        <a:bodyPr/>
        <a:lstStyle/>
        <a:p>
          <a:endParaRPr lang="en-US"/>
        </a:p>
      </dgm:t>
    </dgm:pt>
    <dgm:pt modelId="{C03A1583-6751-4775-8515-E25870C2FA08}" type="pres">
      <dgm:prSet presAssocID="{13DB2589-E8FA-4408-944C-7268A9FA1F03}" presName="linear" presStyleCnt="0">
        <dgm:presLayoutVars>
          <dgm:animLvl val="lvl"/>
          <dgm:resizeHandles val="exact"/>
        </dgm:presLayoutVars>
      </dgm:prSet>
      <dgm:spPr/>
    </dgm:pt>
    <dgm:pt modelId="{BB981939-C325-4AF9-85B7-6A7A982AD2F6}" type="pres">
      <dgm:prSet presAssocID="{0050C419-DEAE-4594-84B8-13698E174F9C}" presName="parentText" presStyleLbl="node1" presStyleIdx="0" presStyleCnt="4">
        <dgm:presLayoutVars>
          <dgm:chMax val="0"/>
          <dgm:bulletEnabled val="1"/>
        </dgm:presLayoutVars>
      </dgm:prSet>
      <dgm:spPr/>
    </dgm:pt>
    <dgm:pt modelId="{F63A55A5-41C7-4BF4-B502-BC4F27B9DE37}" type="pres">
      <dgm:prSet presAssocID="{725686BF-E669-4629-818B-AC881C356CB7}" presName="spacer" presStyleCnt="0"/>
      <dgm:spPr/>
    </dgm:pt>
    <dgm:pt modelId="{D399D134-62D9-41B5-9214-CA120018E615}" type="pres">
      <dgm:prSet presAssocID="{04243B55-6AAB-4823-8989-ECA5704E56FE}" presName="parentText" presStyleLbl="node1" presStyleIdx="1" presStyleCnt="4">
        <dgm:presLayoutVars>
          <dgm:chMax val="0"/>
          <dgm:bulletEnabled val="1"/>
        </dgm:presLayoutVars>
      </dgm:prSet>
      <dgm:spPr/>
    </dgm:pt>
    <dgm:pt modelId="{2C2AC3E4-F954-4531-94D2-45BC2D018905}" type="pres">
      <dgm:prSet presAssocID="{5E005E5D-AA92-4872-9CCF-EEBC7479A8C9}" presName="spacer" presStyleCnt="0"/>
      <dgm:spPr/>
    </dgm:pt>
    <dgm:pt modelId="{1EC63A59-7EC9-49B1-A7E9-4D3C966C98D3}" type="pres">
      <dgm:prSet presAssocID="{4176EE98-8127-421D-AD8C-BBB5B4968696}" presName="parentText" presStyleLbl="node1" presStyleIdx="2" presStyleCnt="4">
        <dgm:presLayoutVars>
          <dgm:chMax val="0"/>
          <dgm:bulletEnabled val="1"/>
        </dgm:presLayoutVars>
      </dgm:prSet>
      <dgm:spPr/>
    </dgm:pt>
    <dgm:pt modelId="{888234D9-88B8-413C-8B0D-448ECF912373}" type="pres">
      <dgm:prSet presAssocID="{499BAC1E-E532-4E6A-B5C9-7ACDC7CFF56D}" presName="spacer" presStyleCnt="0"/>
      <dgm:spPr/>
    </dgm:pt>
    <dgm:pt modelId="{4C681116-DB54-45C3-8A57-460A605D15A4}" type="pres">
      <dgm:prSet presAssocID="{0B9BFA10-4095-4B45-9817-E6A7A3222D9C}" presName="parentText" presStyleLbl="node1" presStyleIdx="3" presStyleCnt="4">
        <dgm:presLayoutVars>
          <dgm:chMax val="0"/>
          <dgm:bulletEnabled val="1"/>
        </dgm:presLayoutVars>
      </dgm:prSet>
      <dgm:spPr/>
    </dgm:pt>
  </dgm:ptLst>
  <dgm:cxnLst>
    <dgm:cxn modelId="{A740BD28-EE9E-4BE6-A141-F910DD4E1B59}" srcId="{13DB2589-E8FA-4408-944C-7268A9FA1F03}" destId="{0050C419-DEAE-4594-84B8-13698E174F9C}" srcOrd="0" destOrd="0" parTransId="{35CABB89-A296-4933-B76B-CEC785862C11}" sibTransId="{725686BF-E669-4629-818B-AC881C356CB7}"/>
    <dgm:cxn modelId="{03FEF251-8BA9-4852-B213-08A527109F97}" type="presOf" srcId="{0050C419-DEAE-4594-84B8-13698E174F9C}" destId="{BB981939-C325-4AF9-85B7-6A7A982AD2F6}" srcOrd="0" destOrd="0" presId="urn:microsoft.com/office/officeart/2005/8/layout/vList2"/>
    <dgm:cxn modelId="{0B377191-253A-4E20-BA30-593A77201D7D}" type="presOf" srcId="{13DB2589-E8FA-4408-944C-7268A9FA1F03}" destId="{C03A1583-6751-4775-8515-E25870C2FA08}" srcOrd="0" destOrd="0" presId="urn:microsoft.com/office/officeart/2005/8/layout/vList2"/>
    <dgm:cxn modelId="{C7E6A5A2-A32D-4CDD-8D50-7BBFEE4103C1}" srcId="{13DB2589-E8FA-4408-944C-7268A9FA1F03}" destId="{0B9BFA10-4095-4B45-9817-E6A7A3222D9C}" srcOrd="3" destOrd="0" parTransId="{596110E0-45E2-4101-BDE2-0947F0F58E8A}" sibTransId="{A18BA538-D91A-4481-9700-41BA4001DA31}"/>
    <dgm:cxn modelId="{AEDEF8A6-EE25-436A-A404-0611483A9AA6}" type="presOf" srcId="{04243B55-6AAB-4823-8989-ECA5704E56FE}" destId="{D399D134-62D9-41B5-9214-CA120018E615}" srcOrd="0" destOrd="0" presId="urn:microsoft.com/office/officeart/2005/8/layout/vList2"/>
    <dgm:cxn modelId="{E5B196B8-E0BF-4D2A-A13A-879E0531B093}" srcId="{13DB2589-E8FA-4408-944C-7268A9FA1F03}" destId="{04243B55-6AAB-4823-8989-ECA5704E56FE}" srcOrd="1" destOrd="0" parTransId="{A9681804-7F94-4009-A65B-0C1C1CB560EA}" sibTransId="{5E005E5D-AA92-4872-9CCF-EEBC7479A8C9}"/>
    <dgm:cxn modelId="{3850BDCA-0283-47C2-8C45-1EDC30B19FA5}" type="presOf" srcId="{0B9BFA10-4095-4B45-9817-E6A7A3222D9C}" destId="{4C681116-DB54-45C3-8A57-460A605D15A4}" srcOrd="0" destOrd="0" presId="urn:microsoft.com/office/officeart/2005/8/layout/vList2"/>
    <dgm:cxn modelId="{877243E6-5B78-4940-A15D-BFFB8FD431B5}" srcId="{13DB2589-E8FA-4408-944C-7268A9FA1F03}" destId="{4176EE98-8127-421D-AD8C-BBB5B4968696}" srcOrd="2" destOrd="0" parTransId="{D76C5C52-F6A0-40ED-858C-67237950AA7F}" sibTransId="{499BAC1E-E532-4E6A-B5C9-7ACDC7CFF56D}"/>
    <dgm:cxn modelId="{0F7041FD-0DB2-4BF6-BD9C-FB1FA13C7AFC}" type="presOf" srcId="{4176EE98-8127-421D-AD8C-BBB5B4968696}" destId="{1EC63A59-7EC9-49B1-A7E9-4D3C966C98D3}" srcOrd="0" destOrd="0" presId="urn:microsoft.com/office/officeart/2005/8/layout/vList2"/>
    <dgm:cxn modelId="{28FF2987-960A-4140-857B-26BD13EBACDB}" type="presParOf" srcId="{C03A1583-6751-4775-8515-E25870C2FA08}" destId="{BB981939-C325-4AF9-85B7-6A7A982AD2F6}" srcOrd="0" destOrd="0" presId="urn:microsoft.com/office/officeart/2005/8/layout/vList2"/>
    <dgm:cxn modelId="{5AA359D4-02FA-4A19-9F90-3F2142B2433B}" type="presParOf" srcId="{C03A1583-6751-4775-8515-E25870C2FA08}" destId="{F63A55A5-41C7-4BF4-B502-BC4F27B9DE37}" srcOrd="1" destOrd="0" presId="urn:microsoft.com/office/officeart/2005/8/layout/vList2"/>
    <dgm:cxn modelId="{2E9AE482-65F0-4D45-BFC1-952F110E27B5}" type="presParOf" srcId="{C03A1583-6751-4775-8515-E25870C2FA08}" destId="{D399D134-62D9-41B5-9214-CA120018E615}" srcOrd="2" destOrd="0" presId="urn:microsoft.com/office/officeart/2005/8/layout/vList2"/>
    <dgm:cxn modelId="{3CE263F2-289A-485F-B310-24B55893274B}" type="presParOf" srcId="{C03A1583-6751-4775-8515-E25870C2FA08}" destId="{2C2AC3E4-F954-4531-94D2-45BC2D018905}" srcOrd="3" destOrd="0" presId="urn:microsoft.com/office/officeart/2005/8/layout/vList2"/>
    <dgm:cxn modelId="{C4042491-E4FB-42F9-BF60-0C72DC480EF4}" type="presParOf" srcId="{C03A1583-6751-4775-8515-E25870C2FA08}" destId="{1EC63A59-7EC9-49B1-A7E9-4D3C966C98D3}" srcOrd="4" destOrd="0" presId="urn:microsoft.com/office/officeart/2005/8/layout/vList2"/>
    <dgm:cxn modelId="{CAAF5AE4-1F72-4789-8713-529FE87F8437}" type="presParOf" srcId="{C03A1583-6751-4775-8515-E25870C2FA08}" destId="{888234D9-88B8-413C-8B0D-448ECF912373}" srcOrd="5" destOrd="0" presId="urn:microsoft.com/office/officeart/2005/8/layout/vList2"/>
    <dgm:cxn modelId="{5585807F-3903-46D7-BD52-E229F6142E7F}" type="presParOf" srcId="{C03A1583-6751-4775-8515-E25870C2FA08}" destId="{4C681116-DB54-45C3-8A57-460A605D15A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9A3014-B313-4ECA-8962-74382AE36A6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A1AF3D7-A5FA-4B6C-B731-0B7EC93FE0EA}">
      <dgm:prSet phldrT="[Text]" custT="1"/>
      <dgm:spPr/>
      <dgm:t>
        <a:bodyPr/>
        <a:lstStyle/>
        <a:p>
          <a:r>
            <a:rPr lang="en-US" sz="2800" dirty="0"/>
            <a:t>Four Levels</a:t>
          </a:r>
        </a:p>
      </dgm:t>
    </dgm:pt>
    <dgm:pt modelId="{EF8E6865-0F4A-460B-A24D-EB68CA8F57B0}" type="parTrans" cxnId="{A1D55D17-AE99-4CCD-B9C7-A87B8DDC8824}">
      <dgm:prSet/>
      <dgm:spPr/>
      <dgm:t>
        <a:bodyPr/>
        <a:lstStyle/>
        <a:p>
          <a:endParaRPr lang="en-US"/>
        </a:p>
      </dgm:t>
    </dgm:pt>
    <dgm:pt modelId="{AD078FDC-BA04-4573-9956-D899A51484BC}" type="sibTrans" cxnId="{A1D55D17-AE99-4CCD-B9C7-A87B8DDC8824}">
      <dgm:prSet/>
      <dgm:spPr/>
      <dgm:t>
        <a:bodyPr/>
        <a:lstStyle/>
        <a:p>
          <a:endParaRPr lang="en-US"/>
        </a:p>
      </dgm:t>
    </dgm:pt>
    <dgm:pt modelId="{FCF741E9-F844-48C5-AC13-038AD8820A01}">
      <dgm:prSet phldrT="[Text]"/>
      <dgm:spPr>
        <a:solidFill>
          <a:schemeClr val="tx2">
            <a:lumMod val="20000"/>
            <a:lumOff val="80000"/>
            <a:alpha val="90000"/>
          </a:schemeClr>
        </a:solidFill>
        <a:ln>
          <a:solidFill>
            <a:schemeClr val="tx2">
              <a:lumMod val="20000"/>
              <a:lumOff val="80000"/>
              <a:alpha val="90000"/>
            </a:schemeClr>
          </a:solidFill>
        </a:ln>
      </dgm:spPr>
      <dgm:t>
        <a:bodyPr/>
        <a:lstStyle/>
        <a:p>
          <a:pPr marL="274320">
            <a:buClr>
              <a:schemeClr val="accent2"/>
            </a:buClr>
          </a:pPr>
          <a:r>
            <a:rPr lang="en-US" dirty="0">
              <a:solidFill>
                <a:srgbClr val="002060"/>
              </a:solidFill>
            </a:rPr>
            <a:t>City score</a:t>
          </a:r>
        </a:p>
      </dgm:t>
    </dgm:pt>
    <dgm:pt modelId="{FF97FC93-70B6-4728-9971-26BB7F7457D3}" type="parTrans" cxnId="{32F51F12-FF72-407A-BF22-C115A7AB5E5B}">
      <dgm:prSet/>
      <dgm:spPr/>
      <dgm:t>
        <a:bodyPr/>
        <a:lstStyle/>
        <a:p>
          <a:endParaRPr lang="en-US"/>
        </a:p>
      </dgm:t>
    </dgm:pt>
    <dgm:pt modelId="{1342D25A-34D0-4604-B252-3944BC86C350}" type="sibTrans" cxnId="{32F51F12-FF72-407A-BF22-C115A7AB5E5B}">
      <dgm:prSet/>
      <dgm:spPr/>
      <dgm:t>
        <a:bodyPr/>
        <a:lstStyle/>
        <a:p>
          <a:endParaRPr lang="en-US"/>
        </a:p>
      </dgm:t>
    </dgm:pt>
    <dgm:pt modelId="{9B8783FB-AB00-4C7B-BAFA-BE2B5F7B2792}">
      <dgm:prSet phldrT="[Text]" custT="1"/>
      <dgm:spPr/>
      <dgm:t>
        <a:bodyPr/>
        <a:lstStyle/>
        <a:p>
          <a:r>
            <a:rPr lang="en-US" sz="2800" dirty="0"/>
            <a:t>Static Scores</a:t>
          </a:r>
        </a:p>
      </dgm:t>
    </dgm:pt>
    <dgm:pt modelId="{7B17D0EE-E3E8-430C-8EF2-964B98CD76E1}" type="parTrans" cxnId="{AFFE8160-02BB-4859-B5BE-AE4FDEE8C08F}">
      <dgm:prSet/>
      <dgm:spPr/>
      <dgm:t>
        <a:bodyPr/>
        <a:lstStyle/>
        <a:p>
          <a:endParaRPr lang="en-US"/>
        </a:p>
      </dgm:t>
    </dgm:pt>
    <dgm:pt modelId="{5827057B-003E-4F0C-8A3D-5142774384F4}" type="sibTrans" cxnId="{AFFE8160-02BB-4859-B5BE-AE4FDEE8C08F}">
      <dgm:prSet/>
      <dgm:spPr/>
      <dgm:t>
        <a:bodyPr/>
        <a:lstStyle/>
        <a:p>
          <a:endParaRPr lang="en-US"/>
        </a:p>
      </dgm:t>
    </dgm:pt>
    <dgm:pt modelId="{7BFD2CD7-83A9-430B-8781-3C3D9A916634}">
      <dgm:prSet phldrT="[Text]"/>
      <dgm:spPr>
        <a:solidFill>
          <a:schemeClr val="tx2">
            <a:lumMod val="20000"/>
            <a:lumOff val="80000"/>
            <a:alpha val="90000"/>
          </a:schemeClr>
        </a:solidFill>
        <a:ln>
          <a:solidFill>
            <a:schemeClr val="tx2">
              <a:lumMod val="20000"/>
              <a:lumOff val="80000"/>
              <a:alpha val="90000"/>
            </a:schemeClr>
          </a:solidFill>
        </a:ln>
      </dgm:spPr>
      <dgm:t>
        <a:bodyPr/>
        <a:lstStyle/>
        <a:p>
          <a:pPr marL="274320">
            <a:buClr>
              <a:schemeClr val="accent2"/>
            </a:buClr>
          </a:pPr>
          <a:r>
            <a:rPr lang="en-US" dirty="0">
              <a:solidFill>
                <a:srgbClr val="002060"/>
              </a:solidFill>
            </a:rPr>
            <a:t>From 1 to 100 (highest </a:t>
          </a:r>
          <a:r>
            <a:rPr lang="en-US" u="sng" dirty="0">
              <a:solidFill>
                <a:srgbClr val="FF0000"/>
              </a:solidFill>
            </a:rPr>
            <a:t>in</a:t>
          </a:r>
          <a:r>
            <a:rPr lang="en-US" dirty="0">
              <a:solidFill>
                <a:srgbClr val="FF0000"/>
              </a:solidFill>
            </a:rPr>
            <a:t>equity</a:t>
          </a:r>
          <a:r>
            <a:rPr lang="en-US" dirty="0">
              <a:solidFill>
                <a:srgbClr val="002060"/>
              </a:solidFill>
            </a:rPr>
            <a:t> to highest </a:t>
          </a:r>
          <a:r>
            <a:rPr lang="en-US" dirty="0">
              <a:solidFill>
                <a:schemeClr val="accent2"/>
              </a:solidFill>
            </a:rPr>
            <a:t>equity</a:t>
          </a:r>
          <a:r>
            <a:rPr lang="en-US" dirty="0">
              <a:solidFill>
                <a:srgbClr val="002060"/>
              </a:solidFill>
            </a:rPr>
            <a:t>)</a:t>
          </a:r>
        </a:p>
      </dgm:t>
    </dgm:pt>
    <dgm:pt modelId="{B5DCCDC2-D98E-4A61-8FD1-E07C0139E6B9}" type="parTrans" cxnId="{AAABB604-E01E-4859-9D22-4963D074F477}">
      <dgm:prSet/>
      <dgm:spPr/>
      <dgm:t>
        <a:bodyPr/>
        <a:lstStyle/>
        <a:p>
          <a:endParaRPr lang="en-US"/>
        </a:p>
      </dgm:t>
    </dgm:pt>
    <dgm:pt modelId="{937D1DFF-F2B1-43AF-8A51-9DB2B4B3975B}" type="sibTrans" cxnId="{AAABB604-E01E-4859-9D22-4963D074F477}">
      <dgm:prSet/>
      <dgm:spPr/>
      <dgm:t>
        <a:bodyPr/>
        <a:lstStyle/>
        <a:p>
          <a:endParaRPr lang="en-US"/>
        </a:p>
      </dgm:t>
    </dgm:pt>
    <dgm:pt modelId="{2A585EB3-DB5C-430D-9712-B387268B7BFA}">
      <dgm:prSet phldrT="[Text]" custT="1"/>
      <dgm:spPr/>
      <dgm:t>
        <a:bodyPr/>
        <a:lstStyle/>
        <a:p>
          <a:r>
            <a:rPr lang="en-US" sz="2800" dirty="0"/>
            <a:t>Change Scores</a:t>
          </a:r>
        </a:p>
      </dgm:t>
    </dgm:pt>
    <dgm:pt modelId="{39A90B3B-82E3-41E7-8AE0-DB353CA48BB8}" type="parTrans" cxnId="{EF0EEEBD-6473-466C-BF7A-103C9FCD6B1D}">
      <dgm:prSet/>
      <dgm:spPr/>
      <dgm:t>
        <a:bodyPr/>
        <a:lstStyle/>
        <a:p>
          <a:endParaRPr lang="en-US"/>
        </a:p>
      </dgm:t>
    </dgm:pt>
    <dgm:pt modelId="{12E0113C-E045-44EA-827C-56FDF045118F}" type="sibTrans" cxnId="{EF0EEEBD-6473-466C-BF7A-103C9FCD6B1D}">
      <dgm:prSet/>
      <dgm:spPr/>
      <dgm:t>
        <a:bodyPr/>
        <a:lstStyle/>
        <a:p>
          <a:endParaRPr lang="en-US"/>
        </a:p>
      </dgm:t>
    </dgm:pt>
    <dgm:pt modelId="{A407E151-59B7-4BD0-907C-C468351D5D0C}">
      <dgm:prSet phldrT="[Text]"/>
      <dgm:spPr>
        <a:solidFill>
          <a:schemeClr val="tx2">
            <a:lumMod val="20000"/>
            <a:lumOff val="80000"/>
            <a:alpha val="90000"/>
          </a:schemeClr>
        </a:solidFill>
        <a:ln>
          <a:solidFill>
            <a:schemeClr val="tx2">
              <a:lumMod val="20000"/>
              <a:lumOff val="80000"/>
              <a:alpha val="90000"/>
            </a:schemeClr>
          </a:solidFill>
        </a:ln>
      </dgm:spPr>
      <dgm:t>
        <a:bodyPr/>
        <a:lstStyle/>
        <a:p>
          <a:pPr marL="274320">
            <a:buClr>
              <a:schemeClr val="accent2"/>
            </a:buClr>
          </a:pPr>
          <a:r>
            <a:rPr lang="en-US" dirty="0">
              <a:solidFill>
                <a:srgbClr val="002060"/>
              </a:solidFill>
            </a:rPr>
            <a:t>Increase (+), decrease (-), no change (0)</a:t>
          </a:r>
        </a:p>
      </dgm:t>
    </dgm:pt>
    <dgm:pt modelId="{522A9593-8F26-4063-A42B-12593D05D47D}" type="parTrans" cxnId="{A362DC95-B9BA-420E-8464-CE29E1F4F9D5}">
      <dgm:prSet/>
      <dgm:spPr/>
      <dgm:t>
        <a:bodyPr/>
        <a:lstStyle/>
        <a:p>
          <a:endParaRPr lang="en-US"/>
        </a:p>
      </dgm:t>
    </dgm:pt>
    <dgm:pt modelId="{61AF77F9-092D-49E9-9618-044A1EC6A314}" type="sibTrans" cxnId="{A362DC95-B9BA-420E-8464-CE29E1F4F9D5}">
      <dgm:prSet/>
      <dgm:spPr/>
      <dgm:t>
        <a:bodyPr/>
        <a:lstStyle/>
        <a:p>
          <a:endParaRPr lang="en-US"/>
        </a:p>
      </dgm:t>
    </dgm:pt>
    <dgm:pt modelId="{59FDAA31-9BA0-4577-848E-F15CC2265C22}">
      <dgm:prSet phldrT="[Text]"/>
      <dgm:spPr>
        <a:solidFill>
          <a:schemeClr val="tx2">
            <a:lumMod val="20000"/>
            <a:lumOff val="80000"/>
            <a:alpha val="90000"/>
          </a:schemeClr>
        </a:solidFill>
        <a:ln>
          <a:solidFill>
            <a:schemeClr val="tx2">
              <a:lumMod val="20000"/>
              <a:lumOff val="80000"/>
              <a:alpha val="90000"/>
            </a:schemeClr>
          </a:solidFill>
        </a:ln>
      </dgm:spPr>
      <dgm:t>
        <a:bodyPr/>
        <a:lstStyle/>
        <a:p>
          <a:pPr marL="274320">
            <a:buClr>
              <a:schemeClr val="accent2"/>
            </a:buClr>
          </a:pPr>
          <a:r>
            <a:rPr lang="en-US" dirty="0">
              <a:solidFill>
                <a:srgbClr val="002060"/>
              </a:solidFill>
            </a:rPr>
            <a:t>Theme score</a:t>
          </a:r>
        </a:p>
      </dgm:t>
    </dgm:pt>
    <dgm:pt modelId="{6D5E1D09-8097-4247-8D1F-37BA88040744}" type="parTrans" cxnId="{4BB54E53-CC54-4256-84F5-5E9E5E29FEFE}">
      <dgm:prSet/>
      <dgm:spPr/>
      <dgm:t>
        <a:bodyPr/>
        <a:lstStyle/>
        <a:p>
          <a:endParaRPr lang="en-US"/>
        </a:p>
      </dgm:t>
    </dgm:pt>
    <dgm:pt modelId="{00B27567-9CED-41B7-AB64-A6B1988116AF}" type="sibTrans" cxnId="{4BB54E53-CC54-4256-84F5-5E9E5E29FEFE}">
      <dgm:prSet/>
      <dgm:spPr/>
      <dgm:t>
        <a:bodyPr/>
        <a:lstStyle/>
        <a:p>
          <a:endParaRPr lang="en-US"/>
        </a:p>
      </dgm:t>
    </dgm:pt>
    <dgm:pt modelId="{10C7CB48-975A-4ADA-BB2D-BE13F811C5B7}">
      <dgm:prSet phldrT="[Text]"/>
      <dgm:spPr>
        <a:solidFill>
          <a:schemeClr val="tx2">
            <a:lumMod val="20000"/>
            <a:lumOff val="80000"/>
            <a:alpha val="90000"/>
          </a:schemeClr>
        </a:solidFill>
        <a:ln>
          <a:solidFill>
            <a:schemeClr val="tx2">
              <a:lumMod val="20000"/>
              <a:lumOff val="80000"/>
              <a:alpha val="90000"/>
            </a:schemeClr>
          </a:solidFill>
        </a:ln>
      </dgm:spPr>
      <dgm:t>
        <a:bodyPr/>
        <a:lstStyle/>
        <a:p>
          <a:pPr marL="274320">
            <a:buClr>
              <a:schemeClr val="accent2"/>
            </a:buClr>
          </a:pPr>
          <a:r>
            <a:rPr lang="en-US" dirty="0">
              <a:solidFill>
                <a:srgbClr val="002060"/>
              </a:solidFill>
            </a:rPr>
            <a:t>Topic score</a:t>
          </a:r>
        </a:p>
      </dgm:t>
    </dgm:pt>
    <dgm:pt modelId="{77212312-4A46-4093-81D5-75DE29436DD5}" type="parTrans" cxnId="{BBDE0EF5-9D0A-45DE-A3B7-B86315FA8E1A}">
      <dgm:prSet/>
      <dgm:spPr/>
      <dgm:t>
        <a:bodyPr/>
        <a:lstStyle/>
        <a:p>
          <a:endParaRPr lang="en-US"/>
        </a:p>
      </dgm:t>
    </dgm:pt>
    <dgm:pt modelId="{580754B6-C598-4E74-9E29-8B5104A505EA}" type="sibTrans" cxnId="{BBDE0EF5-9D0A-45DE-A3B7-B86315FA8E1A}">
      <dgm:prSet/>
      <dgm:spPr/>
      <dgm:t>
        <a:bodyPr/>
        <a:lstStyle/>
        <a:p>
          <a:endParaRPr lang="en-US"/>
        </a:p>
      </dgm:t>
    </dgm:pt>
    <dgm:pt modelId="{C706D89A-E48F-44E5-B279-1E6B70DAD596}">
      <dgm:prSet phldrT="[Text]"/>
      <dgm:spPr>
        <a:solidFill>
          <a:schemeClr val="tx2">
            <a:lumMod val="20000"/>
            <a:lumOff val="80000"/>
            <a:alpha val="90000"/>
          </a:schemeClr>
        </a:solidFill>
        <a:ln>
          <a:solidFill>
            <a:schemeClr val="tx2">
              <a:lumMod val="20000"/>
              <a:lumOff val="80000"/>
              <a:alpha val="90000"/>
            </a:schemeClr>
          </a:solidFill>
        </a:ln>
      </dgm:spPr>
      <dgm:t>
        <a:bodyPr/>
        <a:lstStyle/>
        <a:p>
          <a:pPr marL="274320">
            <a:buClr>
              <a:schemeClr val="accent2"/>
            </a:buClr>
          </a:pPr>
          <a:r>
            <a:rPr lang="en-US" dirty="0">
              <a:solidFill>
                <a:srgbClr val="002060"/>
              </a:solidFill>
            </a:rPr>
            <a:t>Indicator score</a:t>
          </a:r>
        </a:p>
      </dgm:t>
    </dgm:pt>
    <dgm:pt modelId="{2ABD75D2-3304-4231-83B6-9E7F33E9F099}" type="parTrans" cxnId="{3AF6228C-DD9D-443A-BA23-F7D4FCE59E76}">
      <dgm:prSet/>
      <dgm:spPr/>
      <dgm:t>
        <a:bodyPr/>
        <a:lstStyle/>
        <a:p>
          <a:endParaRPr lang="en-US"/>
        </a:p>
      </dgm:t>
    </dgm:pt>
    <dgm:pt modelId="{B1FE88BE-8F20-432D-A7EE-0E1D8E3585C4}" type="sibTrans" cxnId="{3AF6228C-DD9D-443A-BA23-F7D4FCE59E76}">
      <dgm:prSet/>
      <dgm:spPr/>
      <dgm:t>
        <a:bodyPr/>
        <a:lstStyle/>
        <a:p>
          <a:endParaRPr lang="en-US"/>
        </a:p>
      </dgm:t>
    </dgm:pt>
    <dgm:pt modelId="{0E4BCE8B-3EBB-492B-A40B-2B616E1939D6}">
      <dgm:prSet phldrT="[Text]"/>
      <dgm:spPr>
        <a:solidFill>
          <a:schemeClr val="tx2">
            <a:lumMod val="20000"/>
            <a:lumOff val="80000"/>
            <a:alpha val="90000"/>
          </a:schemeClr>
        </a:solidFill>
        <a:ln>
          <a:solidFill>
            <a:schemeClr val="tx2">
              <a:lumMod val="20000"/>
              <a:lumOff val="80000"/>
              <a:alpha val="90000"/>
            </a:schemeClr>
          </a:solidFill>
        </a:ln>
      </dgm:spPr>
      <dgm:t>
        <a:bodyPr/>
        <a:lstStyle/>
        <a:p>
          <a:pPr marL="274320">
            <a:buClr>
              <a:schemeClr val="accent2"/>
            </a:buClr>
          </a:pPr>
          <a:r>
            <a:rPr lang="en-US" dirty="0">
              <a:solidFill>
                <a:srgbClr val="002060"/>
              </a:solidFill>
            </a:rPr>
            <a:t>Aggregate lower level scores to produce higher level scores</a:t>
          </a:r>
        </a:p>
      </dgm:t>
    </dgm:pt>
    <dgm:pt modelId="{F363EDE0-CEDA-45A2-A55E-D9CECA8CE694}" type="parTrans" cxnId="{9BB9E8B8-D3F2-49CA-8656-EC204A3D6A96}">
      <dgm:prSet/>
      <dgm:spPr/>
      <dgm:t>
        <a:bodyPr/>
        <a:lstStyle/>
        <a:p>
          <a:endParaRPr lang="en-US"/>
        </a:p>
      </dgm:t>
    </dgm:pt>
    <dgm:pt modelId="{3B89FFC6-2EAC-4022-A393-E4025A0A9FC7}" type="sibTrans" cxnId="{9BB9E8B8-D3F2-49CA-8656-EC204A3D6A96}">
      <dgm:prSet/>
      <dgm:spPr/>
      <dgm:t>
        <a:bodyPr/>
        <a:lstStyle/>
        <a:p>
          <a:endParaRPr lang="en-US"/>
        </a:p>
      </dgm:t>
    </dgm:pt>
    <dgm:pt modelId="{E9A844DD-6706-4E00-8A13-68BF01AF9C2E}">
      <dgm:prSet phldrT="[Text]"/>
      <dgm:spPr>
        <a:solidFill>
          <a:schemeClr val="tx2">
            <a:lumMod val="20000"/>
            <a:lumOff val="80000"/>
            <a:alpha val="90000"/>
          </a:schemeClr>
        </a:solidFill>
        <a:ln>
          <a:solidFill>
            <a:schemeClr val="tx2">
              <a:lumMod val="20000"/>
              <a:lumOff val="80000"/>
              <a:alpha val="90000"/>
            </a:schemeClr>
          </a:solidFill>
        </a:ln>
      </dgm:spPr>
      <dgm:t>
        <a:bodyPr/>
        <a:lstStyle/>
        <a:p>
          <a:pPr marL="274320">
            <a:buClr>
              <a:schemeClr val="accent2"/>
            </a:buClr>
          </a:pPr>
          <a:r>
            <a:rPr lang="en-US" dirty="0">
              <a:solidFill>
                <a:srgbClr val="002060"/>
              </a:solidFill>
            </a:rPr>
            <a:t>Change score = Current year’s score - baseline</a:t>
          </a:r>
        </a:p>
      </dgm:t>
    </dgm:pt>
    <dgm:pt modelId="{50ABEB8B-3BE3-42FC-B80B-751684AA9602}" type="parTrans" cxnId="{C9750FD1-5AF2-459C-9741-247338A0C4EB}">
      <dgm:prSet/>
      <dgm:spPr/>
      <dgm:t>
        <a:bodyPr/>
        <a:lstStyle/>
        <a:p>
          <a:endParaRPr lang="en-US"/>
        </a:p>
      </dgm:t>
    </dgm:pt>
    <dgm:pt modelId="{CE3BC3E3-AD1A-444F-8826-2F3A32A2A050}" type="sibTrans" cxnId="{C9750FD1-5AF2-459C-9741-247338A0C4EB}">
      <dgm:prSet/>
      <dgm:spPr/>
      <dgm:t>
        <a:bodyPr/>
        <a:lstStyle/>
        <a:p>
          <a:endParaRPr lang="en-US"/>
        </a:p>
      </dgm:t>
    </dgm:pt>
    <dgm:pt modelId="{54B18248-B03C-4AAC-9763-1972681A86C2}" type="pres">
      <dgm:prSet presAssocID="{E69A3014-B313-4ECA-8962-74382AE36A6F}" presName="Name0" presStyleCnt="0">
        <dgm:presLayoutVars>
          <dgm:dir/>
          <dgm:animLvl val="lvl"/>
          <dgm:resizeHandles val="exact"/>
        </dgm:presLayoutVars>
      </dgm:prSet>
      <dgm:spPr/>
    </dgm:pt>
    <dgm:pt modelId="{6135D179-F45E-45BB-94C0-9AB74F2DAB34}" type="pres">
      <dgm:prSet presAssocID="{1A1AF3D7-A5FA-4B6C-B731-0B7EC93FE0EA}" presName="linNode" presStyleCnt="0"/>
      <dgm:spPr/>
    </dgm:pt>
    <dgm:pt modelId="{1BFB6DE5-CF6F-4E17-B427-6D82D12F0093}" type="pres">
      <dgm:prSet presAssocID="{1A1AF3D7-A5FA-4B6C-B731-0B7EC93FE0EA}" presName="parentText" presStyleLbl="node1" presStyleIdx="0" presStyleCnt="3">
        <dgm:presLayoutVars>
          <dgm:chMax val="1"/>
          <dgm:bulletEnabled val="1"/>
        </dgm:presLayoutVars>
      </dgm:prSet>
      <dgm:spPr/>
    </dgm:pt>
    <dgm:pt modelId="{9DC1DC1E-D993-4772-931B-3B749383EA13}" type="pres">
      <dgm:prSet presAssocID="{1A1AF3D7-A5FA-4B6C-B731-0B7EC93FE0EA}" presName="descendantText" presStyleLbl="alignAccFollowNode1" presStyleIdx="0" presStyleCnt="3">
        <dgm:presLayoutVars>
          <dgm:bulletEnabled val="1"/>
        </dgm:presLayoutVars>
      </dgm:prSet>
      <dgm:spPr/>
    </dgm:pt>
    <dgm:pt modelId="{F8636840-907C-4C23-AAB8-D83540E96164}" type="pres">
      <dgm:prSet presAssocID="{AD078FDC-BA04-4573-9956-D899A51484BC}" presName="sp" presStyleCnt="0"/>
      <dgm:spPr/>
    </dgm:pt>
    <dgm:pt modelId="{5431FFA7-9DFD-458B-9622-B94D19E8233C}" type="pres">
      <dgm:prSet presAssocID="{9B8783FB-AB00-4C7B-BAFA-BE2B5F7B2792}" presName="linNode" presStyleCnt="0"/>
      <dgm:spPr/>
    </dgm:pt>
    <dgm:pt modelId="{45B66587-CD89-4604-BEBF-3FDE43BEDA98}" type="pres">
      <dgm:prSet presAssocID="{9B8783FB-AB00-4C7B-BAFA-BE2B5F7B2792}" presName="parentText" presStyleLbl="node1" presStyleIdx="1" presStyleCnt="3">
        <dgm:presLayoutVars>
          <dgm:chMax val="1"/>
          <dgm:bulletEnabled val="1"/>
        </dgm:presLayoutVars>
      </dgm:prSet>
      <dgm:spPr/>
    </dgm:pt>
    <dgm:pt modelId="{275C96F9-C885-431B-941C-3E9912FA9A47}" type="pres">
      <dgm:prSet presAssocID="{9B8783FB-AB00-4C7B-BAFA-BE2B5F7B2792}" presName="descendantText" presStyleLbl="alignAccFollowNode1" presStyleIdx="1" presStyleCnt="3">
        <dgm:presLayoutVars>
          <dgm:bulletEnabled val="1"/>
        </dgm:presLayoutVars>
      </dgm:prSet>
      <dgm:spPr/>
    </dgm:pt>
    <dgm:pt modelId="{F35A9137-3BFA-4EE9-8AF4-4BE7774FC884}" type="pres">
      <dgm:prSet presAssocID="{5827057B-003E-4F0C-8A3D-5142774384F4}" presName="sp" presStyleCnt="0"/>
      <dgm:spPr/>
    </dgm:pt>
    <dgm:pt modelId="{93AC86AE-323B-42B6-A0C8-F245C0797813}" type="pres">
      <dgm:prSet presAssocID="{2A585EB3-DB5C-430D-9712-B387268B7BFA}" presName="linNode" presStyleCnt="0"/>
      <dgm:spPr/>
    </dgm:pt>
    <dgm:pt modelId="{6D6498CE-7164-46E9-8B88-6C1358AF6246}" type="pres">
      <dgm:prSet presAssocID="{2A585EB3-DB5C-430D-9712-B387268B7BFA}" presName="parentText" presStyleLbl="node1" presStyleIdx="2" presStyleCnt="3">
        <dgm:presLayoutVars>
          <dgm:chMax val="1"/>
          <dgm:bulletEnabled val="1"/>
        </dgm:presLayoutVars>
      </dgm:prSet>
      <dgm:spPr/>
    </dgm:pt>
    <dgm:pt modelId="{397E9768-3BE7-41E7-8E36-BC2D09630FF3}" type="pres">
      <dgm:prSet presAssocID="{2A585EB3-DB5C-430D-9712-B387268B7BFA}" presName="descendantText" presStyleLbl="alignAccFollowNode1" presStyleIdx="2" presStyleCnt="3">
        <dgm:presLayoutVars>
          <dgm:bulletEnabled val="1"/>
        </dgm:presLayoutVars>
      </dgm:prSet>
      <dgm:spPr/>
    </dgm:pt>
  </dgm:ptLst>
  <dgm:cxnLst>
    <dgm:cxn modelId="{E5FB9103-F7A0-40B8-91A6-79346DEA590A}" type="presOf" srcId="{2A585EB3-DB5C-430D-9712-B387268B7BFA}" destId="{6D6498CE-7164-46E9-8B88-6C1358AF6246}" srcOrd="0" destOrd="0" presId="urn:microsoft.com/office/officeart/2005/8/layout/vList5"/>
    <dgm:cxn modelId="{AAABB604-E01E-4859-9D22-4963D074F477}" srcId="{9B8783FB-AB00-4C7B-BAFA-BE2B5F7B2792}" destId="{7BFD2CD7-83A9-430B-8781-3C3D9A916634}" srcOrd="0" destOrd="0" parTransId="{B5DCCDC2-D98E-4A61-8FD1-E07C0139E6B9}" sibTransId="{937D1DFF-F2B1-43AF-8A51-9DB2B4B3975B}"/>
    <dgm:cxn modelId="{32F51F12-FF72-407A-BF22-C115A7AB5E5B}" srcId="{1A1AF3D7-A5FA-4B6C-B731-0B7EC93FE0EA}" destId="{FCF741E9-F844-48C5-AC13-038AD8820A01}" srcOrd="0" destOrd="0" parTransId="{FF97FC93-70B6-4728-9971-26BB7F7457D3}" sibTransId="{1342D25A-34D0-4604-B252-3944BC86C350}"/>
    <dgm:cxn modelId="{FFFEA615-E0F2-4918-9955-3E8B35553B42}" type="presOf" srcId="{A407E151-59B7-4BD0-907C-C468351D5D0C}" destId="{397E9768-3BE7-41E7-8E36-BC2D09630FF3}" srcOrd="0" destOrd="0" presId="urn:microsoft.com/office/officeart/2005/8/layout/vList5"/>
    <dgm:cxn modelId="{A1D55D17-AE99-4CCD-B9C7-A87B8DDC8824}" srcId="{E69A3014-B313-4ECA-8962-74382AE36A6F}" destId="{1A1AF3D7-A5FA-4B6C-B731-0B7EC93FE0EA}" srcOrd="0" destOrd="0" parTransId="{EF8E6865-0F4A-460B-A24D-EB68CA8F57B0}" sibTransId="{AD078FDC-BA04-4573-9956-D899A51484BC}"/>
    <dgm:cxn modelId="{90F4501A-45A9-4600-9E9A-D042195D8CDF}" type="presOf" srcId="{9B8783FB-AB00-4C7B-BAFA-BE2B5F7B2792}" destId="{45B66587-CD89-4604-BEBF-3FDE43BEDA98}" srcOrd="0" destOrd="0" presId="urn:microsoft.com/office/officeart/2005/8/layout/vList5"/>
    <dgm:cxn modelId="{A7A0D22C-31BD-4EA7-B63F-FA3E397282CD}" type="presOf" srcId="{1A1AF3D7-A5FA-4B6C-B731-0B7EC93FE0EA}" destId="{1BFB6DE5-CF6F-4E17-B427-6D82D12F0093}" srcOrd="0" destOrd="0" presId="urn:microsoft.com/office/officeart/2005/8/layout/vList5"/>
    <dgm:cxn modelId="{15C7113D-A998-4867-9C74-4585699A8A95}" type="presOf" srcId="{FCF741E9-F844-48C5-AC13-038AD8820A01}" destId="{9DC1DC1E-D993-4772-931B-3B749383EA13}" srcOrd="0" destOrd="0" presId="urn:microsoft.com/office/officeart/2005/8/layout/vList5"/>
    <dgm:cxn modelId="{8330E740-08FD-4C59-95E4-227B7B7E2454}" type="presOf" srcId="{0E4BCE8B-3EBB-492B-A40B-2B616E1939D6}" destId="{275C96F9-C885-431B-941C-3E9912FA9A47}" srcOrd="0" destOrd="1" presId="urn:microsoft.com/office/officeart/2005/8/layout/vList5"/>
    <dgm:cxn modelId="{9184BA5E-75E2-43EA-B815-32F15A0F1699}" type="presOf" srcId="{E9A844DD-6706-4E00-8A13-68BF01AF9C2E}" destId="{397E9768-3BE7-41E7-8E36-BC2D09630FF3}" srcOrd="0" destOrd="1" presId="urn:microsoft.com/office/officeart/2005/8/layout/vList5"/>
    <dgm:cxn modelId="{AFFE8160-02BB-4859-B5BE-AE4FDEE8C08F}" srcId="{E69A3014-B313-4ECA-8962-74382AE36A6F}" destId="{9B8783FB-AB00-4C7B-BAFA-BE2B5F7B2792}" srcOrd="1" destOrd="0" parTransId="{7B17D0EE-E3E8-430C-8EF2-964B98CD76E1}" sibTransId="{5827057B-003E-4F0C-8A3D-5142774384F4}"/>
    <dgm:cxn modelId="{4BB54E53-CC54-4256-84F5-5E9E5E29FEFE}" srcId="{1A1AF3D7-A5FA-4B6C-B731-0B7EC93FE0EA}" destId="{59FDAA31-9BA0-4577-848E-F15CC2265C22}" srcOrd="1" destOrd="0" parTransId="{6D5E1D09-8097-4247-8D1F-37BA88040744}" sibTransId="{00B27567-9CED-41B7-AB64-A6B1988116AF}"/>
    <dgm:cxn modelId="{63845053-D073-4783-9C06-3FCB0B6AFE43}" type="presOf" srcId="{59FDAA31-9BA0-4577-848E-F15CC2265C22}" destId="{9DC1DC1E-D993-4772-931B-3B749383EA13}" srcOrd="0" destOrd="1" presId="urn:microsoft.com/office/officeart/2005/8/layout/vList5"/>
    <dgm:cxn modelId="{3AF6228C-DD9D-443A-BA23-F7D4FCE59E76}" srcId="{1A1AF3D7-A5FA-4B6C-B731-0B7EC93FE0EA}" destId="{C706D89A-E48F-44E5-B279-1E6B70DAD596}" srcOrd="3" destOrd="0" parTransId="{2ABD75D2-3304-4231-83B6-9E7F33E9F099}" sibTransId="{B1FE88BE-8F20-432D-A7EE-0E1D8E3585C4}"/>
    <dgm:cxn modelId="{A362DC95-B9BA-420E-8464-CE29E1F4F9D5}" srcId="{2A585EB3-DB5C-430D-9712-B387268B7BFA}" destId="{A407E151-59B7-4BD0-907C-C468351D5D0C}" srcOrd="0" destOrd="0" parTransId="{522A9593-8F26-4063-A42B-12593D05D47D}" sibTransId="{61AF77F9-092D-49E9-9618-044A1EC6A314}"/>
    <dgm:cxn modelId="{B15D9999-1DEC-42D5-9FD6-F919DC8CC981}" type="presOf" srcId="{C706D89A-E48F-44E5-B279-1E6B70DAD596}" destId="{9DC1DC1E-D993-4772-931B-3B749383EA13}" srcOrd="0" destOrd="3" presId="urn:microsoft.com/office/officeart/2005/8/layout/vList5"/>
    <dgm:cxn modelId="{CDE118A1-55CD-40EF-8479-7A7A97611E6B}" type="presOf" srcId="{E69A3014-B313-4ECA-8962-74382AE36A6F}" destId="{54B18248-B03C-4AAC-9763-1972681A86C2}" srcOrd="0" destOrd="0" presId="urn:microsoft.com/office/officeart/2005/8/layout/vList5"/>
    <dgm:cxn modelId="{9BB9E8B8-D3F2-49CA-8656-EC204A3D6A96}" srcId="{9B8783FB-AB00-4C7B-BAFA-BE2B5F7B2792}" destId="{0E4BCE8B-3EBB-492B-A40B-2B616E1939D6}" srcOrd="1" destOrd="0" parTransId="{F363EDE0-CEDA-45A2-A55E-D9CECA8CE694}" sibTransId="{3B89FFC6-2EAC-4022-A393-E4025A0A9FC7}"/>
    <dgm:cxn modelId="{EE3397BB-E025-4D4A-8AA2-1C990F209262}" type="presOf" srcId="{10C7CB48-975A-4ADA-BB2D-BE13F811C5B7}" destId="{9DC1DC1E-D993-4772-931B-3B749383EA13}" srcOrd="0" destOrd="2" presId="urn:microsoft.com/office/officeart/2005/8/layout/vList5"/>
    <dgm:cxn modelId="{EF0EEEBD-6473-466C-BF7A-103C9FCD6B1D}" srcId="{E69A3014-B313-4ECA-8962-74382AE36A6F}" destId="{2A585EB3-DB5C-430D-9712-B387268B7BFA}" srcOrd="2" destOrd="0" parTransId="{39A90B3B-82E3-41E7-8AE0-DB353CA48BB8}" sibTransId="{12E0113C-E045-44EA-827C-56FDF045118F}"/>
    <dgm:cxn modelId="{C9750FD1-5AF2-459C-9741-247338A0C4EB}" srcId="{2A585EB3-DB5C-430D-9712-B387268B7BFA}" destId="{E9A844DD-6706-4E00-8A13-68BF01AF9C2E}" srcOrd="1" destOrd="0" parTransId="{50ABEB8B-3BE3-42FC-B80B-751684AA9602}" sibTransId="{CE3BC3E3-AD1A-444F-8826-2F3A32A2A050}"/>
    <dgm:cxn modelId="{BBDE0EF5-9D0A-45DE-A3B7-B86315FA8E1A}" srcId="{1A1AF3D7-A5FA-4B6C-B731-0B7EC93FE0EA}" destId="{10C7CB48-975A-4ADA-BB2D-BE13F811C5B7}" srcOrd="2" destOrd="0" parTransId="{77212312-4A46-4093-81D5-75DE29436DD5}" sibTransId="{580754B6-C598-4E74-9E29-8B5104A505EA}"/>
    <dgm:cxn modelId="{E60CFEF7-5FF1-42B6-850A-2030912E4211}" type="presOf" srcId="{7BFD2CD7-83A9-430B-8781-3C3D9A916634}" destId="{275C96F9-C885-431B-941C-3E9912FA9A47}" srcOrd="0" destOrd="0" presId="urn:microsoft.com/office/officeart/2005/8/layout/vList5"/>
    <dgm:cxn modelId="{E33BCD6F-4A41-49FF-BEF9-7588D3AAFE8A}" type="presParOf" srcId="{54B18248-B03C-4AAC-9763-1972681A86C2}" destId="{6135D179-F45E-45BB-94C0-9AB74F2DAB34}" srcOrd="0" destOrd="0" presId="urn:microsoft.com/office/officeart/2005/8/layout/vList5"/>
    <dgm:cxn modelId="{F0D26A24-310A-4BAE-AA41-6FAF708499D0}" type="presParOf" srcId="{6135D179-F45E-45BB-94C0-9AB74F2DAB34}" destId="{1BFB6DE5-CF6F-4E17-B427-6D82D12F0093}" srcOrd="0" destOrd="0" presId="urn:microsoft.com/office/officeart/2005/8/layout/vList5"/>
    <dgm:cxn modelId="{27EA50BC-6790-4DEA-A4EA-50F0261F09C7}" type="presParOf" srcId="{6135D179-F45E-45BB-94C0-9AB74F2DAB34}" destId="{9DC1DC1E-D993-4772-931B-3B749383EA13}" srcOrd="1" destOrd="0" presId="urn:microsoft.com/office/officeart/2005/8/layout/vList5"/>
    <dgm:cxn modelId="{872C7353-F76B-4A6A-95ED-F2F9F67C87C5}" type="presParOf" srcId="{54B18248-B03C-4AAC-9763-1972681A86C2}" destId="{F8636840-907C-4C23-AAB8-D83540E96164}" srcOrd="1" destOrd="0" presId="urn:microsoft.com/office/officeart/2005/8/layout/vList5"/>
    <dgm:cxn modelId="{AF80092C-A45A-4C92-8F7D-B41079750CCB}" type="presParOf" srcId="{54B18248-B03C-4AAC-9763-1972681A86C2}" destId="{5431FFA7-9DFD-458B-9622-B94D19E8233C}" srcOrd="2" destOrd="0" presId="urn:microsoft.com/office/officeart/2005/8/layout/vList5"/>
    <dgm:cxn modelId="{B5299422-133D-4767-805B-D6F1E1E86FB7}" type="presParOf" srcId="{5431FFA7-9DFD-458B-9622-B94D19E8233C}" destId="{45B66587-CD89-4604-BEBF-3FDE43BEDA98}" srcOrd="0" destOrd="0" presId="urn:microsoft.com/office/officeart/2005/8/layout/vList5"/>
    <dgm:cxn modelId="{91BE336E-4DE6-41FA-A6A8-3DC8F7E406EE}" type="presParOf" srcId="{5431FFA7-9DFD-458B-9622-B94D19E8233C}" destId="{275C96F9-C885-431B-941C-3E9912FA9A47}" srcOrd="1" destOrd="0" presId="urn:microsoft.com/office/officeart/2005/8/layout/vList5"/>
    <dgm:cxn modelId="{785D2FE7-64B2-405D-B5B9-D259D08906D4}" type="presParOf" srcId="{54B18248-B03C-4AAC-9763-1972681A86C2}" destId="{F35A9137-3BFA-4EE9-8AF4-4BE7774FC884}" srcOrd="3" destOrd="0" presId="urn:microsoft.com/office/officeart/2005/8/layout/vList5"/>
    <dgm:cxn modelId="{9FD44FCA-98A4-44CF-BA77-787A15A0612A}" type="presParOf" srcId="{54B18248-B03C-4AAC-9763-1972681A86C2}" destId="{93AC86AE-323B-42B6-A0C8-F245C0797813}" srcOrd="4" destOrd="0" presId="urn:microsoft.com/office/officeart/2005/8/layout/vList5"/>
    <dgm:cxn modelId="{84E03E80-209E-4752-852D-CD0D17DC7B00}" type="presParOf" srcId="{93AC86AE-323B-42B6-A0C8-F245C0797813}" destId="{6D6498CE-7164-46E9-8B88-6C1358AF6246}" srcOrd="0" destOrd="0" presId="urn:microsoft.com/office/officeart/2005/8/layout/vList5"/>
    <dgm:cxn modelId="{54BA048F-397D-43C5-B764-93762D446266}" type="presParOf" srcId="{93AC86AE-323B-42B6-A0C8-F245C0797813}" destId="{397E9768-3BE7-41E7-8E36-BC2D09630FF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1DC1E-D993-4772-931B-3B749383EA13}">
      <dsp:nvSpPr>
        <dsp:cNvPr id="0" name=""/>
        <dsp:cNvSpPr/>
      </dsp:nvSpPr>
      <dsp:spPr>
        <a:xfrm rot="5400000">
          <a:off x="4890103" y="-2317940"/>
          <a:ext cx="543333" cy="5316728"/>
        </a:xfrm>
        <a:prstGeom prst="round2SameRect">
          <a:avLst/>
        </a:prstGeom>
        <a:solidFill>
          <a:schemeClr val="tx2">
            <a:lumMod val="20000"/>
            <a:lumOff val="80000"/>
            <a:alpha val="90000"/>
          </a:schemeClr>
        </a:solidFill>
        <a:ln w="12700" cap="flat" cmpd="sng" algn="ctr">
          <a:solidFill>
            <a:schemeClr val="tx2">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533400">
            <a:lnSpc>
              <a:spcPct val="100000"/>
            </a:lnSpc>
            <a:spcBef>
              <a:spcPct val="0"/>
            </a:spcBef>
            <a:spcAft>
              <a:spcPts val="0"/>
            </a:spcAft>
            <a:buNone/>
          </a:pPr>
          <a:r>
            <a:rPr lang="en-US" sz="1200" b="1" kern="1200" dirty="0">
              <a:solidFill>
                <a:srgbClr val="002060"/>
              </a:solidFill>
            </a:rPr>
            <a:t>Goal 1: </a:t>
          </a:r>
          <a:r>
            <a:rPr lang="en-US" sz="1200" kern="1200" dirty="0">
              <a:solidFill>
                <a:srgbClr val="002060"/>
              </a:solidFill>
            </a:rPr>
            <a:t>Advance equity in City government.</a:t>
          </a:r>
        </a:p>
      </dsp:txBody>
      <dsp:txXfrm rot="-5400000">
        <a:off x="2503406" y="95280"/>
        <a:ext cx="5290205" cy="490287"/>
      </dsp:txXfrm>
    </dsp:sp>
    <dsp:sp modelId="{1BFB6DE5-CF6F-4E17-B427-6D82D12F0093}">
      <dsp:nvSpPr>
        <dsp:cNvPr id="0" name=""/>
        <dsp:cNvSpPr/>
      </dsp:nvSpPr>
      <dsp:spPr>
        <a:xfrm>
          <a:off x="487253" y="839"/>
          <a:ext cx="2016153" cy="6791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A Resilient Dallas is an equitable Dallas</a:t>
          </a:r>
        </a:p>
      </dsp:txBody>
      <dsp:txXfrm>
        <a:off x="520407" y="33993"/>
        <a:ext cx="1949845" cy="612858"/>
      </dsp:txXfrm>
    </dsp:sp>
    <dsp:sp modelId="{275C96F9-C885-431B-941C-3E9912FA9A47}">
      <dsp:nvSpPr>
        <dsp:cNvPr id="0" name=""/>
        <dsp:cNvSpPr/>
      </dsp:nvSpPr>
      <dsp:spPr>
        <a:xfrm rot="5400000">
          <a:off x="4890103" y="-1604815"/>
          <a:ext cx="543333" cy="5316728"/>
        </a:xfrm>
        <a:prstGeom prst="round2SameRect">
          <a:avLst/>
        </a:prstGeom>
        <a:solidFill>
          <a:schemeClr val="tx2">
            <a:lumMod val="20000"/>
            <a:lumOff val="80000"/>
            <a:alpha val="90000"/>
          </a:schemeClr>
        </a:solidFill>
        <a:ln w="12700" cap="flat" cmpd="sng" algn="ctr">
          <a:solidFill>
            <a:schemeClr val="tx2">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533400">
            <a:lnSpc>
              <a:spcPct val="100000"/>
            </a:lnSpc>
            <a:spcBef>
              <a:spcPct val="0"/>
            </a:spcBef>
            <a:spcAft>
              <a:spcPts val="0"/>
            </a:spcAft>
            <a:buNone/>
          </a:pPr>
          <a:r>
            <a:rPr lang="en-US" sz="1200" b="1" kern="1200" dirty="0">
              <a:solidFill>
                <a:srgbClr val="002060"/>
              </a:solidFill>
            </a:rPr>
            <a:t>Goal 2: </a:t>
          </a:r>
          <a:r>
            <a:rPr lang="en-US" sz="1200" kern="1200" dirty="0">
              <a:solidFill>
                <a:srgbClr val="002060"/>
              </a:solidFill>
            </a:rPr>
            <a:t>Ensure Dallas is a Welcoming City to immigrants and all residents.</a:t>
          </a:r>
        </a:p>
      </dsp:txBody>
      <dsp:txXfrm rot="-5400000">
        <a:off x="2503406" y="808405"/>
        <a:ext cx="5290205" cy="490287"/>
      </dsp:txXfrm>
    </dsp:sp>
    <dsp:sp modelId="{45B66587-CD89-4604-BEBF-3FDE43BEDA98}">
      <dsp:nvSpPr>
        <dsp:cNvPr id="0" name=""/>
        <dsp:cNvSpPr/>
      </dsp:nvSpPr>
      <dsp:spPr>
        <a:xfrm>
          <a:off x="487253" y="713965"/>
          <a:ext cx="2016153" cy="6791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Dallas is welcoming when we embrace our diversity</a:t>
          </a:r>
        </a:p>
      </dsp:txBody>
      <dsp:txXfrm>
        <a:off x="520407" y="747119"/>
        <a:ext cx="1949845" cy="612858"/>
      </dsp:txXfrm>
    </dsp:sp>
    <dsp:sp modelId="{397E9768-3BE7-41E7-8E36-BC2D09630FF3}">
      <dsp:nvSpPr>
        <dsp:cNvPr id="0" name=""/>
        <dsp:cNvSpPr/>
      </dsp:nvSpPr>
      <dsp:spPr>
        <a:xfrm rot="5400000">
          <a:off x="4890103" y="-891690"/>
          <a:ext cx="543333" cy="5316728"/>
        </a:xfrm>
        <a:prstGeom prst="round2SameRect">
          <a:avLst/>
        </a:prstGeom>
        <a:solidFill>
          <a:schemeClr val="tx2">
            <a:lumMod val="20000"/>
            <a:lumOff val="80000"/>
            <a:alpha val="90000"/>
          </a:schemeClr>
        </a:solidFill>
        <a:ln w="12700" cap="flat" cmpd="sng" algn="ctr">
          <a:solidFill>
            <a:schemeClr val="tx2">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533400">
            <a:lnSpc>
              <a:spcPct val="100000"/>
            </a:lnSpc>
            <a:spcBef>
              <a:spcPct val="0"/>
            </a:spcBef>
            <a:spcAft>
              <a:spcPts val="0"/>
            </a:spcAft>
            <a:buNone/>
          </a:pPr>
          <a:r>
            <a:rPr lang="en-US" sz="1200" b="1" kern="1200" dirty="0">
              <a:solidFill>
                <a:srgbClr val="002060"/>
              </a:solidFill>
            </a:rPr>
            <a:t>Goal 3: </a:t>
          </a:r>
          <a:r>
            <a:rPr lang="en-US" sz="1200" kern="1200" dirty="0">
              <a:solidFill>
                <a:srgbClr val="002060"/>
              </a:solidFill>
            </a:rPr>
            <a:t>Expand economic opportunity for Dallas’ vulnerable and marginalized residents.</a:t>
          </a:r>
        </a:p>
      </dsp:txBody>
      <dsp:txXfrm rot="-5400000">
        <a:off x="2503406" y="1521530"/>
        <a:ext cx="5290205" cy="490287"/>
      </dsp:txXfrm>
    </dsp:sp>
    <dsp:sp modelId="{6D6498CE-7164-46E9-8B88-6C1358AF6246}">
      <dsp:nvSpPr>
        <dsp:cNvPr id="0" name=""/>
        <dsp:cNvSpPr/>
      </dsp:nvSpPr>
      <dsp:spPr>
        <a:xfrm>
          <a:off x="487253" y="1427090"/>
          <a:ext cx="2016153" cy="6791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Dallas works when our people work</a:t>
          </a:r>
        </a:p>
      </dsp:txBody>
      <dsp:txXfrm>
        <a:off x="520407" y="1460244"/>
        <a:ext cx="1949845" cy="612858"/>
      </dsp:txXfrm>
    </dsp:sp>
    <dsp:sp modelId="{7FB65E59-5466-46D0-9095-897AA73FD1F5}">
      <dsp:nvSpPr>
        <dsp:cNvPr id="0" name=""/>
        <dsp:cNvSpPr/>
      </dsp:nvSpPr>
      <dsp:spPr>
        <a:xfrm rot="5400000">
          <a:off x="4890103" y="-178564"/>
          <a:ext cx="543333" cy="5316728"/>
        </a:xfrm>
        <a:prstGeom prst="round2SameRect">
          <a:avLst/>
        </a:prstGeom>
        <a:solidFill>
          <a:schemeClr val="tx2">
            <a:lumMod val="20000"/>
            <a:lumOff val="80000"/>
            <a:alpha val="90000"/>
          </a:schemeClr>
        </a:solidFill>
        <a:ln w="12700" cap="flat" cmpd="sng" algn="ctr">
          <a:solidFill>
            <a:schemeClr val="tx2">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533400">
            <a:lnSpc>
              <a:spcPct val="100000"/>
            </a:lnSpc>
            <a:spcBef>
              <a:spcPct val="0"/>
            </a:spcBef>
            <a:spcAft>
              <a:spcPts val="0"/>
            </a:spcAft>
            <a:buNone/>
          </a:pPr>
          <a:r>
            <a:rPr lang="en-US" sz="1200" b="1" kern="1200" dirty="0">
              <a:solidFill>
                <a:srgbClr val="002060"/>
              </a:solidFill>
            </a:rPr>
            <a:t>Goal 4: </a:t>
          </a:r>
          <a:r>
            <a:rPr lang="en-US" sz="1200" kern="1200" dirty="0">
              <a:solidFill>
                <a:srgbClr val="002060"/>
              </a:solidFill>
            </a:rPr>
            <a:t>Ensure Dallas provides residents with reasonable, reliable, and equitable transportation access.</a:t>
          </a:r>
        </a:p>
      </dsp:txBody>
      <dsp:txXfrm rot="-5400000">
        <a:off x="2503406" y="2234656"/>
        <a:ext cx="5290205" cy="490287"/>
      </dsp:txXfrm>
    </dsp:sp>
    <dsp:sp modelId="{0A856F5A-8648-4B5B-885C-ABC9E92CDFF2}">
      <dsp:nvSpPr>
        <dsp:cNvPr id="0" name=""/>
        <dsp:cNvSpPr/>
      </dsp:nvSpPr>
      <dsp:spPr>
        <a:xfrm>
          <a:off x="487253" y="2140215"/>
          <a:ext cx="2016153" cy="6791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Dallas moves when our people can move</a:t>
          </a:r>
        </a:p>
      </dsp:txBody>
      <dsp:txXfrm>
        <a:off x="520407" y="2173369"/>
        <a:ext cx="1949845" cy="612858"/>
      </dsp:txXfrm>
    </dsp:sp>
    <dsp:sp modelId="{96552A3E-418C-495E-AD7E-F9C2396850CD}">
      <dsp:nvSpPr>
        <dsp:cNvPr id="0" name=""/>
        <dsp:cNvSpPr/>
      </dsp:nvSpPr>
      <dsp:spPr>
        <a:xfrm rot="5400000">
          <a:off x="4890103" y="534560"/>
          <a:ext cx="543333" cy="5316728"/>
        </a:xfrm>
        <a:prstGeom prst="round2SameRect">
          <a:avLst/>
        </a:prstGeom>
        <a:solidFill>
          <a:schemeClr val="tx2">
            <a:lumMod val="20000"/>
            <a:lumOff val="80000"/>
            <a:alpha val="90000"/>
          </a:schemeClr>
        </a:solidFill>
        <a:ln w="12700" cap="flat" cmpd="sng" algn="ctr">
          <a:solidFill>
            <a:schemeClr val="tx2">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533400">
            <a:lnSpc>
              <a:spcPct val="100000"/>
            </a:lnSpc>
            <a:spcBef>
              <a:spcPct val="0"/>
            </a:spcBef>
            <a:spcAft>
              <a:spcPts val="0"/>
            </a:spcAft>
            <a:buNone/>
          </a:pPr>
          <a:r>
            <a:rPr lang="en-US" sz="1200" b="1" kern="1200" dirty="0">
              <a:solidFill>
                <a:srgbClr val="002060"/>
              </a:solidFill>
            </a:rPr>
            <a:t>Goal 5: </a:t>
          </a:r>
          <a:r>
            <a:rPr lang="en-US" sz="1200" kern="1200" dirty="0">
              <a:solidFill>
                <a:srgbClr val="002060"/>
              </a:solidFill>
            </a:rPr>
            <a:t>Leverage partnerships to promote healthy communities.</a:t>
          </a:r>
        </a:p>
      </dsp:txBody>
      <dsp:txXfrm rot="-5400000">
        <a:off x="2503406" y="2947781"/>
        <a:ext cx="5290205" cy="490287"/>
      </dsp:txXfrm>
    </dsp:sp>
    <dsp:sp modelId="{AC1FA40E-B2B8-481E-94CB-B7F752CCE695}">
      <dsp:nvSpPr>
        <dsp:cNvPr id="0" name=""/>
        <dsp:cNvSpPr/>
      </dsp:nvSpPr>
      <dsp:spPr>
        <a:xfrm>
          <a:off x="487253" y="2853341"/>
          <a:ext cx="2016153" cy="6791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Dallas is healthy when our people are healthy</a:t>
          </a:r>
        </a:p>
      </dsp:txBody>
      <dsp:txXfrm>
        <a:off x="520407" y="2886495"/>
        <a:ext cx="1949845" cy="612858"/>
      </dsp:txXfrm>
    </dsp:sp>
    <dsp:sp modelId="{7F4704BE-B927-4006-B2C2-37313ECF1D44}">
      <dsp:nvSpPr>
        <dsp:cNvPr id="0" name=""/>
        <dsp:cNvSpPr/>
      </dsp:nvSpPr>
      <dsp:spPr>
        <a:xfrm rot="5400000">
          <a:off x="4721965" y="1464749"/>
          <a:ext cx="870480" cy="5311536"/>
        </a:xfrm>
        <a:prstGeom prst="round2SameRect">
          <a:avLst/>
        </a:prstGeom>
        <a:solidFill>
          <a:schemeClr val="tx2">
            <a:lumMod val="20000"/>
            <a:lumOff val="80000"/>
            <a:alpha val="90000"/>
          </a:schemeClr>
        </a:solidFill>
        <a:ln w="12700" cap="flat" cmpd="sng" algn="ctr">
          <a:solidFill>
            <a:schemeClr val="tx2">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533400">
            <a:lnSpc>
              <a:spcPct val="100000"/>
            </a:lnSpc>
            <a:spcBef>
              <a:spcPct val="0"/>
            </a:spcBef>
            <a:spcAft>
              <a:spcPts val="300"/>
            </a:spcAft>
            <a:buNone/>
          </a:pPr>
          <a:r>
            <a:rPr lang="en-US" sz="1200" b="1" kern="1200" dirty="0">
              <a:solidFill>
                <a:srgbClr val="002060"/>
              </a:solidFill>
            </a:rPr>
            <a:t>Goal 6: </a:t>
          </a:r>
          <a:r>
            <a:rPr lang="en-US" sz="1200" kern="1200" dirty="0">
              <a:solidFill>
                <a:srgbClr val="002060"/>
              </a:solidFill>
            </a:rPr>
            <a:t>Invest in neighborhood infrastructure to revitalize historically underserved neighborhoods.</a:t>
          </a:r>
        </a:p>
        <a:p>
          <a:pPr marL="0" lvl="1" indent="0" algn="l" defTabSz="533400">
            <a:lnSpc>
              <a:spcPct val="100000"/>
            </a:lnSpc>
            <a:spcBef>
              <a:spcPct val="0"/>
            </a:spcBef>
            <a:spcAft>
              <a:spcPts val="0"/>
            </a:spcAft>
            <a:buNone/>
          </a:pPr>
          <a:r>
            <a:rPr lang="en-US" sz="1200" b="1" kern="1200" dirty="0">
              <a:solidFill>
                <a:srgbClr val="002060"/>
              </a:solidFill>
            </a:rPr>
            <a:t>Goal 7: </a:t>
          </a:r>
          <a:r>
            <a:rPr lang="en-US" sz="1200" kern="1200" dirty="0">
              <a:solidFill>
                <a:srgbClr val="002060"/>
              </a:solidFill>
            </a:rPr>
            <a:t>Promote environmental sustainability to improve public health and alleviate adverse environmental conditions.</a:t>
          </a:r>
        </a:p>
      </dsp:txBody>
      <dsp:txXfrm rot="-5400000">
        <a:off x="2501438" y="3727770"/>
        <a:ext cx="5269043" cy="785494"/>
      </dsp:txXfrm>
    </dsp:sp>
    <dsp:sp modelId="{E7C9124F-E4ED-43A2-9C3D-DF280EA24B3F}">
      <dsp:nvSpPr>
        <dsp:cNvPr id="0" name=""/>
        <dsp:cNvSpPr/>
      </dsp:nvSpPr>
      <dsp:spPr>
        <a:xfrm>
          <a:off x="487253" y="3566466"/>
          <a:ext cx="2014184" cy="11081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Dallas thrives when our neighborhoods thrive</a:t>
          </a:r>
        </a:p>
      </dsp:txBody>
      <dsp:txXfrm>
        <a:off x="541346" y="3620559"/>
        <a:ext cx="1905998" cy="999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1DC1E-D993-4772-931B-3B749383EA13}">
      <dsp:nvSpPr>
        <dsp:cNvPr id="0" name=""/>
        <dsp:cNvSpPr/>
      </dsp:nvSpPr>
      <dsp:spPr>
        <a:xfrm rot="5400000">
          <a:off x="4785884" y="-2188506"/>
          <a:ext cx="751772" cy="5316728"/>
        </a:xfrm>
        <a:prstGeom prst="round2SameRect">
          <a:avLst/>
        </a:prstGeom>
        <a:solidFill>
          <a:schemeClr val="tx2">
            <a:lumMod val="20000"/>
            <a:lumOff val="80000"/>
            <a:alpha val="90000"/>
          </a:schemeClr>
        </a:solidFill>
        <a:ln w="12700" cap="flat" cmpd="sng" algn="ctr">
          <a:solidFill>
            <a:schemeClr val="tx2">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ct val="100000"/>
            </a:lnSpc>
            <a:spcBef>
              <a:spcPct val="0"/>
            </a:spcBef>
            <a:spcAft>
              <a:spcPts val="0"/>
            </a:spcAft>
            <a:buNone/>
          </a:pPr>
          <a:r>
            <a:rPr lang="en-US" sz="1600" b="1" kern="1200" dirty="0">
              <a:solidFill>
                <a:srgbClr val="002060"/>
              </a:solidFill>
            </a:rPr>
            <a:t>Goal 1: </a:t>
          </a:r>
          <a:r>
            <a:rPr lang="en-US" sz="1600" kern="1200" dirty="0">
              <a:solidFill>
                <a:srgbClr val="002060"/>
              </a:solidFill>
            </a:rPr>
            <a:t>Advance equity in City government.</a:t>
          </a:r>
        </a:p>
      </dsp:txBody>
      <dsp:txXfrm rot="-5400000">
        <a:off x="2503406" y="130670"/>
        <a:ext cx="5280030" cy="678376"/>
      </dsp:txXfrm>
    </dsp:sp>
    <dsp:sp modelId="{1BFB6DE5-CF6F-4E17-B427-6D82D12F0093}">
      <dsp:nvSpPr>
        <dsp:cNvPr id="0" name=""/>
        <dsp:cNvSpPr/>
      </dsp:nvSpPr>
      <dsp:spPr>
        <a:xfrm>
          <a:off x="487253" y="0"/>
          <a:ext cx="2016153" cy="9397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A Resilient Dallas is an equitable Dallas</a:t>
          </a:r>
        </a:p>
      </dsp:txBody>
      <dsp:txXfrm>
        <a:off x="533126" y="45873"/>
        <a:ext cx="1924407" cy="847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775DB-D62D-470D-AF36-B6C36A700CBC}">
      <dsp:nvSpPr>
        <dsp:cNvPr id="0" name=""/>
        <dsp:cNvSpPr/>
      </dsp:nvSpPr>
      <dsp:spPr>
        <a:xfrm>
          <a:off x="0" y="0"/>
          <a:ext cx="8307388" cy="52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10"/>
            </a:spcAft>
            <a:buNone/>
          </a:pPr>
          <a:r>
            <a:rPr lang="en-US" sz="2000" b="1" kern="1200" dirty="0">
              <a:latin typeface="Arial" panose="020B0604020202020204" pitchFamily="34" charset="0"/>
              <a:cs typeface="Arial" panose="020B0604020202020204" pitchFamily="34" charset="0"/>
            </a:rPr>
            <a:t>1. Identify goals/objectives and priority areas</a:t>
          </a:r>
        </a:p>
      </dsp:txBody>
      <dsp:txXfrm>
        <a:off x="25587" y="25587"/>
        <a:ext cx="8256214" cy="472986"/>
      </dsp:txXfrm>
    </dsp:sp>
    <dsp:sp modelId="{EDEB5BED-7F7C-4D12-ACD1-9B645B3ECAEF}">
      <dsp:nvSpPr>
        <dsp:cNvPr id="0" name=""/>
        <dsp:cNvSpPr/>
      </dsp:nvSpPr>
      <dsp:spPr>
        <a:xfrm>
          <a:off x="0" y="566143"/>
          <a:ext cx="8307388"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60" tIns="22860" rIns="128016" bIns="22860" numCol="1" spcCol="1270" anchor="t" anchorCtr="0">
          <a:noAutofit/>
        </a:bodyPr>
        <a:lstStyle/>
        <a:p>
          <a:pPr marL="171450" lvl="1" indent="-171450" algn="l" defTabSz="800100">
            <a:lnSpc>
              <a:spcPct val="100000"/>
            </a:lnSpc>
            <a:spcBef>
              <a:spcPct val="0"/>
            </a:spcBef>
            <a:spcAft>
              <a:spcPts val="10"/>
            </a:spcAft>
            <a:buClr>
              <a:schemeClr val="accent2"/>
            </a:buClr>
            <a:buChar char="•"/>
          </a:pPr>
          <a:r>
            <a:rPr lang="en-US" sz="1800" kern="1200" dirty="0">
              <a:solidFill>
                <a:schemeClr val="accent1">
                  <a:lumMod val="50000"/>
                </a:schemeClr>
              </a:solidFill>
              <a:latin typeface="Arial" panose="020B0604020202020204" pitchFamily="34" charset="0"/>
              <a:cs typeface="Arial" panose="020B0604020202020204" pitchFamily="34" charset="0"/>
            </a:rPr>
            <a:t>Based on City Council priorities, Resilience Strategy, other planning efforts underway, prior community engagement, etc.</a:t>
          </a:r>
        </a:p>
      </dsp:txBody>
      <dsp:txXfrm>
        <a:off x="0" y="566143"/>
        <a:ext cx="8307388" cy="579600"/>
      </dsp:txXfrm>
    </dsp:sp>
    <dsp:sp modelId="{12E660EB-48D5-4BD6-9573-4A7DA27D2B40}">
      <dsp:nvSpPr>
        <dsp:cNvPr id="0" name=""/>
        <dsp:cNvSpPr/>
      </dsp:nvSpPr>
      <dsp:spPr>
        <a:xfrm>
          <a:off x="0" y="1184080"/>
          <a:ext cx="8307388" cy="52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10"/>
            </a:spcAft>
            <a:buNone/>
          </a:pPr>
          <a:r>
            <a:rPr lang="en-US" sz="2000" b="1" kern="1200" dirty="0">
              <a:latin typeface="Arial" panose="020B0604020202020204" pitchFamily="34" charset="0"/>
              <a:cs typeface="Arial" panose="020B0604020202020204" pitchFamily="34" charset="0"/>
            </a:rPr>
            <a:t>2. Identify relevant inequities and groups</a:t>
          </a:r>
        </a:p>
      </dsp:txBody>
      <dsp:txXfrm>
        <a:off x="25587" y="1209667"/>
        <a:ext cx="8256214" cy="472986"/>
      </dsp:txXfrm>
    </dsp:sp>
    <dsp:sp modelId="{4104D398-EF82-43CD-8927-6A9B9B6CFBDA}">
      <dsp:nvSpPr>
        <dsp:cNvPr id="0" name=""/>
        <dsp:cNvSpPr/>
      </dsp:nvSpPr>
      <dsp:spPr>
        <a:xfrm>
          <a:off x="0" y="1725401"/>
          <a:ext cx="8307388"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60" tIns="22860" rIns="128016" bIns="22860" numCol="1" spcCol="1270" anchor="t" anchorCtr="0">
          <a:noAutofit/>
        </a:bodyPr>
        <a:lstStyle/>
        <a:p>
          <a:pPr marL="171450" lvl="1" indent="-171450" algn="l" defTabSz="800100">
            <a:lnSpc>
              <a:spcPct val="100000"/>
            </a:lnSpc>
            <a:spcBef>
              <a:spcPct val="0"/>
            </a:spcBef>
            <a:spcAft>
              <a:spcPts val="10"/>
            </a:spcAft>
            <a:buClr>
              <a:schemeClr val="accent2"/>
            </a:buClr>
            <a:buChar char="•"/>
          </a:pPr>
          <a:r>
            <a:rPr lang="en-US" sz="1800" kern="1200" dirty="0">
              <a:solidFill>
                <a:schemeClr val="accent1">
                  <a:lumMod val="50000"/>
                </a:schemeClr>
              </a:solidFill>
              <a:latin typeface="Arial" panose="020B0604020202020204" pitchFamily="34" charset="0"/>
              <a:cs typeface="Arial" panose="020B0604020202020204" pitchFamily="34" charset="0"/>
            </a:rPr>
            <a:t>Experienced locally</a:t>
          </a:r>
        </a:p>
      </dsp:txBody>
      <dsp:txXfrm>
        <a:off x="0" y="1725401"/>
        <a:ext cx="8307388" cy="463680"/>
      </dsp:txXfrm>
    </dsp:sp>
    <dsp:sp modelId="{BB981939-C325-4AF9-85B7-6A7A982AD2F6}">
      <dsp:nvSpPr>
        <dsp:cNvPr id="0" name=""/>
        <dsp:cNvSpPr/>
      </dsp:nvSpPr>
      <dsp:spPr>
        <a:xfrm>
          <a:off x="0" y="2107837"/>
          <a:ext cx="8307388" cy="52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10"/>
            </a:spcAft>
            <a:buNone/>
          </a:pPr>
          <a:r>
            <a:rPr lang="en-US" sz="2000" b="1" kern="1200" dirty="0">
              <a:latin typeface="Arial" panose="020B0604020202020204" pitchFamily="34" charset="0"/>
              <a:cs typeface="Arial" panose="020B0604020202020204" pitchFamily="34" charset="0"/>
            </a:rPr>
            <a:t>3. Develop initial draft of framework</a:t>
          </a:r>
        </a:p>
      </dsp:txBody>
      <dsp:txXfrm>
        <a:off x="25587" y="2133424"/>
        <a:ext cx="8256214" cy="472986"/>
      </dsp:txXfrm>
    </dsp:sp>
    <dsp:sp modelId="{18D8DE31-5F72-4961-B41E-C1037136BE23}">
      <dsp:nvSpPr>
        <dsp:cNvPr id="0" name=""/>
        <dsp:cNvSpPr/>
      </dsp:nvSpPr>
      <dsp:spPr>
        <a:xfrm>
          <a:off x="0" y="2657743"/>
          <a:ext cx="8307388"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60" tIns="22860" rIns="128016" bIns="22860" numCol="1" spcCol="1270" anchor="t" anchorCtr="0">
          <a:noAutofit/>
        </a:bodyPr>
        <a:lstStyle/>
        <a:p>
          <a:pPr marL="171450" lvl="1" indent="-171450" algn="l" defTabSz="800100">
            <a:lnSpc>
              <a:spcPct val="100000"/>
            </a:lnSpc>
            <a:spcBef>
              <a:spcPct val="0"/>
            </a:spcBef>
            <a:spcAft>
              <a:spcPts val="10"/>
            </a:spcAft>
            <a:buClr>
              <a:schemeClr val="accent2"/>
            </a:buClr>
            <a:buChar char="•"/>
          </a:pPr>
          <a:r>
            <a:rPr lang="en-US" sz="1800" kern="1200" dirty="0">
              <a:solidFill>
                <a:schemeClr val="accent1">
                  <a:lumMod val="50000"/>
                </a:schemeClr>
              </a:solidFill>
              <a:latin typeface="Arial" panose="020B0604020202020204" pitchFamily="34" charset="0"/>
              <a:cs typeface="Arial" panose="020B0604020202020204" pitchFamily="34" charset="0"/>
            </a:rPr>
            <a:t>Themes, topics, and sample indicators</a:t>
          </a:r>
        </a:p>
        <a:p>
          <a:pPr marL="171450" lvl="1" indent="-171450" algn="l" defTabSz="800100">
            <a:lnSpc>
              <a:spcPct val="100000"/>
            </a:lnSpc>
            <a:spcBef>
              <a:spcPct val="0"/>
            </a:spcBef>
            <a:spcAft>
              <a:spcPts val="10"/>
            </a:spcAft>
            <a:buClr>
              <a:schemeClr val="accent2"/>
            </a:buClr>
            <a:buChar char="•"/>
          </a:pPr>
          <a:r>
            <a:rPr lang="en-US" sz="1800" kern="1200" dirty="0">
              <a:solidFill>
                <a:schemeClr val="accent1">
                  <a:lumMod val="50000"/>
                </a:schemeClr>
              </a:solidFill>
              <a:latin typeface="Arial" panose="020B0604020202020204" pitchFamily="34" charset="0"/>
              <a:cs typeface="Arial" panose="020B0604020202020204" pitchFamily="34" charset="0"/>
            </a:rPr>
            <a:t>Disadvantaged groups</a:t>
          </a:r>
        </a:p>
      </dsp:txBody>
      <dsp:txXfrm>
        <a:off x="0" y="2657743"/>
        <a:ext cx="8307388" cy="579600"/>
      </dsp:txXfrm>
    </dsp:sp>
    <dsp:sp modelId="{A8F96659-6FC4-4D28-BCE5-9A19349463C2}">
      <dsp:nvSpPr>
        <dsp:cNvPr id="0" name=""/>
        <dsp:cNvSpPr/>
      </dsp:nvSpPr>
      <dsp:spPr>
        <a:xfrm>
          <a:off x="0" y="3237343"/>
          <a:ext cx="8307388" cy="52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10"/>
            </a:spcAft>
            <a:buNone/>
          </a:pPr>
          <a:r>
            <a:rPr lang="en-US" sz="2000" b="1" kern="1200" dirty="0">
              <a:latin typeface="Arial" panose="020B0604020202020204" pitchFamily="34" charset="0"/>
              <a:cs typeface="Arial" panose="020B0604020202020204" pitchFamily="34" charset="0"/>
            </a:rPr>
            <a:t>4. Test indicators</a:t>
          </a:r>
        </a:p>
      </dsp:txBody>
      <dsp:txXfrm>
        <a:off x="25587" y="3262930"/>
        <a:ext cx="8256214" cy="472986"/>
      </dsp:txXfrm>
    </dsp:sp>
    <dsp:sp modelId="{BDD3BB49-76F3-4D10-BB1C-57C0A010BDA5}">
      <dsp:nvSpPr>
        <dsp:cNvPr id="0" name=""/>
        <dsp:cNvSpPr/>
      </dsp:nvSpPr>
      <dsp:spPr>
        <a:xfrm>
          <a:off x="0" y="3761503"/>
          <a:ext cx="8307388"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60" tIns="22860" rIns="128016" bIns="22860" numCol="1" spcCol="1270" anchor="t" anchorCtr="0">
          <a:noAutofit/>
        </a:bodyPr>
        <a:lstStyle/>
        <a:p>
          <a:pPr marL="171450" lvl="1" indent="-171450" algn="l" defTabSz="800100">
            <a:lnSpc>
              <a:spcPct val="100000"/>
            </a:lnSpc>
            <a:spcBef>
              <a:spcPct val="0"/>
            </a:spcBef>
            <a:spcAft>
              <a:spcPts val="10"/>
            </a:spcAft>
            <a:buClr>
              <a:schemeClr val="accent2"/>
            </a:buClr>
            <a:buChar char="••"/>
          </a:pPr>
          <a:r>
            <a:rPr lang="en-US" sz="1800" kern="1200" dirty="0">
              <a:solidFill>
                <a:schemeClr val="accent1">
                  <a:lumMod val="50000"/>
                </a:schemeClr>
              </a:solidFill>
              <a:latin typeface="Arial" panose="020B0604020202020204" pitchFamily="34" charset="0"/>
              <a:cs typeface="Arial" panose="020B0604020202020204" pitchFamily="34" charset="0"/>
            </a:rPr>
            <a:t>To determine availability of data and whether indicators make sense in light of data</a:t>
          </a:r>
          <a:endParaRPr lang="en-US" sz="1800" b="1" kern="1200" dirty="0">
            <a:latin typeface="Arial" panose="020B0604020202020204" pitchFamily="34" charset="0"/>
            <a:cs typeface="Arial" panose="020B0604020202020204" pitchFamily="34" charset="0"/>
          </a:endParaRPr>
        </a:p>
      </dsp:txBody>
      <dsp:txXfrm>
        <a:off x="0" y="3761503"/>
        <a:ext cx="8307388" cy="579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81939-C325-4AF9-85B7-6A7A982AD2F6}">
      <dsp:nvSpPr>
        <dsp:cNvPr id="0" name=""/>
        <dsp:cNvSpPr/>
      </dsp:nvSpPr>
      <dsp:spPr>
        <a:xfrm>
          <a:off x="0" y="14818"/>
          <a:ext cx="8307388" cy="561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sz="2000" b="1" kern="1200" dirty="0"/>
            <a:t>5. Finalize first year tool and release 2018 static scores</a:t>
          </a:r>
        </a:p>
      </dsp:txBody>
      <dsp:txXfrm>
        <a:off x="27415" y="42233"/>
        <a:ext cx="8252558" cy="506770"/>
      </dsp:txXfrm>
    </dsp:sp>
    <dsp:sp modelId="{D399D134-62D9-41B5-9214-CA120018E615}">
      <dsp:nvSpPr>
        <dsp:cNvPr id="0" name=""/>
        <dsp:cNvSpPr/>
      </dsp:nvSpPr>
      <dsp:spPr>
        <a:xfrm>
          <a:off x="0" y="662818"/>
          <a:ext cx="8307388" cy="561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sz="2000" b="1" kern="1200" dirty="0"/>
            <a:t>6. Potentially revise indicators based on feedback</a:t>
          </a:r>
        </a:p>
      </dsp:txBody>
      <dsp:txXfrm>
        <a:off x="27415" y="690233"/>
        <a:ext cx="8252558" cy="506770"/>
      </dsp:txXfrm>
    </dsp:sp>
    <dsp:sp modelId="{1EC63A59-7EC9-49B1-A7E9-4D3C966C98D3}">
      <dsp:nvSpPr>
        <dsp:cNvPr id="0" name=""/>
        <dsp:cNvSpPr/>
      </dsp:nvSpPr>
      <dsp:spPr>
        <a:xfrm>
          <a:off x="0" y="1310818"/>
          <a:ext cx="8307388" cy="561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sz="2000" b="1" kern="1200" dirty="0"/>
            <a:t>7. Conduct second round of data collection</a:t>
          </a:r>
        </a:p>
      </dsp:txBody>
      <dsp:txXfrm>
        <a:off x="27415" y="1338233"/>
        <a:ext cx="8252558" cy="506770"/>
      </dsp:txXfrm>
    </dsp:sp>
    <dsp:sp modelId="{4C681116-DB54-45C3-8A57-460A605D15A4}">
      <dsp:nvSpPr>
        <dsp:cNvPr id="0" name=""/>
        <dsp:cNvSpPr/>
      </dsp:nvSpPr>
      <dsp:spPr>
        <a:xfrm>
          <a:off x="0" y="1958818"/>
          <a:ext cx="8307388" cy="561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sz="2000" b="1" kern="1200" dirty="0"/>
            <a:t>8. Release 2019 static scores and 2018-2019 change scores</a:t>
          </a:r>
        </a:p>
      </dsp:txBody>
      <dsp:txXfrm>
        <a:off x="27415" y="1986233"/>
        <a:ext cx="8252558" cy="5067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1DC1E-D993-4772-931B-3B749383EA13}">
      <dsp:nvSpPr>
        <dsp:cNvPr id="0" name=""/>
        <dsp:cNvSpPr/>
      </dsp:nvSpPr>
      <dsp:spPr>
        <a:xfrm rot="5400000">
          <a:off x="5084016" y="-1949964"/>
          <a:ext cx="1130014" cy="5316728"/>
        </a:xfrm>
        <a:prstGeom prst="round2SameRect">
          <a:avLst/>
        </a:prstGeom>
        <a:solidFill>
          <a:schemeClr val="tx2">
            <a:lumMod val="20000"/>
            <a:lumOff val="80000"/>
            <a:alpha val="90000"/>
          </a:schemeClr>
        </a:solidFill>
        <a:ln w="12700" cap="flat" cmpd="sng" algn="ctr">
          <a:solidFill>
            <a:schemeClr val="tx2">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274320" lvl="1" indent="-171450" algn="l" defTabSz="711200">
            <a:lnSpc>
              <a:spcPct val="90000"/>
            </a:lnSpc>
            <a:spcBef>
              <a:spcPct val="0"/>
            </a:spcBef>
            <a:spcAft>
              <a:spcPct val="15000"/>
            </a:spcAft>
            <a:buClr>
              <a:schemeClr val="accent2"/>
            </a:buClr>
            <a:buChar char="•"/>
          </a:pPr>
          <a:r>
            <a:rPr lang="en-US" sz="1600" kern="1200" dirty="0">
              <a:solidFill>
                <a:srgbClr val="002060"/>
              </a:solidFill>
            </a:rPr>
            <a:t>City score</a:t>
          </a:r>
        </a:p>
        <a:p>
          <a:pPr marL="274320" lvl="1" indent="-171450" algn="l" defTabSz="711200">
            <a:lnSpc>
              <a:spcPct val="90000"/>
            </a:lnSpc>
            <a:spcBef>
              <a:spcPct val="0"/>
            </a:spcBef>
            <a:spcAft>
              <a:spcPct val="15000"/>
            </a:spcAft>
            <a:buClr>
              <a:schemeClr val="accent2"/>
            </a:buClr>
            <a:buChar char="•"/>
          </a:pPr>
          <a:r>
            <a:rPr lang="en-US" sz="1600" kern="1200" dirty="0">
              <a:solidFill>
                <a:srgbClr val="002060"/>
              </a:solidFill>
            </a:rPr>
            <a:t>Theme score</a:t>
          </a:r>
        </a:p>
        <a:p>
          <a:pPr marL="274320" lvl="1" indent="-171450" algn="l" defTabSz="711200">
            <a:lnSpc>
              <a:spcPct val="90000"/>
            </a:lnSpc>
            <a:spcBef>
              <a:spcPct val="0"/>
            </a:spcBef>
            <a:spcAft>
              <a:spcPct val="15000"/>
            </a:spcAft>
            <a:buClr>
              <a:schemeClr val="accent2"/>
            </a:buClr>
            <a:buChar char="•"/>
          </a:pPr>
          <a:r>
            <a:rPr lang="en-US" sz="1600" kern="1200" dirty="0">
              <a:solidFill>
                <a:srgbClr val="002060"/>
              </a:solidFill>
            </a:rPr>
            <a:t>Topic score</a:t>
          </a:r>
        </a:p>
        <a:p>
          <a:pPr marL="274320" lvl="1" indent="-171450" algn="l" defTabSz="711200">
            <a:lnSpc>
              <a:spcPct val="90000"/>
            </a:lnSpc>
            <a:spcBef>
              <a:spcPct val="0"/>
            </a:spcBef>
            <a:spcAft>
              <a:spcPct val="15000"/>
            </a:spcAft>
            <a:buClr>
              <a:schemeClr val="accent2"/>
            </a:buClr>
            <a:buChar char="•"/>
          </a:pPr>
          <a:r>
            <a:rPr lang="en-US" sz="1600" kern="1200" dirty="0">
              <a:solidFill>
                <a:srgbClr val="002060"/>
              </a:solidFill>
            </a:rPr>
            <a:t>Indicator score</a:t>
          </a:r>
        </a:p>
      </dsp:txBody>
      <dsp:txXfrm rot="-5400000">
        <a:off x="2990660" y="198555"/>
        <a:ext cx="5261565" cy="1019688"/>
      </dsp:txXfrm>
    </dsp:sp>
    <dsp:sp modelId="{1BFB6DE5-CF6F-4E17-B427-6D82D12F0093}">
      <dsp:nvSpPr>
        <dsp:cNvPr id="0" name=""/>
        <dsp:cNvSpPr/>
      </dsp:nvSpPr>
      <dsp:spPr>
        <a:xfrm>
          <a:off x="0" y="2140"/>
          <a:ext cx="2990659" cy="14125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Four Levels</a:t>
          </a:r>
        </a:p>
      </dsp:txBody>
      <dsp:txXfrm>
        <a:off x="68953" y="71093"/>
        <a:ext cx="2852753" cy="1274612"/>
      </dsp:txXfrm>
    </dsp:sp>
    <dsp:sp modelId="{275C96F9-C885-431B-941C-3E9912FA9A47}">
      <dsp:nvSpPr>
        <dsp:cNvPr id="0" name=""/>
        <dsp:cNvSpPr/>
      </dsp:nvSpPr>
      <dsp:spPr>
        <a:xfrm rot="5400000">
          <a:off x="5084016" y="-466820"/>
          <a:ext cx="1130014" cy="5316728"/>
        </a:xfrm>
        <a:prstGeom prst="round2SameRect">
          <a:avLst/>
        </a:prstGeom>
        <a:solidFill>
          <a:schemeClr val="tx2">
            <a:lumMod val="20000"/>
            <a:lumOff val="80000"/>
            <a:alpha val="90000"/>
          </a:schemeClr>
        </a:solidFill>
        <a:ln w="12700" cap="flat" cmpd="sng" algn="ctr">
          <a:solidFill>
            <a:schemeClr val="tx2">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274320" lvl="1" indent="-171450" algn="l" defTabSz="711200">
            <a:lnSpc>
              <a:spcPct val="90000"/>
            </a:lnSpc>
            <a:spcBef>
              <a:spcPct val="0"/>
            </a:spcBef>
            <a:spcAft>
              <a:spcPct val="15000"/>
            </a:spcAft>
            <a:buClr>
              <a:schemeClr val="accent2"/>
            </a:buClr>
            <a:buChar char="•"/>
          </a:pPr>
          <a:r>
            <a:rPr lang="en-US" sz="1600" kern="1200" dirty="0">
              <a:solidFill>
                <a:srgbClr val="002060"/>
              </a:solidFill>
            </a:rPr>
            <a:t>From 1 to 100 (highest </a:t>
          </a:r>
          <a:r>
            <a:rPr lang="en-US" sz="1600" u="sng" kern="1200" dirty="0">
              <a:solidFill>
                <a:srgbClr val="FF0000"/>
              </a:solidFill>
            </a:rPr>
            <a:t>in</a:t>
          </a:r>
          <a:r>
            <a:rPr lang="en-US" sz="1600" kern="1200" dirty="0">
              <a:solidFill>
                <a:srgbClr val="FF0000"/>
              </a:solidFill>
            </a:rPr>
            <a:t>equity</a:t>
          </a:r>
          <a:r>
            <a:rPr lang="en-US" sz="1600" kern="1200" dirty="0">
              <a:solidFill>
                <a:srgbClr val="002060"/>
              </a:solidFill>
            </a:rPr>
            <a:t> to highest </a:t>
          </a:r>
          <a:r>
            <a:rPr lang="en-US" sz="1600" kern="1200" dirty="0">
              <a:solidFill>
                <a:schemeClr val="accent2"/>
              </a:solidFill>
            </a:rPr>
            <a:t>equity</a:t>
          </a:r>
          <a:r>
            <a:rPr lang="en-US" sz="1600" kern="1200" dirty="0">
              <a:solidFill>
                <a:srgbClr val="002060"/>
              </a:solidFill>
            </a:rPr>
            <a:t>)</a:t>
          </a:r>
        </a:p>
        <a:p>
          <a:pPr marL="274320" lvl="1" indent="-171450" algn="l" defTabSz="711200">
            <a:lnSpc>
              <a:spcPct val="90000"/>
            </a:lnSpc>
            <a:spcBef>
              <a:spcPct val="0"/>
            </a:spcBef>
            <a:spcAft>
              <a:spcPct val="15000"/>
            </a:spcAft>
            <a:buClr>
              <a:schemeClr val="accent2"/>
            </a:buClr>
            <a:buChar char="•"/>
          </a:pPr>
          <a:r>
            <a:rPr lang="en-US" sz="1600" kern="1200" dirty="0">
              <a:solidFill>
                <a:srgbClr val="002060"/>
              </a:solidFill>
            </a:rPr>
            <a:t>Aggregate lower level scores to produce higher level scores</a:t>
          </a:r>
        </a:p>
      </dsp:txBody>
      <dsp:txXfrm rot="-5400000">
        <a:off x="2990660" y="1681699"/>
        <a:ext cx="5261565" cy="1019688"/>
      </dsp:txXfrm>
    </dsp:sp>
    <dsp:sp modelId="{45B66587-CD89-4604-BEBF-3FDE43BEDA98}">
      <dsp:nvSpPr>
        <dsp:cNvPr id="0" name=""/>
        <dsp:cNvSpPr/>
      </dsp:nvSpPr>
      <dsp:spPr>
        <a:xfrm>
          <a:off x="0" y="1485284"/>
          <a:ext cx="2990659" cy="14125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Static Scores</a:t>
          </a:r>
        </a:p>
      </dsp:txBody>
      <dsp:txXfrm>
        <a:off x="68953" y="1554237"/>
        <a:ext cx="2852753" cy="1274612"/>
      </dsp:txXfrm>
    </dsp:sp>
    <dsp:sp modelId="{397E9768-3BE7-41E7-8E36-BC2D09630FF3}">
      <dsp:nvSpPr>
        <dsp:cNvPr id="0" name=""/>
        <dsp:cNvSpPr/>
      </dsp:nvSpPr>
      <dsp:spPr>
        <a:xfrm rot="5400000">
          <a:off x="5084016" y="1016323"/>
          <a:ext cx="1130014" cy="5316728"/>
        </a:xfrm>
        <a:prstGeom prst="round2SameRect">
          <a:avLst/>
        </a:prstGeom>
        <a:solidFill>
          <a:schemeClr val="tx2">
            <a:lumMod val="20000"/>
            <a:lumOff val="80000"/>
            <a:alpha val="90000"/>
          </a:schemeClr>
        </a:solidFill>
        <a:ln w="12700" cap="flat" cmpd="sng" algn="ctr">
          <a:solidFill>
            <a:schemeClr val="tx2">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274320" lvl="1" indent="-171450" algn="l" defTabSz="711200">
            <a:lnSpc>
              <a:spcPct val="90000"/>
            </a:lnSpc>
            <a:spcBef>
              <a:spcPct val="0"/>
            </a:spcBef>
            <a:spcAft>
              <a:spcPct val="15000"/>
            </a:spcAft>
            <a:buClr>
              <a:schemeClr val="accent2"/>
            </a:buClr>
            <a:buChar char="•"/>
          </a:pPr>
          <a:r>
            <a:rPr lang="en-US" sz="1600" kern="1200" dirty="0">
              <a:solidFill>
                <a:srgbClr val="002060"/>
              </a:solidFill>
            </a:rPr>
            <a:t>Increase (+), decrease (-), no change (0)</a:t>
          </a:r>
        </a:p>
        <a:p>
          <a:pPr marL="274320" lvl="1" indent="-171450" algn="l" defTabSz="711200">
            <a:lnSpc>
              <a:spcPct val="90000"/>
            </a:lnSpc>
            <a:spcBef>
              <a:spcPct val="0"/>
            </a:spcBef>
            <a:spcAft>
              <a:spcPct val="15000"/>
            </a:spcAft>
            <a:buClr>
              <a:schemeClr val="accent2"/>
            </a:buClr>
            <a:buChar char="•"/>
          </a:pPr>
          <a:r>
            <a:rPr lang="en-US" sz="1600" kern="1200" dirty="0">
              <a:solidFill>
                <a:srgbClr val="002060"/>
              </a:solidFill>
            </a:rPr>
            <a:t>Change score = Current year’s score - baseline</a:t>
          </a:r>
        </a:p>
      </dsp:txBody>
      <dsp:txXfrm rot="-5400000">
        <a:off x="2990660" y="3164843"/>
        <a:ext cx="5261565" cy="1019688"/>
      </dsp:txXfrm>
    </dsp:sp>
    <dsp:sp modelId="{6D6498CE-7164-46E9-8B88-6C1358AF6246}">
      <dsp:nvSpPr>
        <dsp:cNvPr id="0" name=""/>
        <dsp:cNvSpPr/>
      </dsp:nvSpPr>
      <dsp:spPr>
        <a:xfrm>
          <a:off x="0" y="2968428"/>
          <a:ext cx="2990659" cy="14125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Change Scores</a:t>
          </a:r>
        </a:p>
      </dsp:txBody>
      <dsp:txXfrm>
        <a:off x="68953" y="3037381"/>
        <a:ext cx="2852753" cy="127461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1857A-C562-4EC9-A89E-206A9BAD7787}" type="datetimeFigureOut">
              <a:rPr lang="en-US" smtClean="0"/>
              <a:t>5/3/2018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05A69-4403-48D4-A242-5CEA9302A8D2}" type="slidenum">
              <a:rPr lang="en-US" smtClean="0"/>
              <a:t>‹#›</a:t>
            </a:fld>
            <a:endParaRPr lang="en-US" dirty="0"/>
          </a:p>
        </p:txBody>
      </p:sp>
    </p:spTree>
    <p:extLst>
      <p:ext uri="{BB962C8B-B14F-4D97-AF65-F5344CB8AC3E}">
        <p14:creationId xmlns:p14="http://schemas.microsoft.com/office/powerpoint/2010/main" val="140472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105A69-4403-48D4-A242-5CEA9302A8D2}" type="slidenum">
              <a:rPr lang="en-US" smtClean="0"/>
              <a:t>5</a:t>
            </a:fld>
            <a:endParaRPr lang="en-US" dirty="0"/>
          </a:p>
        </p:txBody>
      </p:sp>
    </p:spTree>
    <p:extLst>
      <p:ext uri="{BB962C8B-B14F-4D97-AF65-F5344CB8AC3E}">
        <p14:creationId xmlns:p14="http://schemas.microsoft.com/office/powerpoint/2010/main" val="2749811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44716"/>
            <a:ext cx="6766034" cy="742649"/>
          </a:xfrm>
        </p:spPr>
        <p:txBody>
          <a:bodyPr anchor="b">
            <a:noAutofit/>
          </a:bodyPr>
          <a:lstStyle>
            <a:lvl1pPr algn="l">
              <a:defRPr sz="4800" b="1">
                <a:solidFill>
                  <a:srgbClr val="063F88"/>
                </a:solidFill>
                <a:latin typeface="Arial" panose="020B0604020202020204" pitchFamily="34" charset="0"/>
                <a:cs typeface="Arial" panose="020B0604020202020204" pitchFamily="34" charset="0"/>
              </a:defRPr>
            </a:lvl1pPr>
          </a:lstStyle>
          <a:p>
            <a:r>
              <a:rPr lang="en-US" dirty="0"/>
              <a:t>Presentation Title</a:t>
            </a:r>
          </a:p>
        </p:txBody>
      </p:sp>
      <p:pic>
        <p:nvPicPr>
          <p:cNvPr id="7" name="Picture 6"/>
          <p:cNvPicPr>
            <a:picLocks noChangeAspect="1"/>
          </p:cNvPicPr>
          <p:nvPr userDrawn="1"/>
        </p:nvPicPr>
        <p:blipFill>
          <a:blip r:embed="rId2"/>
          <a:stretch>
            <a:fillRect/>
          </a:stretch>
        </p:blipFill>
        <p:spPr>
          <a:xfrm>
            <a:off x="-793" y="4254782"/>
            <a:ext cx="9144793" cy="2603218"/>
          </a:xfrm>
          <a:prstGeom prst="rect">
            <a:avLst/>
          </a:prstGeom>
        </p:spPr>
      </p:pic>
      <p:sp>
        <p:nvSpPr>
          <p:cNvPr id="3" name="Subtitle 2"/>
          <p:cNvSpPr>
            <a:spLocks noGrp="1"/>
          </p:cNvSpPr>
          <p:nvPr>
            <p:ph type="subTitle" idx="1" hasCustomPrompt="1"/>
          </p:nvPr>
        </p:nvSpPr>
        <p:spPr>
          <a:xfrm>
            <a:off x="685799" y="3747650"/>
            <a:ext cx="3673863" cy="1655762"/>
          </a:xfrm>
        </p:spPr>
        <p:txBody>
          <a:bodyPr/>
          <a:lstStyle>
            <a:lvl1pPr marL="0" indent="0" algn="l">
              <a:lnSpc>
                <a:spcPct val="100000"/>
              </a:lnSpc>
              <a:spcBef>
                <a:spcPts val="0"/>
              </a:spcBef>
              <a:buNone/>
              <a:defRPr sz="2400" b="1" baseline="0">
                <a:solidFill>
                  <a:srgbClr val="063F8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Title, Department</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b="24953"/>
          <a:stretch/>
        </p:blipFill>
        <p:spPr>
          <a:xfrm>
            <a:off x="5118100" y="2015692"/>
            <a:ext cx="3886208" cy="2667145"/>
          </a:xfrm>
          <a:prstGeom prst="rect">
            <a:avLst/>
          </a:prstGeom>
        </p:spPr>
      </p:pic>
      <p:sp>
        <p:nvSpPr>
          <p:cNvPr id="5" name="Text Placeholder 4"/>
          <p:cNvSpPr>
            <a:spLocks noGrp="1"/>
          </p:cNvSpPr>
          <p:nvPr>
            <p:ph type="body" sz="quarter" idx="10" hasCustomPrompt="1"/>
          </p:nvPr>
        </p:nvSpPr>
        <p:spPr>
          <a:xfrm>
            <a:off x="685800" y="1555750"/>
            <a:ext cx="4432300" cy="1155700"/>
          </a:xfrm>
        </p:spPr>
        <p:txBody>
          <a:bodyPr/>
          <a:lstStyle>
            <a:lvl1pPr marL="0" indent="0">
              <a:buNone/>
              <a:defRPr b="1" baseline="0">
                <a:solidFill>
                  <a:srgbClr val="063F88"/>
                </a:solidFill>
              </a:defRPr>
            </a:lvl1pPr>
          </a:lstStyle>
          <a:p>
            <a:pPr lvl="0"/>
            <a:r>
              <a:rPr lang="en-US" dirty="0"/>
              <a:t>Committee Name,          Date</a:t>
            </a:r>
          </a:p>
        </p:txBody>
      </p:sp>
    </p:spTree>
    <p:extLst>
      <p:ext uri="{BB962C8B-B14F-4D97-AF65-F5344CB8AC3E}">
        <p14:creationId xmlns:p14="http://schemas.microsoft.com/office/powerpoint/2010/main" val="140244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Dept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44716"/>
            <a:ext cx="6766034" cy="742649"/>
          </a:xfrm>
        </p:spPr>
        <p:txBody>
          <a:bodyPr anchor="b">
            <a:noAutofit/>
          </a:bodyPr>
          <a:lstStyle>
            <a:lvl1pPr algn="l">
              <a:defRPr sz="4800" b="1">
                <a:solidFill>
                  <a:srgbClr val="063F88"/>
                </a:solidFill>
                <a:latin typeface="Arial" panose="020B0604020202020204" pitchFamily="34" charset="0"/>
                <a:cs typeface="Arial" panose="020B0604020202020204" pitchFamily="34" charset="0"/>
              </a:defRPr>
            </a:lvl1pPr>
          </a:lstStyle>
          <a:p>
            <a:r>
              <a:rPr lang="en-US" dirty="0"/>
              <a:t>Presentation Title</a:t>
            </a:r>
          </a:p>
        </p:txBody>
      </p:sp>
      <p:pic>
        <p:nvPicPr>
          <p:cNvPr id="7" name="Picture 6"/>
          <p:cNvPicPr>
            <a:picLocks noChangeAspect="1"/>
          </p:cNvPicPr>
          <p:nvPr userDrawn="1"/>
        </p:nvPicPr>
        <p:blipFill>
          <a:blip r:embed="rId2"/>
          <a:stretch>
            <a:fillRect/>
          </a:stretch>
        </p:blipFill>
        <p:spPr>
          <a:xfrm>
            <a:off x="-793" y="4254782"/>
            <a:ext cx="9144793" cy="2603218"/>
          </a:xfrm>
          <a:prstGeom prst="rect">
            <a:avLst/>
          </a:prstGeom>
        </p:spPr>
      </p:pic>
      <p:sp>
        <p:nvSpPr>
          <p:cNvPr id="3" name="Subtitle 2"/>
          <p:cNvSpPr>
            <a:spLocks noGrp="1"/>
          </p:cNvSpPr>
          <p:nvPr>
            <p:ph type="subTitle" idx="1" hasCustomPrompt="1"/>
          </p:nvPr>
        </p:nvSpPr>
        <p:spPr>
          <a:xfrm>
            <a:off x="570673" y="3747650"/>
            <a:ext cx="3788990" cy="1655762"/>
          </a:xfrm>
        </p:spPr>
        <p:txBody>
          <a:bodyPr/>
          <a:lstStyle>
            <a:lvl1pPr marL="0" indent="0" algn="l">
              <a:lnSpc>
                <a:spcPct val="100000"/>
              </a:lnSpc>
              <a:spcBef>
                <a:spcPts val="0"/>
              </a:spcBef>
              <a:buNone/>
              <a:defRPr sz="2400" b="1" baseline="0">
                <a:solidFill>
                  <a:srgbClr val="063F8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Title, Department</a:t>
            </a:r>
          </a:p>
        </p:txBody>
      </p:sp>
      <p:sp>
        <p:nvSpPr>
          <p:cNvPr id="5" name="Text Placeholder 4"/>
          <p:cNvSpPr>
            <a:spLocks noGrp="1"/>
          </p:cNvSpPr>
          <p:nvPr>
            <p:ph type="body" sz="quarter" idx="10" hasCustomPrompt="1"/>
          </p:nvPr>
        </p:nvSpPr>
        <p:spPr>
          <a:xfrm>
            <a:off x="685800" y="1555750"/>
            <a:ext cx="4432300" cy="1155700"/>
          </a:xfrm>
        </p:spPr>
        <p:txBody>
          <a:bodyPr/>
          <a:lstStyle>
            <a:lvl1pPr marL="0" indent="0">
              <a:buNone/>
              <a:defRPr b="1" baseline="0">
                <a:solidFill>
                  <a:srgbClr val="063F88"/>
                </a:solidFill>
              </a:defRPr>
            </a:lvl1pPr>
          </a:lstStyle>
          <a:p>
            <a:pPr lvl="0"/>
            <a:r>
              <a:rPr lang="en-US" dirty="0"/>
              <a:t>Committee Name,          Date</a:t>
            </a:r>
          </a:p>
        </p:txBody>
      </p:sp>
      <p:sp>
        <p:nvSpPr>
          <p:cNvPr id="6" name="Picture Placeholder 5"/>
          <p:cNvSpPr>
            <a:spLocks noGrp="1"/>
          </p:cNvSpPr>
          <p:nvPr>
            <p:ph type="pic" sz="quarter" idx="11" hasCustomPrompt="1"/>
          </p:nvPr>
        </p:nvSpPr>
        <p:spPr>
          <a:xfrm>
            <a:off x="5444304" y="2133600"/>
            <a:ext cx="3027362" cy="2933700"/>
          </a:xfrm>
        </p:spPr>
        <p:txBody>
          <a:bodyPr>
            <a:normAutofit/>
          </a:bodyPr>
          <a:lstStyle>
            <a:lvl1pPr marL="0" indent="0">
              <a:buNone/>
              <a:defRPr sz="2400"/>
            </a:lvl1pPr>
          </a:lstStyle>
          <a:p>
            <a:r>
              <a:rPr lang="en-US" dirty="0"/>
              <a:t>Insert Approved Department Logo</a:t>
            </a:r>
          </a:p>
        </p:txBody>
      </p:sp>
    </p:spTree>
    <p:extLst>
      <p:ext uri="{BB962C8B-B14F-4D97-AF65-F5344CB8AC3E}">
        <p14:creationId xmlns:p14="http://schemas.microsoft.com/office/powerpoint/2010/main" val="43642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0048" y="287024"/>
            <a:ext cx="8306601" cy="537242"/>
          </a:xfrm>
        </p:spPr>
        <p:txBody>
          <a:bodyPr>
            <a:normAutofit/>
          </a:bodyPr>
          <a:lstStyle>
            <a:lvl1pPr>
              <a:lnSpc>
                <a:spcPct val="100000"/>
              </a:lnSpc>
              <a:defRPr sz="3600" b="1">
                <a:solidFill>
                  <a:srgbClr val="063F88"/>
                </a:solidFill>
                <a:latin typeface="Arial" panose="020B0604020202020204" pitchFamily="34" charset="0"/>
                <a:cs typeface="Arial" panose="020B0604020202020204" pitchFamily="34" charset="0"/>
              </a:defRPr>
            </a:lvl1pPr>
          </a:lstStyle>
          <a:p>
            <a:r>
              <a:rPr lang="en-US" dirty="0"/>
              <a:t>Insert Title</a:t>
            </a:r>
          </a:p>
        </p:txBody>
      </p:sp>
      <p:sp>
        <p:nvSpPr>
          <p:cNvPr id="3" name="Content Placeholder 2"/>
          <p:cNvSpPr>
            <a:spLocks noGrp="1"/>
          </p:cNvSpPr>
          <p:nvPr>
            <p:ph idx="1" hasCustomPrompt="1"/>
          </p:nvPr>
        </p:nvSpPr>
        <p:spPr>
          <a:xfrm>
            <a:off x="400049" y="1033358"/>
            <a:ext cx="8306601" cy="4383223"/>
          </a:xfrm>
        </p:spPr>
        <p:txBody>
          <a:bodyPr/>
          <a:lstStyle>
            <a:lvl1pPr>
              <a:buClr>
                <a:srgbClr val="669900"/>
              </a:buClr>
              <a:defRPr>
                <a:solidFill>
                  <a:schemeClr val="tx1"/>
                </a:solidFill>
                <a:latin typeface="Arial" panose="020B0604020202020204" pitchFamily="34" charset="0"/>
                <a:cs typeface="Arial" panose="020B0604020202020204" pitchFamily="34" charset="0"/>
              </a:defRPr>
            </a:lvl1pPr>
          </a:lstStyle>
          <a:p>
            <a:pPr lvl="0"/>
            <a:r>
              <a:rPr lang="en-US" dirty="0"/>
              <a:t>Insert Information</a:t>
            </a:r>
          </a:p>
        </p:txBody>
      </p:sp>
      <p:sp>
        <p:nvSpPr>
          <p:cNvPr id="6" name="Slide Number Placeholder 5"/>
          <p:cNvSpPr>
            <a:spLocks noGrp="1"/>
          </p:cNvSpPr>
          <p:nvPr>
            <p:ph type="sldNum" sz="quarter" idx="12"/>
          </p:nvPr>
        </p:nvSpPr>
        <p:spPr>
          <a:xfrm>
            <a:off x="6947801" y="5416581"/>
            <a:ext cx="2057400" cy="365125"/>
          </a:xfrm>
        </p:spPr>
        <p:txBody>
          <a:bodyPr/>
          <a:lstStyle/>
          <a:p>
            <a:fld id="{854B37C7-F194-489A-ABE0-63489D6B291D}" type="slidenum">
              <a:rPr lang="en-US" smtClean="0"/>
              <a:t>‹#›</a:t>
            </a:fld>
            <a:endParaRPr lang="en-US" dirty="0"/>
          </a:p>
        </p:txBody>
      </p:sp>
      <p:pic>
        <p:nvPicPr>
          <p:cNvPr id="7" name="Picture 6"/>
          <p:cNvPicPr>
            <a:picLocks noChangeAspect="1"/>
          </p:cNvPicPr>
          <p:nvPr userDrawn="1"/>
        </p:nvPicPr>
        <p:blipFill rotWithShape="1">
          <a:blip r:embed="rId2"/>
          <a:srcRect b="9045"/>
          <a:stretch/>
        </p:blipFill>
        <p:spPr>
          <a:xfrm>
            <a:off x="0" y="5719484"/>
            <a:ext cx="9144000" cy="1147481"/>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98725" y="5871206"/>
            <a:ext cx="1007925" cy="921757"/>
          </a:xfrm>
          <a:prstGeom prst="rect">
            <a:avLst/>
          </a:prstGeom>
        </p:spPr>
      </p:pic>
      <p:sp>
        <p:nvSpPr>
          <p:cNvPr id="9" name="Content Placeholder 2"/>
          <p:cNvSpPr>
            <a:spLocks noGrp="1"/>
          </p:cNvSpPr>
          <p:nvPr>
            <p:ph idx="13" hasCustomPrompt="1"/>
          </p:nvPr>
        </p:nvSpPr>
        <p:spPr>
          <a:xfrm>
            <a:off x="83690" y="6388360"/>
            <a:ext cx="6792393" cy="359778"/>
          </a:xfrm>
        </p:spPr>
        <p:txBody>
          <a:bodyPr>
            <a:normAutofit/>
          </a:bodyPr>
          <a:lstStyle>
            <a:lvl1pPr marL="0" indent="0">
              <a:lnSpc>
                <a:spcPct val="100000"/>
              </a:lnSpc>
              <a:spcBef>
                <a:spcPts val="0"/>
              </a:spcBef>
              <a:buNone/>
              <a:defRPr sz="1400" baseline="0">
                <a:solidFill>
                  <a:schemeClr val="bg1"/>
                </a:solidFill>
                <a:latin typeface="Arial" panose="020B0604020202020204" pitchFamily="34" charset="0"/>
                <a:cs typeface="Arial" panose="020B0604020202020204" pitchFamily="34" charset="0"/>
              </a:defRPr>
            </a:lvl1pPr>
          </a:lstStyle>
          <a:p>
            <a:pPr lvl="0"/>
            <a:r>
              <a:rPr lang="en-US" dirty="0"/>
              <a:t>Strategic Priorities</a:t>
            </a:r>
          </a:p>
        </p:txBody>
      </p:sp>
    </p:spTree>
    <p:extLst>
      <p:ext uri="{BB962C8B-B14F-4D97-AF65-F5344CB8AC3E}">
        <p14:creationId xmlns:p14="http://schemas.microsoft.com/office/powerpoint/2010/main" val="266931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0049" y="272760"/>
            <a:ext cx="8050267" cy="537242"/>
          </a:xfrm>
        </p:spPr>
        <p:txBody>
          <a:bodyPr>
            <a:normAutofit/>
          </a:bodyPr>
          <a:lstStyle>
            <a:lvl1pPr>
              <a:lnSpc>
                <a:spcPct val="100000"/>
              </a:lnSpc>
              <a:defRPr sz="3600" b="1">
                <a:solidFill>
                  <a:srgbClr val="063F88"/>
                </a:solidFill>
                <a:latin typeface="Arial" panose="020B0604020202020204" pitchFamily="34" charset="0"/>
                <a:cs typeface="Arial" panose="020B0604020202020204" pitchFamily="34" charset="0"/>
              </a:defRPr>
            </a:lvl1pPr>
          </a:lstStyle>
          <a:p>
            <a:r>
              <a:rPr lang="en-US" dirty="0"/>
              <a:t>Insert Title</a:t>
            </a:r>
          </a:p>
        </p:txBody>
      </p:sp>
      <p:sp>
        <p:nvSpPr>
          <p:cNvPr id="3" name="Content Placeholder 2"/>
          <p:cNvSpPr>
            <a:spLocks noGrp="1"/>
          </p:cNvSpPr>
          <p:nvPr>
            <p:ph idx="1" hasCustomPrompt="1"/>
          </p:nvPr>
        </p:nvSpPr>
        <p:spPr>
          <a:xfrm>
            <a:off x="400049" y="1060882"/>
            <a:ext cx="4161441" cy="4245633"/>
          </a:xfrm>
        </p:spPr>
        <p:txBody>
          <a:bodyPr/>
          <a:lstStyle>
            <a:lvl1pPr>
              <a:buClr>
                <a:srgbClr val="669900"/>
              </a:buClr>
              <a:defRPr>
                <a:solidFill>
                  <a:schemeClr val="tx1"/>
                </a:solidFill>
                <a:latin typeface="Arial" panose="020B0604020202020204" pitchFamily="34" charset="0"/>
                <a:cs typeface="Arial" panose="020B0604020202020204" pitchFamily="34" charset="0"/>
              </a:defRPr>
            </a:lvl1pPr>
          </a:lstStyle>
          <a:p>
            <a:pPr lvl="0"/>
            <a:r>
              <a:rPr lang="en-US" dirty="0"/>
              <a:t>Insert Information</a:t>
            </a:r>
          </a:p>
        </p:txBody>
      </p:sp>
      <p:sp>
        <p:nvSpPr>
          <p:cNvPr id="5" name="Picture Placeholder 4"/>
          <p:cNvSpPr>
            <a:spLocks noGrp="1"/>
          </p:cNvSpPr>
          <p:nvPr>
            <p:ph type="pic" sz="quarter" idx="14" hasCustomPrompt="1"/>
          </p:nvPr>
        </p:nvSpPr>
        <p:spPr>
          <a:xfrm>
            <a:off x="4876800" y="1060882"/>
            <a:ext cx="3573517" cy="3511118"/>
          </a:xfrm>
        </p:spPr>
        <p:txBody>
          <a:bodyPr/>
          <a:lstStyle>
            <a:lvl1pPr marL="0" indent="0">
              <a:buNone/>
              <a:defRPr/>
            </a:lvl1pPr>
          </a:lstStyle>
          <a:p>
            <a:r>
              <a:rPr lang="en-US" dirty="0"/>
              <a:t>Insert Picture</a:t>
            </a:r>
          </a:p>
        </p:txBody>
      </p:sp>
      <p:sp>
        <p:nvSpPr>
          <p:cNvPr id="10" name="Slide Number Placeholder 5"/>
          <p:cNvSpPr>
            <a:spLocks noGrp="1"/>
          </p:cNvSpPr>
          <p:nvPr>
            <p:ph type="sldNum" sz="quarter" idx="12"/>
          </p:nvPr>
        </p:nvSpPr>
        <p:spPr>
          <a:xfrm>
            <a:off x="6947801" y="5416114"/>
            <a:ext cx="2057400" cy="365125"/>
          </a:xfrm>
        </p:spPr>
        <p:txBody>
          <a:bodyPr/>
          <a:lstStyle/>
          <a:p>
            <a:fld id="{854B37C7-F194-489A-ABE0-63489D6B291D}" type="slidenum">
              <a:rPr lang="en-US" smtClean="0"/>
              <a:t>‹#›</a:t>
            </a:fld>
            <a:endParaRPr lang="en-US" dirty="0"/>
          </a:p>
        </p:txBody>
      </p:sp>
      <p:pic>
        <p:nvPicPr>
          <p:cNvPr id="16" name="Picture 15"/>
          <p:cNvPicPr>
            <a:picLocks noChangeAspect="1"/>
          </p:cNvPicPr>
          <p:nvPr userDrawn="1"/>
        </p:nvPicPr>
        <p:blipFill rotWithShape="1">
          <a:blip r:embed="rId2"/>
          <a:srcRect b="9045"/>
          <a:stretch/>
        </p:blipFill>
        <p:spPr>
          <a:xfrm>
            <a:off x="0" y="5719484"/>
            <a:ext cx="9144000" cy="1147481"/>
          </a:xfrm>
          <a:prstGeom prst="rect">
            <a:avLst/>
          </a:prstGeom>
        </p:spPr>
      </p:pic>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98725" y="5871206"/>
            <a:ext cx="1007925" cy="921757"/>
          </a:xfrm>
          <a:prstGeom prst="rect">
            <a:avLst/>
          </a:prstGeom>
        </p:spPr>
      </p:pic>
      <p:sp>
        <p:nvSpPr>
          <p:cNvPr id="18" name="Content Placeholder 2"/>
          <p:cNvSpPr>
            <a:spLocks noGrp="1"/>
          </p:cNvSpPr>
          <p:nvPr>
            <p:ph idx="13" hasCustomPrompt="1"/>
          </p:nvPr>
        </p:nvSpPr>
        <p:spPr>
          <a:xfrm>
            <a:off x="83690" y="6388360"/>
            <a:ext cx="6792393" cy="359778"/>
          </a:xfrm>
        </p:spPr>
        <p:txBody>
          <a:bodyPr>
            <a:normAutofit/>
          </a:bodyPr>
          <a:lstStyle>
            <a:lvl1pPr marL="0" indent="0">
              <a:lnSpc>
                <a:spcPct val="100000"/>
              </a:lnSpc>
              <a:spcBef>
                <a:spcPts val="0"/>
              </a:spcBef>
              <a:buNone/>
              <a:defRPr sz="1400" baseline="0">
                <a:solidFill>
                  <a:schemeClr val="bg1"/>
                </a:solidFill>
                <a:latin typeface="Arial" panose="020B0604020202020204" pitchFamily="34" charset="0"/>
                <a:cs typeface="Arial" panose="020B0604020202020204" pitchFamily="34" charset="0"/>
              </a:defRPr>
            </a:lvl1pPr>
          </a:lstStyle>
          <a:p>
            <a:pPr lvl="0"/>
            <a:r>
              <a:rPr lang="en-US" dirty="0"/>
              <a:t>Strategic Priorities</a:t>
            </a:r>
          </a:p>
        </p:txBody>
      </p:sp>
    </p:spTree>
    <p:extLst>
      <p:ext uri="{BB962C8B-B14F-4D97-AF65-F5344CB8AC3E}">
        <p14:creationId xmlns:p14="http://schemas.microsoft.com/office/powerpoint/2010/main" val="269284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E6619-5880-44F1-A206-A7E5199863D3}" type="datetimeFigureOut">
              <a:rPr lang="en-US" smtClean="0"/>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43725" y="6173788"/>
            <a:ext cx="2057400" cy="365125"/>
          </a:xfrm>
        </p:spPr>
        <p:txBody>
          <a:bodyPr/>
          <a:lstStyle/>
          <a:p>
            <a:fld id="{063FE233-A57F-4084-8C9E-CF3F71857A75}" type="slidenum">
              <a:rPr lang="en-US" smtClean="0"/>
              <a:t>‹#›</a:t>
            </a:fld>
            <a:endParaRPr lang="en-US" dirty="0"/>
          </a:p>
        </p:txBody>
      </p:sp>
    </p:spTree>
    <p:extLst>
      <p:ext uri="{BB962C8B-B14F-4D97-AF65-F5344CB8AC3E}">
        <p14:creationId xmlns:p14="http://schemas.microsoft.com/office/powerpoint/2010/main" val="2262232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B37C7-F194-489A-ABE0-63489D6B291D}" type="slidenum">
              <a:rPr lang="en-US" smtClean="0"/>
              <a:t>‹#›</a:t>
            </a:fld>
            <a:endParaRPr lang="en-US" dirty="0"/>
          </a:p>
        </p:txBody>
      </p:sp>
    </p:spTree>
    <p:extLst>
      <p:ext uri="{BB962C8B-B14F-4D97-AF65-F5344CB8AC3E}">
        <p14:creationId xmlns:p14="http://schemas.microsoft.com/office/powerpoint/2010/main" val="191713104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0" r:id="rId4"/>
    <p:sldLayoutId id="2147483673"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2C1C98-2690-455E-BB10-30F83D6F1B9D}"/>
              </a:ext>
            </a:extLst>
          </p:cNvPr>
          <p:cNvSpPr>
            <a:spLocks noGrp="1"/>
          </p:cNvSpPr>
          <p:nvPr>
            <p:ph type="ctrTitle"/>
          </p:nvPr>
        </p:nvSpPr>
        <p:spPr>
          <a:xfrm>
            <a:off x="685800" y="644716"/>
            <a:ext cx="6766034" cy="1414903"/>
          </a:xfrm>
        </p:spPr>
        <p:txBody>
          <a:bodyPr/>
          <a:lstStyle/>
          <a:p>
            <a:r>
              <a:rPr lang="en-US" dirty="0"/>
              <a:t>Equity Indicators Project Update</a:t>
            </a:r>
          </a:p>
        </p:txBody>
      </p:sp>
      <p:sp>
        <p:nvSpPr>
          <p:cNvPr id="5" name="Subtitle 4">
            <a:extLst>
              <a:ext uri="{FF2B5EF4-FFF2-40B4-BE49-F238E27FC236}">
                <a16:creationId xmlns:a16="http://schemas.microsoft.com/office/drawing/2014/main" id="{F6DA7287-9236-4005-9B79-EB8D2F7BBC5B}"/>
              </a:ext>
            </a:extLst>
          </p:cNvPr>
          <p:cNvSpPr>
            <a:spLocks noGrp="1"/>
          </p:cNvSpPr>
          <p:nvPr>
            <p:ph type="subTitle" idx="1"/>
          </p:nvPr>
        </p:nvSpPr>
        <p:spPr>
          <a:xfrm>
            <a:off x="685798" y="3747649"/>
            <a:ext cx="4944981" cy="2404575"/>
          </a:xfrm>
        </p:spPr>
        <p:txBody>
          <a:bodyPr>
            <a:normAutofit fontScale="92500" lnSpcReduction="10000"/>
          </a:bodyPr>
          <a:lstStyle/>
          <a:p>
            <a:r>
              <a:rPr lang="en-US" dirty="0"/>
              <a:t>Theresa O’Donnell</a:t>
            </a:r>
          </a:p>
          <a:p>
            <a:r>
              <a:rPr lang="en-US" dirty="0"/>
              <a:t>Chief Resilience Officer</a:t>
            </a:r>
          </a:p>
          <a:p>
            <a:r>
              <a:rPr lang="en-US" dirty="0"/>
              <a:t>City of Dallas</a:t>
            </a:r>
          </a:p>
          <a:p>
            <a:endParaRPr lang="en-US" dirty="0"/>
          </a:p>
          <a:p>
            <a:r>
              <a:rPr lang="en-US" dirty="0"/>
              <a:t>Dr. Tim Bray, Director</a:t>
            </a:r>
          </a:p>
          <a:p>
            <a:r>
              <a:rPr lang="en-US" dirty="0"/>
              <a:t>Institute for Urban Policy Research</a:t>
            </a:r>
          </a:p>
          <a:p>
            <a:r>
              <a:rPr lang="en-US" dirty="0"/>
              <a:t>University of Texas at Dallas</a:t>
            </a:r>
          </a:p>
        </p:txBody>
      </p:sp>
      <p:sp>
        <p:nvSpPr>
          <p:cNvPr id="6" name="Text Placeholder 5">
            <a:extLst>
              <a:ext uri="{FF2B5EF4-FFF2-40B4-BE49-F238E27FC236}">
                <a16:creationId xmlns:a16="http://schemas.microsoft.com/office/drawing/2014/main" id="{8B18A502-1961-4FBE-BC5F-CAD582FEBC7C}"/>
              </a:ext>
            </a:extLst>
          </p:cNvPr>
          <p:cNvSpPr>
            <a:spLocks noGrp="1"/>
          </p:cNvSpPr>
          <p:nvPr>
            <p:ph type="body" sz="quarter" idx="10"/>
          </p:nvPr>
        </p:nvSpPr>
        <p:spPr>
          <a:xfrm>
            <a:off x="685799" y="2325784"/>
            <a:ext cx="4432300" cy="1155700"/>
          </a:xfrm>
        </p:spPr>
        <p:txBody>
          <a:bodyPr>
            <a:normAutofit fontScale="92500" lnSpcReduction="20000"/>
          </a:bodyPr>
          <a:lstStyle/>
          <a:p>
            <a:r>
              <a:rPr lang="en-US" dirty="0"/>
              <a:t>Human and Social Needs Committee</a:t>
            </a:r>
          </a:p>
          <a:p>
            <a:r>
              <a:rPr lang="en-US" dirty="0"/>
              <a:t>May 7, 2018</a:t>
            </a:r>
          </a:p>
        </p:txBody>
      </p:sp>
    </p:spTree>
    <p:extLst>
      <p:ext uri="{BB962C8B-B14F-4D97-AF65-F5344CB8AC3E}">
        <p14:creationId xmlns:p14="http://schemas.microsoft.com/office/powerpoint/2010/main" val="2406728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t>Equity Actions</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pPr/>
              <a:t>10</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graphicFrame>
        <p:nvGraphicFramePr>
          <p:cNvPr id="10" name="Table 9">
            <a:extLst>
              <a:ext uri="{FF2B5EF4-FFF2-40B4-BE49-F238E27FC236}">
                <a16:creationId xmlns:a16="http://schemas.microsoft.com/office/drawing/2014/main" id="{5B63EBB0-7A4C-45A8-9030-0A594C05AA7F}"/>
              </a:ext>
            </a:extLst>
          </p:cNvPr>
          <p:cNvGraphicFramePr>
            <a:graphicFrameLocks noGrp="1"/>
          </p:cNvGraphicFramePr>
          <p:nvPr>
            <p:extLst>
              <p:ext uri="{D42A27DB-BD31-4B8C-83A1-F6EECF244321}">
                <p14:modId xmlns:p14="http://schemas.microsoft.com/office/powerpoint/2010/main" val="781398420"/>
              </p:ext>
            </p:extLst>
          </p:nvPr>
        </p:nvGraphicFramePr>
        <p:xfrm>
          <a:off x="400047" y="1033358"/>
          <a:ext cx="8306601" cy="609600"/>
        </p:xfrm>
        <a:graphic>
          <a:graphicData uri="http://schemas.openxmlformats.org/drawingml/2006/table">
            <a:tbl>
              <a:tblPr firstRow="1" bandRow="1"/>
              <a:tblGrid>
                <a:gridCol w="543392">
                  <a:extLst>
                    <a:ext uri="{9D8B030D-6E8A-4147-A177-3AD203B41FA5}">
                      <a16:colId xmlns:a16="http://schemas.microsoft.com/office/drawing/2014/main" val="256296955"/>
                    </a:ext>
                  </a:extLst>
                </a:gridCol>
                <a:gridCol w="7763209">
                  <a:extLst>
                    <a:ext uri="{9D8B030D-6E8A-4147-A177-3AD203B41FA5}">
                      <a16:colId xmlns:a16="http://schemas.microsoft.com/office/drawing/2014/main" val="3424327270"/>
                    </a:ext>
                  </a:extLst>
                </a:gridCol>
              </a:tblGrid>
              <a:tr h="216987">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400" dirty="0">
                          <a:solidFill>
                            <a:srgbClr val="002060"/>
                          </a:solidFill>
                          <a:latin typeface="+mj-lt"/>
                        </a:rPr>
                        <a:t>Initiative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endParaRPr lang="en-US" dirty="0"/>
                    </a:p>
                  </a:txBody>
                  <a:tcPr/>
                </a:tc>
                <a:extLst>
                  <a:ext uri="{0D108BD9-81ED-4DB2-BD59-A6C34878D82A}">
                    <a16:rowId xmlns:a16="http://schemas.microsoft.com/office/drawing/2014/main" val="294672482"/>
                  </a:ext>
                </a:extLst>
              </a:tr>
              <a:tr h="2355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solidFill>
                            <a:srgbClr val="002060"/>
                          </a:solidFill>
                          <a:latin typeface="+mj-lt"/>
                        </a:rPr>
                        <a:t>1.4</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solidFill>
                            <a:srgbClr val="002060"/>
                          </a:solidFill>
                          <a:latin typeface="+mj-lt"/>
                        </a:rPr>
                        <a:t>Commit to identifying and measuring inequity to drive collaborative action across sectors.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779743965"/>
                  </a:ext>
                </a:extLst>
              </a:tr>
            </a:tbl>
          </a:graphicData>
        </a:graphic>
      </p:graphicFrame>
      <p:graphicFrame>
        <p:nvGraphicFramePr>
          <p:cNvPr id="12" name="Table 11">
            <a:extLst>
              <a:ext uri="{FF2B5EF4-FFF2-40B4-BE49-F238E27FC236}">
                <a16:creationId xmlns:a16="http://schemas.microsoft.com/office/drawing/2014/main" id="{A0FEADBF-CF35-4C64-B34A-CE77667A6730}"/>
              </a:ext>
            </a:extLst>
          </p:cNvPr>
          <p:cNvGraphicFramePr>
            <a:graphicFrameLocks noGrp="1"/>
          </p:cNvGraphicFramePr>
          <p:nvPr>
            <p:extLst>
              <p:ext uri="{D42A27DB-BD31-4B8C-83A1-F6EECF244321}">
                <p14:modId xmlns:p14="http://schemas.microsoft.com/office/powerpoint/2010/main" val="2161267636"/>
              </p:ext>
            </p:extLst>
          </p:nvPr>
        </p:nvGraphicFramePr>
        <p:xfrm>
          <a:off x="400047" y="1852050"/>
          <a:ext cx="8306602" cy="3626650"/>
        </p:xfrm>
        <a:graphic>
          <a:graphicData uri="http://schemas.openxmlformats.org/drawingml/2006/table">
            <a:tbl>
              <a:tblPr firstRow="1" bandRow="1"/>
              <a:tblGrid>
                <a:gridCol w="4019553">
                  <a:extLst>
                    <a:ext uri="{9D8B030D-6E8A-4147-A177-3AD203B41FA5}">
                      <a16:colId xmlns:a16="http://schemas.microsoft.com/office/drawing/2014/main" val="256296955"/>
                    </a:ext>
                  </a:extLst>
                </a:gridCol>
                <a:gridCol w="1447800">
                  <a:extLst>
                    <a:ext uri="{9D8B030D-6E8A-4147-A177-3AD203B41FA5}">
                      <a16:colId xmlns:a16="http://schemas.microsoft.com/office/drawing/2014/main" val="2823920227"/>
                    </a:ext>
                  </a:extLst>
                </a:gridCol>
                <a:gridCol w="1651000">
                  <a:extLst>
                    <a:ext uri="{9D8B030D-6E8A-4147-A177-3AD203B41FA5}">
                      <a16:colId xmlns:a16="http://schemas.microsoft.com/office/drawing/2014/main" val="3940985152"/>
                    </a:ext>
                  </a:extLst>
                </a:gridCol>
                <a:gridCol w="1188249">
                  <a:extLst>
                    <a:ext uri="{9D8B030D-6E8A-4147-A177-3AD203B41FA5}">
                      <a16:colId xmlns:a16="http://schemas.microsoft.com/office/drawing/2014/main" val="1558235024"/>
                    </a:ext>
                  </a:extLst>
                </a:gridCol>
              </a:tblGrid>
              <a:tr h="4560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solidFill>
                            <a:srgbClr val="002060"/>
                          </a:solidFill>
                          <a:latin typeface="+mj-lt"/>
                        </a:rPr>
                        <a:t>Action</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p>
                      <a:pPr algn="ctr"/>
                      <a:r>
                        <a:rPr lang="en-US" sz="1400" b="1" dirty="0">
                          <a:solidFill>
                            <a:srgbClr val="002060"/>
                          </a:solidFill>
                          <a:latin typeface="+mj-lt"/>
                        </a:rPr>
                        <a:t>Lead</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a:r>
                        <a:rPr lang="en-US" sz="1400" b="1" dirty="0">
                          <a:solidFill>
                            <a:srgbClr val="002060"/>
                          </a:solidFill>
                          <a:latin typeface="+mj-lt"/>
                        </a:rPr>
                        <a:t>Partners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a:r>
                        <a:rPr lang="en-US" sz="1400" b="1" dirty="0">
                          <a:solidFill>
                            <a:srgbClr val="002060"/>
                          </a:solidFill>
                          <a:latin typeface="+mj-lt"/>
                        </a:rPr>
                        <a:t>Launch Timeframe</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294672482"/>
                  </a:ext>
                </a:extLst>
              </a:tr>
              <a:tr h="15542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00" dirty="0">
                          <a:solidFill>
                            <a:srgbClr val="002060"/>
                          </a:solidFill>
                          <a:latin typeface="+mj-lt"/>
                        </a:rPr>
                        <a:t>1.4.1 Work with the City University of New York’s (CUNY) Institute for State and Local Governance and the University of Texas at Dallas’ (UTD) Institute for Urban Policy Research to design and publish Equity Indicators that measure and assess progress toward achieving greater equity in Dallas over time.</a:t>
                      </a:r>
                    </a:p>
                  </a:txBody>
                  <a:tcPr anchor="ct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200" kern="1200" dirty="0">
                          <a:solidFill>
                            <a:srgbClr val="002060"/>
                          </a:solidFill>
                          <a:latin typeface="+mj-lt"/>
                          <a:ea typeface="+mn-ea"/>
                          <a:cs typeface="+mn-cs"/>
                        </a:rPr>
                        <a:t>Office of Resilience</a:t>
                      </a:r>
                      <a:endParaRPr lang="en-US" sz="1200" dirty="0">
                        <a:solidFill>
                          <a:srgbClr val="002060"/>
                        </a:solidFill>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200" kern="1200" dirty="0">
                          <a:solidFill>
                            <a:srgbClr val="002060"/>
                          </a:solidFill>
                          <a:latin typeface="+mj-lt"/>
                          <a:ea typeface="+mn-ea"/>
                          <a:cs typeface="+mn-cs"/>
                        </a:rPr>
                        <a:t>CUNY Institute for State and Local Governance, </a:t>
                      </a:r>
                      <a:r>
                        <a:rPr lang="en-US" sz="1200" dirty="0">
                          <a:solidFill>
                            <a:srgbClr val="002060"/>
                          </a:solidFill>
                          <a:latin typeface="+mj-lt"/>
                        </a:rPr>
                        <a:t>UTD Institute for Urban Policy Research</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200" dirty="0">
                          <a:solidFill>
                            <a:srgbClr val="002060"/>
                          </a:solidFill>
                          <a:latin typeface="+mj-lt"/>
                        </a:rPr>
                        <a:t>Spring 2018</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779743965"/>
                  </a:ext>
                </a:extLst>
              </a:tr>
              <a:tr h="1554245">
                <a:tc>
                  <a:txBody>
                    <a:bodyPr/>
                    <a:lstStyle/>
                    <a:p>
                      <a:r>
                        <a:rPr lang="en-US" sz="1200" dirty="0">
                          <a:solidFill>
                            <a:srgbClr val="002060"/>
                          </a:solidFill>
                          <a:latin typeface="+mj-lt"/>
                        </a:rPr>
                        <a:t>1.4.2 Work with the Community Council of Greater Dallas, universities, philanthropic foundations, nonprofits, and service providers to develop and maintain an open-access platform for curated, community-wide data to foster collaboration, align resources, drive actions, and measure outcomes in pursuit of shared community goals.</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2060"/>
                          </a:solidFill>
                          <a:latin typeface="+mj-lt"/>
                          <a:ea typeface="+mn-ea"/>
                          <a:cs typeface="+mn-cs"/>
                        </a:rPr>
                        <a:t>Department of Communication and Information Services, Community Council of Greater Dallas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lang="en-US" sz="1200" dirty="0">
                          <a:solidFill>
                            <a:srgbClr val="002060"/>
                          </a:solidFill>
                          <a:latin typeface="+mj-lt"/>
                        </a:rPr>
                        <a:t>University and nonprofit data curators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200" dirty="0">
                          <a:solidFill>
                            <a:srgbClr val="002060"/>
                          </a:solidFill>
                          <a:latin typeface="+mj-lt"/>
                        </a:rPr>
                        <a:t>Fall 2018</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029033700"/>
                  </a:ext>
                </a:extLst>
              </a:tr>
            </a:tbl>
          </a:graphicData>
        </a:graphic>
      </p:graphicFrame>
    </p:spTree>
    <p:extLst>
      <p:ext uri="{BB962C8B-B14F-4D97-AF65-F5344CB8AC3E}">
        <p14:creationId xmlns:p14="http://schemas.microsoft.com/office/powerpoint/2010/main" val="34447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t>Dallas Equity Indicators</a:t>
            </a:r>
          </a:p>
        </p:txBody>
      </p:sp>
      <p:sp>
        <p:nvSpPr>
          <p:cNvPr id="3" name="Content Placeholder 2">
            <a:extLst>
              <a:ext uri="{FF2B5EF4-FFF2-40B4-BE49-F238E27FC236}">
                <a16:creationId xmlns:a16="http://schemas.microsoft.com/office/drawing/2014/main" id="{0069FE68-6D05-431D-89C2-28155FC94A8E}"/>
              </a:ext>
            </a:extLst>
          </p:cNvPr>
          <p:cNvSpPr>
            <a:spLocks noGrp="1"/>
          </p:cNvSpPr>
          <p:nvPr>
            <p:ph idx="1"/>
          </p:nvPr>
        </p:nvSpPr>
        <p:spPr/>
        <p:txBody>
          <a:bodyPr/>
          <a:lstStyle/>
          <a:p>
            <a:r>
              <a:rPr lang="en-US" dirty="0"/>
              <a:t>Developed by the City University of New York Institute for State and Local Governance (ISLG)</a:t>
            </a:r>
          </a:p>
          <a:p>
            <a:r>
              <a:rPr lang="en-US" dirty="0"/>
              <a:t>Funding has been provided by the Rockefeller Foundation for ISLG to work with five cities</a:t>
            </a:r>
          </a:p>
          <a:p>
            <a:pPr lvl="1"/>
            <a:r>
              <a:rPr lang="en-US" dirty="0"/>
              <a:t>Dallas, Tulsa, St. Louis, Oakland and Pittsburgh</a:t>
            </a:r>
          </a:p>
          <a:p>
            <a:r>
              <a:rPr lang="en-US" dirty="0"/>
              <a:t>University of Texas at Dallas Institute for Urban Policy Research (IUPR) has been our data partner on this project</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pPr/>
              <a:t>11</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pic>
        <p:nvPicPr>
          <p:cNvPr id="6" name="Picture 5">
            <a:extLst>
              <a:ext uri="{FF2B5EF4-FFF2-40B4-BE49-F238E27FC236}">
                <a16:creationId xmlns:a16="http://schemas.microsoft.com/office/drawing/2014/main" id="{B3EE93AF-A101-465C-999A-B838958DE2B2}"/>
              </a:ext>
            </a:extLst>
          </p:cNvPr>
          <p:cNvPicPr>
            <a:picLocks noChangeAspect="1"/>
          </p:cNvPicPr>
          <p:nvPr/>
        </p:nvPicPr>
        <p:blipFill>
          <a:blip r:embed="rId2"/>
          <a:stretch>
            <a:fillRect/>
          </a:stretch>
        </p:blipFill>
        <p:spPr>
          <a:xfrm>
            <a:off x="2372386" y="4498652"/>
            <a:ext cx="1103672" cy="1103672"/>
          </a:xfrm>
          <a:prstGeom prst="rect">
            <a:avLst/>
          </a:prstGeom>
        </p:spPr>
      </p:pic>
      <p:pic>
        <p:nvPicPr>
          <p:cNvPr id="7" name="Picture 6">
            <a:extLst>
              <a:ext uri="{FF2B5EF4-FFF2-40B4-BE49-F238E27FC236}">
                <a16:creationId xmlns:a16="http://schemas.microsoft.com/office/drawing/2014/main" id="{02E19656-8C86-46B2-8D3A-46A3FAAE09C8}"/>
              </a:ext>
            </a:extLst>
          </p:cNvPr>
          <p:cNvPicPr>
            <a:picLocks noChangeAspect="1"/>
          </p:cNvPicPr>
          <p:nvPr/>
        </p:nvPicPr>
        <p:blipFill>
          <a:blip r:embed="rId3"/>
          <a:stretch>
            <a:fillRect/>
          </a:stretch>
        </p:blipFill>
        <p:spPr>
          <a:xfrm>
            <a:off x="3300038" y="3904710"/>
            <a:ext cx="3900791" cy="2257869"/>
          </a:xfrm>
          <a:prstGeom prst="rect">
            <a:avLst/>
          </a:prstGeom>
        </p:spPr>
      </p:pic>
    </p:spTree>
    <p:extLst>
      <p:ext uri="{BB962C8B-B14F-4D97-AF65-F5344CB8AC3E}">
        <p14:creationId xmlns:p14="http://schemas.microsoft.com/office/powerpoint/2010/main" val="1755871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t>Dallas Equity Indicators</a:t>
            </a:r>
          </a:p>
        </p:txBody>
      </p:sp>
      <p:sp>
        <p:nvSpPr>
          <p:cNvPr id="3" name="Content Placeholder 2">
            <a:extLst>
              <a:ext uri="{FF2B5EF4-FFF2-40B4-BE49-F238E27FC236}">
                <a16:creationId xmlns:a16="http://schemas.microsoft.com/office/drawing/2014/main" id="{0069FE68-6D05-431D-89C2-28155FC94A8E}"/>
              </a:ext>
            </a:extLst>
          </p:cNvPr>
          <p:cNvSpPr>
            <a:spLocks noGrp="1"/>
          </p:cNvSpPr>
          <p:nvPr>
            <p:ph idx="1"/>
          </p:nvPr>
        </p:nvSpPr>
        <p:spPr/>
        <p:txBody>
          <a:bodyPr>
            <a:normAutofit fontScale="92500" lnSpcReduction="10000"/>
          </a:bodyPr>
          <a:lstStyle/>
          <a:p>
            <a:r>
              <a:rPr lang="en-US" dirty="0"/>
              <a:t>Goal: To design a framework of indicators to measure progress toward achieving greater equity in Dallas over time</a:t>
            </a:r>
          </a:p>
          <a:p>
            <a:pPr lvl="1"/>
            <a:r>
              <a:rPr lang="en-US" dirty="0"/>
              <a:t>Policy tool that can be used by communities, government agencies, researchers, and policy groups</a:t>
            </a:r>
          </a:p>
          <a:p>
            <a:pPr lvl="1"/>
            <a:r>
              <a:rPr lang="en-US" dirty="0"/>
              <a:t>Use same methodology as NYC, but working to create a tailored tool for Dallas</a:t>
            </a:r>
          </a:p>
          <a:p>
            <a:r>
              <a:rPr lang="en-US" dirty="0"/>
              <a:t>Focus:</a:t>
            </a:r>
          </a:p>
          <a:p>
            <a:pPr lvl="1"/>
            <a:r>
              <a:rPr lang="en-US" dirty="0"/>
              <a:t>People who experience inequities</a:t>
            </a:r>
          </a:p>
          <a:p>
            <a:pPr lvl="1"/>
            <a:r>
              <a:rPr lang="en-US" dirty="0"/>
              <a:t>The areas in which they experience inequity</a:t>
            </a:r>
          </a:p>
          <a:p>
            <a:pPr lvl="1"/>
            <a:r>
              <a:rPr lang="en-US" dirty="0"/>
              <a:t>The current state of equity in these areas</a:t>
            </a:r>
          </a:p>
          <a:p>
            <a:pPr lvl="1"/>
            <a:r>
              <a:rPr lang="en-US" dirty="0"/>
              <a:t>How the state of equity changes over time</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t>12</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spTree>
    <p:extLst>
      <p:ext uri="{BB962C8B-B14F-4D97-AF65-F5344CB8AC3E}">
        <p14:creationId xmlns:p14="http://schemas.microsoft.com/office/powerpoint/2010/main" val="309324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t>Process of Developing Tool</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t>13</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graphicFrame>
        <p:nvGraphicFramePr>
          <p:cNvPr id="6" name="Content Placeholder 5">
            <a:extLst>
              <a:ext uri="{FF2B5EF4-FFF2-40B4-BE49-F238E27FC236}">
                <a16:creationId xmlns:a16="http://schemas.microsoft.com/office/drawing/2014/main" id="{650C0369-4C54-48AE-B82B-16D4C71AF44A}"/>
              </a:ext>
            </a:extLst>
          </p:cNvPr>
          <p:cNvGraphicFramePr>
            <a:graphicFrameLocks noGrp="1"/>
          </p:cNvGraphicFramePr>
          <p:nvPr>
            <p:ph idx="1"/>
            <p:extLst>
              <p:ext uri="{D42A27DB-BD31-4B8C-83A1-F6EECF244321}">
                <p14:modId xmlns:p14="http://schemas.microsoft.com/office/powerpoint/2010/main" val="551569797"/>
              </p:ext>
            </p:extLst>
          </p:nvPr>
        </p:nvGraphicFramePr>
        <p:xfrm>
          <a:off x="400050" y="1033463"/>
          <a:ext cx="8307388" cy="4383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3400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t>Process of Developing Tool (cont.)</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t>14</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graphicFrame>
        <p:nvGraphicFramePr>
          <p:cNvPr id="8" name="Content Placeholder 7">
            <a:extLst>
              <a:ext uri="{FF2B5EF4-FFF2-40B4-BE49-F238E27FC236}">
                <a16:creationId xmlns:a16="http://schemas.microsoft.com/office/drawing/2014/main" id="{A457531F-FAC4-4A91-8962-AAA67ED1A0E3}"/>
              </a:ext>
            </a:extLst>
          </p:cNvPr>
          <p:cNvGraphicFramePr>
            <a:graphicFrameLocks noGrp="1"/>
          </p:cNvGraphicFramePr>
          <p:nvPr>
            <p:ph idx="1"/>
            <p:extLst>
              <p:ext uri="{D42A27DB-BD31-4B8C-83A1-F6EECF244321}">
                <p14:modId xmlns:p14="http://schemas.microsoft.com/office/powerpoint/2010/main" val="1314679844"/>
              </p:ext>
            </p:extLst>
          </p:nvPr>
        </p:nvGraphicFramePr>
        <p:xfrm>
          <a:off x="400050" y="1033463"/>
          <a:ext cx="8307388" cy="253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1853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t>Scores Over Time</a:t>
            </a:r>
          </a:p>
        </p:txBody>
      </p:sp>
      <p:graphicFrame>
        <p:nvGraphicFramePr>
          <p:cNvPr id="6" name="Content Placeholder 5">
            <a:extLst>
              <a:ext uri="{FF2B5EF4-FFF2-40B4-BE49-F238E27FC236}">
                <a16:creationId xmlns:a16="http://schemas.microsoft.com/office/drawing/2014/main" id="{BAABB19A-A782-4785-A5A2-1C7D62D89B91}"/>
              </a:ext>
            </a:extLst>
          </p:cNvPr>
          <p:cNvGraphicFramePr>
            <a:graphicFrameLocks noGrp="1"/>
          </p:cNvGraphicFramePr>
          <p:nvPr>
            <p:ph idx="1"/>
            <p:extLst>
              <p:ext uri="{D42A27DB-BD31-4B8C-83A1-F6EECF244321}">
                <p14:modId xmlns:p14="http://schemas.microsoft.com/office/powerpoint/2010/main" val="650349347"/>
              </p:ext>
            </p:extLst>
          </p:nvPr>
        </p:nvGraphicFramePr>
        <p:xfrm>
          <a:off x="400050" y="1033463"/>
          <a:ext cx="8307388" cy="4383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pPr/>
              <a:t>15</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spTree>
    <p:extLst>
      <p:ext uri="{BB962C8B-B14F-4D97-AF65-F5344CB8AC3E}">
        <p14:creationId xmlns:p14="http://schemas.microsoft.com/office/powerpoint/2010/main" val="2973501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t>Equity Indicators Listening Sessions</a:t>
            </a:r>
          </a:p>
        </p:txBody>
      </p:sp>
      <p:sp>
        <p:nvSpPr>
          <p:cNvPr id="3" name="Content Placeholder 2">
            <a:extLst>
              <a:ext uri="{FF2B5EF4-FFF2-40B4-BE49-F238E27FC236}">
                <a16:creationId xmlns:a16="http://schemas.microsoft.com/office/drawing/2014/main" id="{0069FE68-6D05-431D-89C2-28155FC94A8E}"/>
              </a:ext>
            </a:extLst>
          </p:cNvPr>
          <p:cNvSpPr>
            <a:spLocks noGrp="1"/>
          </p:cNvSpPr>
          <p:nvPr>
            <p:ph idx="1"/>
          </p:nvPr>
        </p:nvSpPr>
        <p:spPr/>
        <p:txBody>
          <a:bodyPr>
            <a:normAutofit fontScale="92500" lnSpcReduction="20000"/>
          </a:bodyPr>
          <a:lstStyle/>
          <a:p>
            <a:pPr marL="0" indent="0">
              <a:buNone/>
            </a:pPr>
            <a:r>
              <a:rPr lang="en-US" dirty="0"/>
              <a:t>UTD convened seven listening sessions and attended two town hall meetings to gather input and hear from Dallas residents, advocates, and service providers about their perceptions of Dallas’ current state of equity in the topical areas identified by researchers:</a:t>
            </a:r>
          </a:p>
          <a:p>
            <a:r>
              <a:rPr lang="en-US" dirty="0"/>
              <a:t>Justice</a:t>
            </a:r>
          </a:p>
          <a:p>
            <a:r>
              <a:rPr lang="en-US" dirty="0"/>
              <a:t>Economic Opportunity</a:t>
            </a:r>
          </a:p>
          <a:p>
            <a:r>
              <a:rPr lang="en-US" dirty="0"/>
              <a:t>Housing</a:t>
            </a:r>
          </a:p>
          <a:p>
            <a:r>
              <a:rPr lang="en-US" dirty="0"/>
              <a:t>Public Health</a:t>
            </a:r>
          </a:p>
          <a:p>
            <a:r>
              <a:rPr lang="en-US" dirty="0"/>
              <a:t>Education</a:t>
            </a:r>
          </a:p>
          <a:p>
            <a:r>
              <a:rPr lang="en-US" dirty="0"/>
              <a:t>Transportation</a:t>
            </a:r>
          </a:p>
          <a:p>
            <a:r>
              <a:rPr lang="en-US" dirty="0"/>
              <a:t>Arts and Culture</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t>16</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spTree>
    <p:extLst>
      <p:ext uri="{BB962C8B-B14F-4D97-AF65-F5344CB8AC3E}">
        <p14:creationId xmlns:p14="http://schemas.microsoft.com/office/powerpoint/2010/main" val="2142716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t>Resulting Equity Indicators</a:t>
            </a:r>
          </a:p>
        </p:txBody>
      </p:sp>
      <p:sp>
        <p:nvSpPr>
          <p:cNvPr id="3" name="Content Placeholder 2">
            <a:extLst>
              <a:ext uri="{FF2B5EF4-FFF2-40B4-BE49-F238E27FC236}">
                <a16:creationId xmlns:a16="http://schemas.microsoft.com/office/drawing/2014/main" id="{0069FE68-6D05-431D-89C2-28155FC94A8E}"/>
              </a:ext>
            </a:extLst>
          </p:cNvPr>
          <p:cNvSpPr>
            <a:spLocks noGrp="1"/>
          </p:cNvSpPr>
          <p:nvPr>
            <p:ph idx="1"/>
          </p:nvPr>
        </p:nvSpPr>
        <p:spPr/>
        <p:txBody>
          <a:bodyPr>
            <a:normAutofit/>
          </a:bodyPr>
          <a:lstStyle/>
          <a:p>
            <a:r>
              <a:rPr lang="en-US" dirty="0"/>
              <a:t>The six themes remained the same:</a:t>
            </a:r>
          </a:p>
          <a:p>
            <a:pPr lvl="1"/>
            <a:r>
              <a:rPr lang="en-US" dirty="0"/>
              <a:t>Economic Opportunity</a:t>
            </a:r>
          </a:p>
          <a:p>
            <a:pPr lvl="1"/>
            <a:r>
              <a:rPr lang="en-US" dirty="0"/>
              <a:t>Education</a:t>
            </a:r>
          </a:p>
          <a:p>
            <a:pPr lvl="1"/>
            <a:r>
              <a:rPr lang="en-US" dirty="0"/>
              <a:t>Housing and Neighborhood Quality</a:t>
            </a:r>
          </a:p>
          <a:p>
            <a:pPr lvl="1"/>
            <a:r>
              <a:rPr lang="en-US" dirty="0"/>
              <a:t>Justice and Government</a:t>
            </a:r>
          </a:p>
          <a:p>
            <a:pPr lvl="1"/>
            <a:r>
              <a:rPr lang="en-US" dirty="0"/>
              <a:t>Public Health</a:t>
            </a:r>
          </a:p>
          <a:p>
            <a:pPr lvl="1"/>
            <a:r>
              <a:rPr lang="en-US" dirty="0"/>
              <a:t>Transportation and Infrastructure</a:t>
            </a:r>
          </a:p>
          <a:p>
            <a:r>
              <a:rPr lang="en-US" dirty="0"/>
              <a:t>24 topics – minor variations</a:t>
            </a:r>
          </a:p>
          <a:p>
            <a:r>
              <a:rPr lang="en-US" dirty="0"/>
              <a:t>72 indicators total</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pPr/>
              <a:t>17</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spTree>
    <p:extLst>
      <p:ext uri="{BB962C8B-B14F-4D97-AF65-F5344CB8AC3E}">
        <p14:creationId xmlns:p14="http://schemas.microsoft.com/office/powerpoint/2010/main" val="1965163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t>Equity Themes and Topics</a:t>
            </a:r>
          </a:p>
        </p:txBody>
      </p:sp>
      <p:pic>
        <p:nvPicPr>
          <p:cNvPr id="6" name="Content Placeholder 5">
            <a:extLst>
              <a:ext uri="{FF2B5EF4-FFF2-40B4-BE49-F238E27FC236}">
                <a16:creationId xmlns:a16="http://schemas.microsoft.com/office/drawing/2014/main" id="{C87B75C5-5665-4C6E-8E29-798370E4404E}"/>
              </a:ext>
            </a:extLst>
          </p:cNvPr>
          <p:cNvPicPr>
            <a:picLocks noGrp="1" noChangeAspect="1"/>
          </p:cNvPicPr>
          <p:nvPr>
            <p:ph idx="1"/>
          </p:nvPr>
        </p:nvPicPr>
        <p:blipFill>
          <a:blip r:embed="rId2"/>
          <a:stretch>
            <a:fillRect/>
          </a:stretch>
        </p:blipFill>
        <p:spPr>
          <a:xfrm>
            <a:off x="1262142" y="1033463"/>
            <a:ext cx="6583203" cy="4383087"/>
          </a:xfrm>
          <a:prstGeom prst="rect">
            <a:avLst/>
          </a:prstGeom>
        </p:spPr>
      </p:pic>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pPr/>
              <a:t>18</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spTree>
    <p:extLst>
      <p:ext uri="{BB962C8B-B14F-4D97-AF65-F5344CB8AC3E}">
        <p14:creationId xmlns:p14="http://schemas.microsoft.com/office/powerpoint/2010/main" val="3332589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t>Equity Themes and Topics</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pPr/>
              <a:t>19</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pic>
        <p:nvPicPr>
          <p:cNvPr id="8" name="Content Placeholder 7">
            <a:extLst>
              <a:ext uri="{FF2B5EF4-FFF2-40B4-BE49-F238E27FC236}">
                <a16:creationId xmlns:a16="http://schemas.microsoft.com/office/drawing/2014/main" id="{D22B9198-3535-4A82-9D45-0FF67373CECC}"/>
              </a:ext>
            </a:extLst>
          </p:cNvPr>
          <p:cNvPicPr>
            <a:picLocks noGrp="1" noChangeAspect="1"/>
          </p:cNvPicPr>
          <p:nvPr>
            <p:ph idx="1"/>
          </p:nvPr>
        </p:nvPicPr>
        <p:blipFill>
          <a:blip r:embed="rId2"/>
          <a:stretch>
            <a:fillRect/>
          </a:stretch>
        </p:blipFill>
        <p:spPr>
          <a:xfrm>
            <a:off x="1262176" y="1033463"/>
            <a:ext cx="6583136" cy="4383087"/>
          </a:xfrm>
          <a:prstGeom prst="rect">
            <a:avLst/>
          </a:prstGeom>
        </p:spPr>
      </p:pic>
    </p:spTree>
    <p:extLst>
      <p:ext uri="{BB962C8B-B14F-4D97-AF65-F5344CB8AC3E}">
        <p14:creationId xmlns:p14="http://schemas.microsoft.com/office/powerpoint/2010/main" val="2432375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solidFill>
                  <a:srgbClr val="3056A5"/>
                </a:solidFill>
              </a:rPr>
              <a:t>Overview</a:t>
            </a:r>
            <a:endParaRPr lang="en-US" dirty="0"/>
          </a:p>
        </p:txBody>
      </p:sp>
      <p:sp>
        <p:nvSpPr>
          <p:cNvPr id="3" name="Content Placeholder 2">
            <a:extLst>
              <a:ext uri="{FF2B5EF4-FFF2-40B4-BE49-F238E27FC236}">
                <a16:creationId xmlns:a16="http://schemas.microsoft.com/office/drawing/2014/main" id="{0069FE68-6D05-431D-89C2-28155FC94A8E}"/>
              </a:ext>
            </a:extLst>
          </p:cNvPr>
          <p:cNvSpPr>
            <a:spLocks noGrp="1"/>
          </p:cNvSpPr>
          <p:nvPr>
            <p:ph idx="1"/>
          </p:nvPr>
        </p:nvSpPr>
        <p:spPr/>
        <p:txBody>
          <a:bodyPr/>
          <a:lstStyle/>
          <a:p>
            <a:r>
              <a:rPr lang="en-US" dirty="0"/>
              <a:t>Provide an overview of the Equity Indicators project</a:t>
            </a:r>
          </a:p>
          <a:p>
            <a:r>
              <a:rPr lang="en-US" dirty="0"/>
              <a:t>Present the equity indicators and preliminary findings</a:t>
            </a:r>
          </a:p>
          <a:p>
            <a:r>
              <a:rPr lang="en-US" dirty="0"/>
              <a:t>Next steps</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t>2</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spTree>
    <p:extLst>
      <p:ext uri="{BB962C8B-B14F-4D97-AF65-F5344CB8AC3E}">
        <p14:creationId xmlns:p14="http://schemas.microsoft.com/office/powerpoint/2010/main" val="4059257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BBD2E-C552-499C-8B6E-A956D6269B86}"/>
              </a:ext>
            </a:extLst>
          </p:cNvPr>
          <p:cNvSpPr>
            <a:spLocks noGrp="1"/>
          </p:cNvSpPr>
          <p:nvPr>
            <p:ph type="title"/>
          </p:nvPr>
        </p:nvSpPr>
        <p:spPr/>
        <p:txBody>
          <a:bodyPr>
            <a:normAutofit fontScale="90000"/>
          </a:bodyPr>
          <a:lstStyle/>
          <a:p>
            <a:r>
              <a:rPr lang="en-US" dirty="0"/>
              <a:t>Preliminary Scores</a:t>
            </a:r>
          </a:p>
        </p:txBody>
      </p:sp>
      <p:sp>
        <p:nvSpPr>
          <p:cNvPr id="3" name="Content Placeholder 2">
            <a:extLst>
              <a:ext uri="{FF2B5EF4-FFF2-40B4-BE49-F238E27FC236}">
                <a16:creationId xmlns:a16="http://schemas.microsoft.com/office/drawing/2014/main" id="{2A2F7963-ACB9-4B94-9755-B7442D8A7045}"/>
              </a:ext>
            </a:extLst>
          </p:cNvPr>
          <p:cNvSpPr>
            <a:spLocks noGrp="1"/>
          </p:cNvSpPr>
          <p:nvPr>
            <p:ph idx="1"/>
          </p:nvPr>
        </p:nvSpPr>
        <p:spPr/>
        <p:txBody>
          <a:bodyPr/>
          <a:lstStyle/>
          <a:p>
            <a:pPr marL="0" indent="0">
              <a:buNone/>
            </a:pPr>
            <a:r>
              <a:rPr lang="en-US" dirty="0"/>
              <a:t>UTD has provided preliminary indicator and theme scores for four of the six themes. Education and Transportation theme scores are not finalized and are not included here.</a:t>
            </a:r>
          </a:p>
          <a:p>
            <a:pPr marL="0" indent="0">
              <a:buNone/>
            </a:pPr>
            <a:endParaRPr lang="en-US" dirty="0"/>
          </a:p>
          <a:p>
            <a:pPr marL="0" indent="0">
              <a:buNone/>
            </a:pPr>
            <a:r>
              <a:rPr lang="en-US" dirty="0"/>
              <a:t>Please note, all scores are preliminary and subject to change prior to publication of the final report.</a:t>
            </a:r>
          </a:p>
        </p:txBody>
      </p:sp>
      <p:sp>
        <p:nvSpPr>
          <p:cNvPr id="4" name="Slide Number Placeholder 3">
            <a:extLst>
              <a:ext uri="{FF2B5EF4-FFF2-40B4-BE49-F238E27FC236}">
                <a16:creationId xmlns:a16="http://schemas.microsoft.com/office/drawing/2014/main" id="{0B0BE613-A22A-4CBD-9C25-BD3C1BBB44A0}"/>
              </a:ext>
            </a:extLst>
          </p:cNvPr>
          <p:cNvSpPr>
            <a:spLocks noGrp="1"/>
          </p:cNvSpPr>
          <p:nvPr>
            <p:ph type="sldNum" sz="quarter" idx="12"/>
          </p:nvPr>
        </p:nvSpPr>
        <p:spPr/>
        <p:txBody>
          <a:bodyPr/>
          <a:lstStyle/>
          <a:p>
            <a:fld id="{854B37C7-F194-489A-ABE0-63489D6B291D}" type="slidenum">
              <a:rPr lang="en-US" smtClean="0"/>
              <a:t>20</a:t>
            </a:fld>
            <a:endParaRPr lang="en-US" dirty="0"/>
          </a:p>
        </p:txBody>
      </p:sp>
      <p:sp>
        <p:nvSpPr>
          <p:cNvPr id="5" name="Content Placeholder 4">
            <a:extLst>
              <a:ext uri="{FF2B5EF4-FFF2-40B4-BE49-F238E27FC236}">
                <a16:creationId xmlns:a16="http://schemas.microsoft.com/office/drawing/2014/main" id="{8458AB45-E044-4104-AA89-6C80F78ECD2F}"/>
              </a:ext>
            </a:extLst>
          </p:cNvPr>
          <p:cNvSpPr>
            <a:spLocks noGrp="1"/>
          </p:cNvSpPr>
          <p:nvPr>
            <p:ph idx="13"/>
          </p:nvPr>
        </p:nvSpPr>
        <p:spPr/>
        <p:txBody>
          <a:bodyPr/>
          <a:lstStyle/>
          <a:p>
            <a:r>
              <a:rPr lang="en-US" dirty="0"/>
              <a:t>Human and Social Needs</a:t>
            </a:r>
          </a:p>
        </p:txBody>
      </p:sp>
    </p:spTree>
    <p:extLst>
      <p:ext uri="{BB962C8B-B14F-4D97-AF65-F5344CB8AC3E}">
        <p14:creationId xmlns:p14="http://schemas.microsoft.com/office/powerpoint/2010/main" val="3613159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4524C45C-C47A-4C48-B8B0-A523CD890C01}"/>
              </a:ext>
            </a:extLst>
          </p:cNvPr>
          <p:cNvGraphicFramePr>
            <a:graphicFrameLocks noGrp="1"/>
          </p:cNvGraphicFramePr>
          <p:nvPr>
            <p:extLst>
              <p:ext uri="{D42A27DB-BD31-4B8C-83A1-F6EECF244321}">
                <p14:modId xmlns:p14="http://schemas.microsoft.com/office/powerpoint/2010/main" val="2523402206"/>
              </p:ext>
            </p:extLst>
          </p:nvPr>
        </p:nvGraphicFramePr>
        <p:xfrm>
          <a:off x="4876800" y="1371598"/>
          <a:ext cx="3573516" cy="3251200"/>
        </p:xfrm>
        <a:graphic>
          <a:graphicData uri="http://schemas.openxmlformats.org/drawingml/2006/table">
            <a:tbl>
              <a:tblPr firstRow="1" bandRow="1">
                <a:tableStyleId>{5C22544A-7EE6-4342-B048-85BDC9FD1C3A}</a:tableStyleId>
              </a:tblPr>
              <a:tblGrid>
                <a:gridCol w="1786758">
                  <a:extLst>
                    <a:ext uri="{9D8B030D-6E8A-4147-A177-3AD203B41FA5}">
                      <a16:colId xmlns:a16="http://schemas.microsoft.com/office/drawing/2014/main" val="316325165"/>
                    </a:ext>
                  </a:extLst>
                </a:gridCol>
                <a:gridCol w="1786758">
                  <a:extLst>
                    <a:ext uri="{9D8B030D-6E8A-4147-A177-3AD203B41FA5}">
                      <a16:colId xmlns:a16="http://schemas.microsoft.com/office/drawing/2014/main" val="3542036596"/>
                    </a:ext>
                  </a:extLst>
                </a:gridCol>
              </a:tblGrid>
              <a:tr h="650240">
                <a:tc>
                  <a:txBody>
                    <a:bodyPr/>
                    <a:lstStyle/>
                    <a:p>
                      <a:pPr algn="ctr"/>
                      <a:r>
                        <a:rPr lang="en-US" dirty="0"/>
                        <a:t>Topic</a:t>
                      </a:r>
                    </a:p>
                  </a:txBody>
                  <a:tcPr anchor="ctr"/>
                </a:tc>
                <a:tc>
                  <a:txBody>
                    <a:bodyPr/>
                    <a:lstStyle/>
                    <a:p>
                      <a:pPr algn="ctr"/>
                      <a:r>
                        <a:rPr lang="en-US" dirty="0"/>
                        <a:t>Score</a:t>
                      </a:r>
                    </a:p>
                  </a:txBody>
                  <a:tcPr anchor="ctr"/>
                </a:tc>
                <a:extLst>
                  <a:ext uri="{0D108BD9-81ED-4DB2-BD59-A6C34878D82A}">
                    <a16:rowId xmlns:a16="http://schemas.microsoft.com/office/drawing/2014/main" val="1491063571"/>
                  </a:ext>
                </a:extLst>
              </a:tr>
              <a:tr h="650240">
                <a:tc>
                  <a:txBody>
                    <a:bodyPr/>
                    <a:lstStyle/>
                    <a:p>
                      <a:pPr algn="ctr"/>
                      <a:r>
                        <a:rPr lang="en-US" dirty="0"/>
                        <a:t>Business Development</a:t>
                      </a:r>
                    </a:p>
                  </a:txBody>
                  <a:tcPr anchor="ctr"/>
                </a:tc>
                <a:tc>
                  <a:txBody>
                    <a:bodyPr/>
                    <a:lstStyle/>
                    <a:p>
                      <a:pPr algn="ctr"/>
                      <a:r>
                        <a:rPr lang="en-US" dirty="0"/>
                        <a:t>29</a:t>
                      </a:r>
                    </a:p>
                  </a:txBody>
                  <a:tcPr anchor="ctr"/>
                </a:tc>
                <a:extLst>
                  <a:ext uri="{0D108BD9-81ED-4DB2-BD59-A6C34878D82A}">
                    <a16:rowId xmlns:a16="http://schemas.microsoft.com/office/drawing/2014/main" val="954099209"/>
                  </a:ext>
                </a:extLst>
              </a:tr>
              <a:tr h="650240">
                <a:tc>
                  <a:txBody>
                    <a:bodyPr/>
                    <a:lstStyle/>
                    <a:p>
                      <a:pPr algn="ctr"/>
                      <a:r>
                        <a:rPr lang="en-US" dirty="0"/>
                        <a:t>Employment</a:t>
                      </a:r>
                    </a:p>
                  </a:txBody>
                  <a:tcPr anchor="ctr"/>
                </a:tc>
                <a:tc>
                  <a:txBody>
                    <a:bodyPr/>
                    <a:lstStyle/>
                    <a:p>
                      <a:pPr algn="ctr"/>
                      <a:r>
                        <a:rPr lang="en-US" dirty="0"/>
                        <a:t>29</a:t>
                      </a:r>
                    </a:p>
                  </a:txBody>
                  <a:tcPr anchor="ctr"/>
                </a:tc>
                <a:extLst>
                  <a:ext uri="{0D108BD9-81ED-4DB2-BD59-A6C34878D82A}">
                    <a16:rowId xmlns:a16="http://schemas.microsoft.com/office/drawing/2014/main" val="3583630927"/>
                  </a:ext>
                </a:extLst>
              </a:tr>
              <a:tr h="650240">
                <a:tc>
                  <a:txBody>
                    <a:bodyPr/>
                    <a:lstStyle/>
                    <a:p>
                      <a:pPr algn="ctr"/>
                      <a:r>
                        <a:rPr lang="en-US" dirty="0"/>
                        <a:t>Income</a:t>
                      </a:r>
                    </a:p>
                  </a:txBody>
                  <a:tcPr anchor="ctr"/>
                </a:tc>
                <a:tc>
                  <a:txBody>
                    <a:bodyPr/>
                    <a:lstStyle/>
                    <a:p>
                      <a:pPr algn="ctr"/>
                      <a:r>
                        <a:rPr lang="en-US" dirty="0"/>
                        <a:t>37</a:t>
                      </a:r>
                    </a:p>
                  </a:txBody>
                  <a:tcPr anchor="ctr"/>
                </a:tc>
                <a:extLst>
                  <a:ext uri="{0D108BD9-81ED-4DB2-BD59-A6C34878D82A}">
                    <a16:rowId xmlns:a16="http://schemas.microsoft.com/office/drawing/2014/main" val="4253430130"/>
                  </a:ext>
                </a:extLst>
              </a:tr>
              <a:tr h="650240">
                <a:tc>
                  <a:txBody>
                    <a:bodyPr/>
                    <a:lstStyle/>
                    <a:p>
                      <a:pPr algn="ctr"/>
                      <a:r>
                        <a:rPr lang="en-US" dirty="0"/>
                        <a:t>Poverty</a:t>
                      </a:r>
                    </a:p>
                  </a:txBody>
                  <a:tcPr anchor="ctr"/>
                </a:tc>
                <a:tc>
                  <a:txBody>
                    <a:bodyPr/>
                    <a:lstStyle/>
                    <a:p>
                      <a:pPr algn="ctr"/>
                      <a:r>
                        <a:rPr lang="en-US" dirty="0"/>
                        <a:t>19</a:t>
                      </a:r>
                    </a:p>
                  </a:txBody>
                  <a:tcPr anchor="ctr"/>
                </a:tc>
                <a:extLst>
                  <a:ext uri="{0D108BD9-81ED-4DB2-BD59-A6C34878D82A}">
                    <a16:rowId xmlns:a16="http://schemas.microsoft.com/office/drawing/2014/main" val="866106149"/>
                  </a:ext>
                </a:extLst>
              </a:tr>
            </a:tbl>
          </a:graphicData>
        </a:graphic>
      </p:graphicFrame>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a:xfrm>
            <a:off x="400049" y="272760"/>
            <a:ext cx="8050267" cy="933740"/>
          </a:xfrm>
        </p:spPr>
        <p:txBody>
          <a:bodyPr>
            <a:normAutofit fontScale="90000"/>
          </a:bodyPr>
          <a:lstStyle/>
          <a:p>
            <a:r>
              <a:rPr lang="en-US" dirty="0"/>
              <a:t>Economic Opportunity</a:t>
            </a:r>
            <a:br>
              <a:rPr lang="en-US" dirty="0"/>
            </a:br>
            <a:r>
              <a:rPr lang="en-US" sz="3100" dirty="0"/>
              <a:t>Theme Score: 28/100</a:t>
            </a:r>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
          </p:nvPr>
        </p:nvSpPr>
        <p:spPr>
          <a:xfrm>
            <a:off x="400049" y="1371599"/>
            <a:ext cx="4364456" cy="4044515"/>
          </a:xfrm>
        </p:spPr>
        <p:txBody>
          <a:bodyPr>
            <a:normAutofit fontScale="92500" lnSpcReduction="10000"/>
          </a:bodyPr>
          <a:lstStyle/>
          <a:p>
            <a:r>
              <a:rPr lang="en-US" dirty="0"/>
              <a:t>The sample indicator Job Opportunities is one of the three least equitable indicators with a score of 1</a:t>
            </a:r>
          </a:p>
          <a:p>
            <a:r>
              <a:rPr lang="en-US" dirty="0"/>
              <a:t>Racially diverse neighborhoods have access to 17 times the number of jobs (40,000+) within a 30-minute public transit commute as majority-Black neighborhoods (~2,500)</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pPr/>
              <a:t>21</a:t>
            </a:fld>
            <a:endParaRPr lang="en-US" dirty="0"/>
          </a:p>
        </p:txBody>
      </p:sp>
      <p:sp>
        <p:nvSpPr>
          <p:cNvPr id="7" name="Content Placeholder 6">
            <a:extLst>
              <a:ext uri="{FF2B5EF4-FFF2-40B4-BE49-F238E27FC236}">
                <a16:creationId xmlns:a16="http://schemas.microsoft.com/office/drawing/2014/main" id="{19F651EB-5EB5-4163-A590-4B7EAB5E1B0E}"/>
              </a:ext>
            </a:extLst>
          </p:cNvPr>
          <p:cNvSpPr>
            <a:spLocks noGrp="1"/>
          </p:cNvSpPr>
          <p:nvPr>
            <p:ph idx="13"/>
          </p:nvPr>
        </p:nvSpPr>
        <p:spPr/>
        <p:txBody>
          <a:bodyPr/>
          <a:lstStyle/>
          <a:p>
            <a:r>
              <a:rPr lang="en-US" dirty="0"/>
              <a:t>Human and Social Needs</a:t>
            </a:r>
          </a:p>
        </p:txBody>
      </p:sp>
    </p:spTree>
    <p:extLst>
      <p:ext uri="{BB962C8B-B14F-4D97-AF65-F5344CB8AC3E}">
        <p14:creationId xmlns:p14="http://schemas.microsoft.com/office/powerpoint/2010/main" val="1194363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4524C45C-C47A-4C48-B8B0-A523CD890C01}"/>
              </a:ext>
            </a:extLst>
          </p:cNvPr>
          <p:cNvGraphicFramePr>
            <a:graphicFrameLocks noGrp="1"/>
          </p:cNvGraphicFramePr>
          <p:nvPr>
            <p:extLst>
              <p:ext uri="{D42A27DB-BD31-4B8C-83A1-F6EECF244321}">
                <p14:modId xmlns:p14="http://schemas.microsoft.com/office/powerpoint/2010/main" val="2332112291"/>
              </p:ext>
            </p:extLst>
          </p:nvPr>
        </p:nvGraphicFramePr>
        <p:xfrm>
          <a:off x="4876800" y="1371598"/>
          <a:ext cx="3573516" cy="3251200"/>
        </p:xfrm>
        <a:graphic>
          <a:graphicData uri="http://schemas.openxmlformats.org/drawingml/2006/table">
            <a:tbl>
              <a:tblPr firstRow="1" bandRow="1">
                <a:tableStyleId>{5C22544A-7EE6-4342-B048-85BDC9FD1C3A}</a:tableStyleId>
              </a:tblPr>
              <a:tblGrid>
                <a:gridCol w="1786758">
                  <a:extLst>
                    <a:ext uri="{9D8B030D-6E8A-4147-A177-3AD203B41FA5}">
                      <a16:colId xmlns:a16="http://schemas.microsoft.com/office/drawing/2014/main" val="316325165"/>
                    </a:ext>
                  </a:extLst>
                </a:gridCol>
                <a:gridCol w="1786758">
                  <a:extLst>
                    <a:ext uri="{9D8B030D-6E8A-4147-A177-3AD203B41FA5}">
                      <a16:colId xmlns:a16="http://schemas.microsoft.com/office/drawing/2014/main" val="3542036596"/>
                    </a:ext>
                  </a:extLst>
                </a:gridCol>
              </a:tblGrid>
              <a:tr h="650240">
                <a:tc>
                  <a:txBody>
                    <a:bodyPr/>
                    <a:lstStyle/>
                    <a:p>
                      <a:pPr algn="ctr"/>
                      <a:r>
                        <a:rPr lang="en-US" dirty="0"/>
                        <a:t>Topic</a:t>
                      </a:r>
                    </a:p>
                  </a:txBody>
                  <a:tcPr anchor="ctr"/>
                </a:tc>
                <a:tc>
                  <a:txBody>
                    <a:bodyPr/>
                    <a:lstStyle/>
                    <a:p>
                      <a:pPr algn="ctr"/>
                      <a:r>
                        <a:rPr lang="en-US" dirty="0"/>
                        <a:t>Score</a:t>
                      </a:r>
                    </a:p>
                  </a:txBody>
                  <a:tcPr anchor="ctr"/>
                </a:tc>
                <a:extLst>
                  <a:ext uri="{0D108BD9-81ED-4DB2-BD59-A6C34878D82A}">
                    <a16:rowId xmlns:a16="http://schemas.microsoft.com/office/drawing/2014/main" val="1491063571"/>
                  </a:ext>
                </a:extLst>
              </a:tr>
              <a:tr h="650240">
                <a:tc>
                  <a:txBody>
                    <a:bodyPr/>
                    <a:lstStyle/>
                    <a:p>
                      <a:pPr algn="ctr"/>
                      <a:r>
                        <a:rPr lang="en-US" dirty="0"/>
                        <a:t>Affordability of Housing</a:t>
                      </a:r>
                    </a:p>
                  </a:txBody>
                  <a:tcPr anchor="ctr"/>
                </a:tc>
                <a:tc>
                  <a:txBody>
                    <a:bodyPr/>
                    <a:lstStyle/>
                    <a:p>
                      <a:pPr algn="ctr"/>
                      <a:r>
                        <a:rPr lang="en-US" dirty="0"/>
                        <a:t>49</a:t>
                      </a:r>
                    </a:p>
                  </a:txBody>
                  <a:tcPr anchor="ctr"/>
                </a:tc>
                <a:extLst>
                  <a:ext uri="{0D108BD9-81ED-4DB2-BD59-A6C34878D82A}">
                    <a16:rowId xmlns:a16="http://schemas.microsoft.com/office/drawing/2014/main" val="954099209"/>
                  </a:ext>
                </a:extLst>
              </a:tr>
              <a:tr h="650240">
                <a:tc>
                  <a:txBody>
                    <a:bodyPr/>
                    <a:lstStyle/>
                    <a:p>
                      <a:pPr algn="ctr"/>
                      <a:r>
                        <a:rPr lang="en-US" dirty="0"/>
                        <a:t>Community Resources</a:t>
                      </a:r>
                    </a:p>
                  </a:txBody>
                  <a:tcPr anchor="ctr"/>
                </a:tc>
                <a:tc>
                  <a:txBody>
                    <a:bodyPr/>
                    <a:lstStyle/>
                    <a:p>
                      <a:pPr algn="ctr"/>
                      <a:r>
                        <a:rPr lang="en-US" dirty="0"/>
                        <a:t>63</a:t>
                      </a:r>
                    </a:p>
                  </a:txBody>
                  <a:tcPr anchor="ctr"/>
                </a:tc>
                <a:extLst>
                  <a:ext uri="{0D108BD9-81ED-4DB2-BD59-A6C34878D82A}">
                    <a16:rowId xmlns:a16="http://schemas.microsoft.com/office/drawing/2014/main" val="3583630927"/>
                  </a:ext>
                </a:extLst>
              </a:tr>
              <a:tr h="650240">
                <a:tc>
                  <a:txBody>
                    <a:bodyPr/>
                    <a:lstStyle/>
                    <a:p>
                      <a:pPr algn="ctr"/>
                      <a:r>
                        <a:rPr lang="en-US" dirty="0"/>
                        <a:t>Quality of Housing</a:t>
                      </a:r>
                    </a:p>
                  </a:txBody>
                  <a:tcPr anchor="ctr"/>
                </a:tc>
                <a:tc>
                  <a:txBody>
                    <a:bodyPr/>
                    <a:lstStyle/>
                    <a:p>
                      <a:pPr algn="ctr"/>
                      <a:r>
                        <a:rPr lang="en-US" dirty="0"/>
                        <a:t>25</a:t>
                      </a:r>
                    </a:p>
                  </a:txBody>
                  <a:tcPr anchor="ctr"/>
                </a:tc>
                <a:extLst>
                  <a:ext uri="{0D108BD9-81ED-4DB2-BD59-A6C34878D82A}">
                    <a16:rowId xmlns:a16="http://schemas.microsoft.com/office/drawing/2014/main" val="4253430130"/>
                  </a:ext>
                </a:extLst>
              </a:tr>
              <a:tr h="650240">
                <a:tc>
                  <a:txBody>
                    <a:bodyPr/>
                    <a:lstStyle/>
                    <a:p>
                      <a:pPr algn="ctr"/>
                      <a:r>
                        <a:rPr lang="en-US" dirty="0"/>
                        <a:t>Services</a:t>
                      </a:r>
                    </a:p>
                  </a:txBody>
                  <a:tcPr anchor="ctr"/>
                </a:tc>
                <a:tc>
                  <a:txBody>
                    <a:bodyPr/>
                    <a:lstStyle/>
                    <a:p>
                      <a:pPr algn="ctr"/>
                      <a:r>
                        <a:rPr lang="en-US" dirty="0"/>
                        <a:t>61</a:t>
                      </a:r>
                    </a:p>
                  </a:txBody>
                  <a:tcPr anchor="ctr"/>
                </a:tc>
                <a:extLst>
                  <a:ext uri="{0D108BD9-81ED-4DB2-BD59-A6C34878D82A}">
                    <a16:rowId xmlns:a16="http://schemas.microsoft.com/office/drawing/2014/main" val="866106149"/>
                  </a:ext>
                </a:extLst>
              </a:tr>
            </a:tbl>
          </a:graphicData>
        </a:graphic>
      </p:graphicFrame>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a:xfrm>
            <a:off x="400049" y="272760"/>
            <a:ext cx="8050267" cy="933740"/>
          </a:xfrm>
        </p:spPr>
        <p:txBody>
          <a:bodyPr>
            <a:normAutofit fontScale="90000"/>
          </a:bodyPr>
          <a:lstStyle/>
          <a:p>
            <a:r>
              <a:rPr lang="en-US" dirty="0"/>
              <a:t>Housing and Neighborhood Quality</a:t>
            </a:r>
            <a:br>
              <a:rPr lang="en-US" dirty="0"/>
            </a:br>
            <a:r>
              <a:rPr lang="en-US" sz="3100" dirty="0"/>
              <a:t>Theme Score: 49/100</a:t>
            </a:r>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
          </p:nvPr>
        </p:nvSpPr>
        <p:spPr>
          <a:xfrm>
            <a:off x="400049" y="1371599"/>
            <a:ext cx="4161441" cy="4044515"/>
          </a:xfrm>
        </p:spPr>
        <p:txBody>
          <a:bodyPr>
            <a:normAutofit/>
          </a:bodyPr>
          <a:lstStyle/>
          <a:p>
            <a:r>
              <a:rPr lang="en-US" dirty="0"/>
              <a:t>The sample indicator Internet Coverage earned a score of 16</a:t>
            </a:r>
          </a:p>
          <a:p>
            <a:r>
              <a:rPr lang="en-US" dirty="0"/>
              <a:t>Fewer than 10% of White households lack internet access, compared to more than 30% of African American households</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pPr/>
              <a:t>22</a:t>
            </a:fld>
            <a:endParaRPr lang="en-US" dirty="0"/>
          </a:p>
        </p:txBody>
      </p:sp>
      <p:sp>
        <p:nvSpPr>
          <p:cNvPr id="7" name="Content Placeholder 6">
            <a:extLst>
              <a:ext uri="{FF2B5EF4-FFF2-40B4-BE49-F238E27FC236}">
                <a16:creationId xmlns:a16="http://schemas.microsoft.com/office/drawing/2014/main" id="{19F651EB-5EB5-4163-A590-4B7EAB5E1B0E}"/>
              </a:ext>
            </a:extLst>
          </p:cNvPr>
          <p:cNvSpPr>
            <a:spLocks noGrp="1"/>
          </p:cNvSpPr>
          <p:nvPr>
            <p:ph idx="13"/>
          </p:nvPr>
        </p:nvSpPr>
        <p:spPr/>
        <p:txBody>
          <a:bodyPr/>
          <a:lstStyle/>
          <a:p>
            <a:r>
              <a:rPr lang="en-US" dirty="0"/>
              <a:t>Human and Social Needs</a:t>
            </a:r>
          </a:p>
        </p:txBody>
      </p:sp>
    </p:spTree>
    <p:extLst>
      <p:ext uri="{BB962C8B-B14F-4D97-AF65-F5344CB8AC3E}">
        <p14:creationId xmlns:p14="http://schemas.microsoft.com/office/powerpoint/2010/main" val="3497599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4524C45C-C47A-4C48-B8B0-A523CD890C01}"/>
              </a:ext>
            </a:extLst>
          </p:cNvPr>
          <p:cNvGraphicFramePr>
            <a:graphicFrameLocks noGrp="1"/>
          </p:cNvGraphicFramePr>
          <p:nvPr>
            <p:extLst>
              <p:ext uri="{D42A27DB-BD31-4B8C-83A1-F6EECF244321}">
                <p14:modId xmlns:p14="http://schemas.microsoft.com/office/powerpoint/2010/main" val="12434594"/>
              </p:ext>
            </p:extLst>
          </p:nvPr>
        </p:nvGraphicFramePr>
        <p:xfrm>
          <a:off x="4876800" y="1371598"/>
          <a:ext cx="3573516" cy="3251200"/>
        </p:xfrm>
        <a:graphic>
          <a:graphicData uri="http://schemas.openxmlformats.org/drawingml/2006/table">
            <a:tbl>
              <a:tblPr firstRow="1" bandRow="1">
                <a:tableStyleId>{5C22544A-7EE6-4342-B048-85BDC9FD1C3A}</a:tableStyleId>
              </a:tblPr>
              <a:tblGrid>
                <a:gridCol w="1786758">
                  <a:extLst>
                    <a:ext uri="{9D8B030D-6E8A-4147-A177-3AD203B41FA5}">
                      <a16:colId xmlns:a16="http://schemas.microsoft.com/office/drawing/2014/main" val="316325165"/>
                    </a:ext>
                  </a:extLst>
                </a:gridCol>
                <a:gridCol w="1786758">
                  <a:extLst>
                    <a:ext uri="{9D8B030D-6E8A-4147-A177-3AD203B41FA5}">
                      <a16:colId xmlns:a16="http://schemas.microsoft.com/office/drawing/2014/main" val="3542036596"/>
                    </a:ext>
                  </a:extLst>
                </a:gridCol>
              </a:tblGrid>
              <a:tr h="650240">
                <a:tc>
                  <a:txBody>
                    <a:bodyPr/>
                    <a:lstStyle/>
                    <a:p>
                      <a:pPr algn="ctr"/>
                      <a:r>
                        <a:rPr lang="en-US" dirty="0"/>
                        <a:t>Topic</a:t>
                      </a:r>
                    </a:p>
                  </a:txBody>
                  <a:tcPr anchor="ctr"/>
                </a:tc>
                <a:tc>
                  <a:txBody>
                    <a:bodyPr/>
                    <a:lstStyle/>
                    <a:p>
                      <a:pPr algn="ctr"/>
                      <a:r>
                        <a:rPr lang="en-US" dirty="0"/>
                        <a:t>Score</a:t>
                      </a:r>
                    </a:p>
                  </a:txBody>
                  <a:tcPr anchor="ctr"/>
                </a:tc>
                <a:extLst>
                  <a:ext uri="{0D108BD9-81ED-4DB2-BD59-A6C34878D82A}">
                    <a16:rowId xmlns:a16="http://schemas.microsoft.com/office/drawing/2014/main" val="1491063571"/>
                  </a:ext>
                </a:extLst>
              </a:tr>
              <a:tr h="650240">
                <a:tc>
                  <a:txBody>
                    <a:bodyPr/>
                    <a:lstStyle/>
                    <a:p>
                      <a:pPr algn="ctr"/>
                      <a:r>
                        <a:rPr lang="en-US" dirty="0"/>
                        <a:t>Government</a:t>
                      </a:r>
                    </a:p>
                  </a:txBody>
                  <a:tcPr anchor="ctr"/>
                </a:tc>
                <a:tc>
                  <a:txBody>
                    <a:bodyPr/>
                    <a:lstStyle/>
                    <a:p>
                      <a:pPr algn="ctr"/>
                      <a:r>
                        <a:rPr lang="en-US" dirty="0"/>
                        <a:t>57</a:t>
                      </a:r>
                    </a:p>
                  </a:txBody>
                  <a:tcPr anchor="ctr"/>
                </a:tc>
                <a:extLst>
                  <a:ext uri="{0D108BD9-81ED-4DB2-BD59-A6C34878D82A}">
                    <a16:rowId xmlns:a16="http://schemas.microsoft.com/office/drawing/2014/main" val="954099209"/>
                  </a:ext>
                </a:extLst>
              </a:tr>
              <a:tr h="650240">
                <a:tc>
                  <a:txBody>
                    <a:bodyPr/>
                    <a:lstStyle/>
                    <a:p>
                      <a:pPr algn="ctr"/>
                      <a:r>
                        <a:rPr lang="en-US" dirty="0"/>
                        <a:t>Incarceration</a:t>
                      </a:r>
                    </a:p>
                  </a:txBody>
                  <a:tcPr anchor="ctr"/>
                </a:tc>
                <a:tc>
                  <a:txBody>
                    <a:bodyPr/>
                    <a:lstStyle/>
                    <a:p>
                      <a:pPr algn="ctr"/>
                      <a:r>
                        <a:rPr lang="en-US" dirty="0"/>
                        <a:t>43</a:t>
                      </a:r>
                    </a:p>
                  </a:txBody>
                  <a:tcPr anchor="ctr"/>
                </a:tc>
                <a:extLst>
                  <a:ext uri="{0D108BD9-81ED-4DB2-BD59-A6C34878D82A}">
                    <a16:rowId xmlns:a16="http://schemas.microsoft.com/office/drawing/2014/main" val="3583630927"/>
                  </a:ext>
                </a:extLst>
              </a:tr>
              <a:tr h="650240">
                <a:tc>
                  <a:txBody>
                    <a:bodyPr/>
                    <a:lstStyle/>
                    <a:p>
                      <a:pPr algn="ctr"/>
                      <a:r>
                        <a:rPr lang="en-US" dirty="0"/>
                        <a:t>Law Enforcement</a:t>
                      </a:r>
                    </a:p>
                  </a:txBody>
                  <a:tcPr anchor="ctr"/>
                </a:tc>
                <a:tc>
                  <a:txBody>
                    <a:bodyPr/>
                    <a:lstStyle/>
                    <a:p>
                      <a:pPr algn="ctr"/>
                      <a:r>
                        <a:rPr lang="en-US" dirty="0"/>
                        <a:t>42</a:t>
                      </a:r>
                    </a:p>
                  </a:txBody>
                  <a:tcPr anchor="ctr"/>
                </a:tc>
                <a:extLst>
                  <a:ext uri="{0D108BD9-81ED-4DB2-BD59-A6C34878D82A}">
                    <a16:rowId xmlns:a16="http://schemas.microsoft.com/office/drawing/2014/main" val="4253430130"/>
                  </a:ext>
                </a:extLst>
              </a:tr>
              <a:tr h="650240">
                <a:tc>
                  <a:txBody>
                    <a:bodyPr/>
                    <a:lstStyle/>
                    <a:p>
                      <a:pPr algn="ctr"/>
                      <a:r>
                        <a:rPr lang="en-US" dirty="0"/>
                        <a:t>Victimization</a:t>
                      </a:r>
                    </a:p>
                  </a:txBody>
                  <a:tcPr anchor="ctr"/>
                </a:tc>
                <a:tc>
                  <a:txBody>
                    <a:bodyPr/>
                    <a:lstStyle/>
                    <a:p>
                      <a:pPr algn="ctr"/>
                      <a:r>
                        <a:rPr lang="en-US" dirty="0"/>
                        <a:t>40</a:t>
                      </a:r>
                    </a:p>
                  </a:txBody>
                  <a:tcPr anchor="ctr"/>
                </a:tc>
                <a:extLst>
                  <a:ext uri="{0D108BD9-81ED-4DB2-BD59-A6C34878D82A}">
                    <a16:rowId xmlns:a16="http://schemas.microsoft.com/office/drawing/2014/main" val="866106149"/>
                  </a:ext>
                </a:extLst>
              </a:tr>
            </a:tbl>
          </a:graphicData>
        </a:graphic>
      </p:graphicFrame>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a:xfrm>
            <a:off x="400049" y="272760"/>
            <a:ext cx="8050267" cy="933740"/>
          </a:xfrm>
        </p:spPr>
        <p:txBody>
          <a:bodyPr>
            <a:normAutofit fontScale="90000"/>
          </a:bodyPr>
          <a:lstStyle/>
          <a:p>
            <a:r>
              <a:rPr lang="en-US" dirty="0"/>
              <a:t>Justice and Government</a:t>
            </a:r>
            <a:br>
              <a:rPr lang="en-US" dirty="0"/>
            </a:br>
            <a:r>
              <a:rPr lang="en-US" sz="3100" dirty="0"/>
              <a:t>Theme Score: 46/100</a:t>
            </a:r>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
          </p:nvPr>
        </p:nvSpPr>
        <p:spPr>
          <a:xfrm>
            <a:off x="400049" y="1371599"/>
            <a:ext cx="4161441" cy="4044515"/>
          </a:xfrm>
        </p:spPr>
        <p:txBody>
          <a:bodyPr>
            <a:normAutofit fontScale="92500" lnSpcReduction="10000"/>
          </a:bodyPr>
          <a:lstStyle/>
          <a:p>
            <a:r>
              <a:rPr lang="en-US" dirty="0"/>
              <a:t>Whites are five times more likely than Hispanics to serve on a board or commission (Representation in Government)</a:t>
            </a:r>
          </a:p>
          <a:p>
            <a:r>
              <a:rPr lang="en-US" dirty="0"/>
              <a:t>Traffic stops involving African Americans are 1.5 times more likely to result in a vehicle search than those involving Whites (Traffic Stops)</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pPr/>
              <a:t>23</a:t>
            </a:fld>
            <a:endParaRPr lang="en-US" dirty="0"/>
          </a:p>
        </p:txBody>
      </p:sp>
      <p:sp>
        <p:nvSpPr>
          <p:cNvPr id="7" name="Content Placeholder 6">
            <a:extLst>
              <a:ext uri="{FF2B5EF4-FFF2-40B4-BE49-F238E27FC236}">
                <a16:creationId xmlns:a16="http://schemas.microsoft.com/office/drawing/2014/main" id="{19F651EB-5EB5-4163-A590-4B7EAB5E1B0E}"/>
              </a:ext>
            </a:extLst>
          </p:cNvPr>
          <p:cNvSpPr>
            <a:spLocks noGrp="1"/>
          </p:cNvSpPr>
          <p:nvPr>
            <p:ph idx="13"/>
          </p:nvPr>
        </p:nvSpPr>
        <p:spPr/>
        <p:txBody>
          <a:bodyPr/>
          <a:lstStyle/>
          <a:p>
            <a:r>
              <a:rPr lang="en-US" dirty="0"/>
              <a:t>Human and Social Needs</a:t>
            </a:r>
          </a:p>
        </p:txBody>
      </p:sp>
    </p:spTree>
    <p:extLst>
      <p:ext uri="{BB962C8B-B14F-4D97-AF65-F5344CB8AC3E}">
        <p14:creationId xmlns:p14="http://schemas.microsoft.com/office/powerpoint/2010/main" val="3824147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4524C45C-C47A-4C48-B8B0-A523CD890C01}"/>
              </a:ext>
            </a:extLst>
          </p:cNvPr>
          <p:cNvGraphicFramePr>
            <a:graphicFrameLocks noGrp="1"/>
          </p:cNvGraphicFramePr>
          <p:nvPr>
            <p:extLst>
              <p:ext uri="{D42A27DB-BD31-4B8C-83A1-F6EECF244321}">
                <p14:modId xmlns:p14="http://schemas.microsoft.com/office/powerpoint/2010/main" val="426292514"/>
              </p:ext>
            </p:extLst>
          </p:nvPr>
        </p:nvGraphicFramePr>
        <p:xfrm>
          <a:off x="4876800" y="1371598"/>
          <a:ext cx="3573516" cy="3251200"/>
        </p:xfrm>
        <a:graphic>
          <a:graphicData uri="http://schemas.openxmlformats.org/drawingml/2006/table">
            <a:tbl>
              <a:tblPr firstRow="1" bandRow="1">
                <a:tableStyleId>{5C22544A-7EE6-4342-B048-85BDC9FD1C3A}</a:tableStyleId>
              </a:tblPr>
              <a:tblGrid>
                <a:gridCol w="1786758">
                  <a:extLst>
                    <a:ext uri="{9D8B030D-6E8A-4147-A177-3AD203B41FA5}">
                      <a16:colId xmlns:a16="http://schemas.microsoft.com/office/drawing/2014/main" val="316325165"/>
                    </a:ext>
                  </a:extLst>
                </a:gridCol>
                <a:gridCol w="1786758">
                  <a:extLst>
                    <a:ext uri="{9D8B030D-6E8A-4147-A177-3AD203B41FA5}">
                      <a16:colId xmlns:a16="http://schemas.microsoft.com/office/drawing/2014/main" val="3542036596"/>
                    </a:ext>
                  </a:extLst>
                </a:gridCol>
              </a:tblGrid>
              <a:tr h="650240">
                <a:tc>
                  <a:txBody>
                    <a:bodyPr/>
                    <a:lstStyle/>
                    <a:p>
                      <a:pPr algn="ctr"/>
                      <a:r>
                        <a:rPr lang="en-US" dirty="0"/>
                        <a:t>Topic</a:t>
                      </a:r>
                    </a:p>
                  </a:txBody>
                  <a:tcPr anchor="ctr"/>
                </a:tc>
                <a:tc>
                  <a:txBody>
                    <a:bodyPr/>
                    <a:lstStyle/>
                    <a:p>
                      <a:pPr algn="ctr"/>
                      <a:r>
                        <a:rPr lang="en-US" dirty="0"/>
                        <a:t>Score</a:t>
                      </a:r>
                    </a:p>
                  </a:txBody>
                  <a:tcPr anchor="ctr"/>
                </a:tc>
                <a:extLst>
                  <a:ext uri="{0D108BD9-81ED-4DB2-BD59-A6C34878D82A}">
                    <a16:rowId xmlns:a16="http://schemas.microsoft.com/office/drawing/2014/main" val="1491063571"/>
                  </a:ext>
                </a:extLst>
              </a:tr>
              <a:tr h="650240">
                <a:tc>
                  <a:txBody>
                    <a:bodyPr/>
                    <a:lstStyle/>
                    <a:p>
                      <a:pPr algn="ctr"/>
                      <a:r>
                        <a:rPr lang="en-US" dirty="0"/>
                        <a:t>Behavioral Risk Factors</a:t>
                      </a:r>
                    </a:p>
                  </a:txBody>
                  <a:tcPr anchor="ctr"/>
                </a:tc>
                <a:tc>
                  <a:txBody>
                    <a:bodyPr/>
                    <a:lstStyle/>
                    <a:p>
                      <a:pPr algn="ctr"/>
                      <a:r>
                        <a:rPr lang="en-US" dirty="0"/>
                        <a:t>36</a:t>
                      </a:r>
                    </a:p>
                  </a:txBody>
                  <a:tcPr anchor="ctr"/>
                </a:tc>
                <a:extLst>
                  <a:ext uri="{0D108BD9-81ED-4DB2-BD59-A6C34878D82A}">
                    <a16:rowId xmlns:a16="http://schemas.microsoft.com/office/drawing/2014/main" val="954099209"/>
                  </a:ext>
                </a:extLst>
              </a:tr>
              <a:tr h="650240">
                <a:tc>
                  <a:txBody>
                    <a:bodyPr/>
                    <a:lstStyle/>
                    <a:p>
                      <a:pPr algn="ctr"/>
                      <a:r>
                        <a:rPr lang="en-US" dirty="0"/>
                        <a:t>Health Care</a:t>
                      </a:r>
                    </a:p>
                  </a:txBody>
                  <a:tcPr anchor="ctr"/>
                </a:tc>
                <a:tc>
                  <a:txBody>
                    <a:bodyPr/>
                    <a:lstStyle/>
                    <a:p>
                      <a:pPr algn="ctr"/>
                      <a:r>
                        <a:rPr lang="en-US" dirty="0"/>
                        <a:t>50</a:t>
                      </a:r>
                    </a:p>
                  </a:txBody>
                  <a:tcPr anchor="ctr"/>
                </a:tc>
                <a:extLst>
                  <a:ext uri="{0D108BD9-81ED-4DB2-BD59-A6C34878D82A}">
                    <a16:rowId xmlns:a16="http://schemas.microsoft.com/office/drawing/2014/main" val="3583630927"/>
                  </a:ext>
                </a:extLst>
              </a:tr>
              <a:tr h="650240">
                <a:tc>
                  <a:txBody>
                    <a:bodyPr/>
                    <a:lstStyle/>
                    <a:p>
                      <a:pPr algn="ctr"/>
                      <a:r>
                        <a:rPr lang="en-US" dirty="0"/>
                        <a:t>Population Health</a:t>
                      </a:r>
                    </a:p>
                  </a:txBody>
                  <a:tcPr anchor="ctr"/>
                </a:tc>
                <a:tc>
                  <a:txBody>
                    <a:bodyPr/>
                    <a:lstStyle/>
                    <a:p>
                      <a:pPr algn="ctr"/>
                      <a:r>
                        <a:rPr lang="en-US" dirty="0"/>
                        <a:t>35</a:t>
                      </a:r>
                    </a:p>
                  </a:txBody>
                  <a:tcPr anchor="ctr"/>
                </a:tc>
                <a:extLst>
                  <a:ext uri="{0D108BD9-81ED-4DB2-BD59-A6C34878D82A}">
                    <a16:rowId xmlns:a16="http://schemas.microsoft.com/office/drawing/2014/main" val="4253430130"/>
                  </a:ext>
                </a:extLst>
              </a:tr>
              <a:tr h="650240">
                <a:tc>
                  <a:txBody>
                    <a:bodyPr/>
                    <a:lstStyle/>
                    <a:p>
                      <a:pPr algn="ctr"/>
                      <a:r>
                        <a:rPr lang="en-US" dirty="0"/>
                        <a:t>Maternal and Child Health</a:t>
                      </a:r>
                    </a:p>
                  </a:txBody>
                  <a:tcPr anchor="ctr"/>
                </a:tc>
                <a:tc>
                  <a:txBody>
                    <a:bodyPr/>
                    <a:lstStyle/>
                    <a:p>
                      <a:pPr algn="ctr"/>
                      <a:r>
                        <a:rPr lang="en-US" dirty="0"/>
                        <a:t>32</a:t>
                      </a:r>
                    </a:p>
                  </a:txBody>
                  <a:tcPr anchor="ctr"/>
                </a:tc>
                <a:extLst>
                  <a:ext uri="{0D108BD9-81ED-4DB2-BD59-A6C34878D82A}">
                    <a16:rowId xmlns:a16="http://schemas.microsoft.com/office/drawing/2014/main" val="866106149"/>
                  </a:ext>
                </a:extLst>
              </a:tr>
            </a:tbl>
          </a:graphicData>
        </a:graphic>
      </p:graphicFrame>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a:xfrm>
            <a:off x="400049" y="272760"/>
            <a:ext cx="8050267" cy="933740"/>
          </a:xfrm>
        </p:spPr>
        <p:txBody>
          <a:bodyPr>
            <a:normAutofit fontScale="90000"/>
          </a:bodyPr>
          <a:lstStyle/>
          <a:p>
            <a:r>
              <a:rPr lang="en-US" dirty="0"/>
              <a:t>Public Health</a:t>
            </a:r>
            <a:br>
              <a:rPr lang="en-US" dirty="0"/>
            </a:br>
            <a:r>
              <a:rPr lang="en-US" sz="3100" dirty="0"/>
              <a:t>Theme Score: 38/100</a:t>
            </a:r>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
          </p:nvPr>
        </p:nvSpPr>
        <p:spPr>
          <a:xfrm>
            <a:off x="400049" y="1371599"/>
            <a:ext cx="4161441" cy="4044515"/>
          </a:xfrm>
        </p:spPr>
        <p:txBody>
          <a:bodyPr>
            <a:normAutofit fontScale="92500" lnSpcReduction="20000"/>
          </a:bodyPr>
          <a:lstStyle/>
          <a:p>
            <a:r>
              <a:rPr lang="en-US" dirty="0"/>
              <a:t>The rate of asthma for Black children is almost eight times the rate for Asians and just more than four times the rate for Whites and Hispanics (Child Asthma)</a:t>
            </a:r>
          </a:p>
          <a:p>
            <a:r>
              <a:rPr lang="en-US" dirty="0"/>
              <a:t>The pregnancy rate for Hispanic mothers under the age of 16 is nearly five times higher than the rate for White mothers (Teen Pregnancy)</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pPr/>
              <a:t>24</a:t>
            </a:fld>
            <a:endParaRPr lang="en-US" dirty="0"/>
          </a:p>
        </p:txBody>
      </p:sp>
      <p:sp>
        <p:nvSpPr>
          <p:cNvPr id="7" name="Content Placeholder 6">
            <a:extLst>
              <a:ext uri="{FF2B5EF4-FFF2-40B4-BE49-F238E27FC236}">
                <a16:creationId xmlns:a16="http://schemas.microsoft.com/office/drawing/2014/main" id="{19F651EB-5EB5-4163-A590-4B7EAB5E1B0E}"/>
              </a:ext>
            </a:extLst>
          </p:cNvPr>
          <p:cNvSpPr>
            <a:spLocks noGrp="1"/>
          </p:cNvSpPr>
          <p:nvPr>
            <p:ph idx="13"/>
          </p:nvPr>
        </p:nvSpPr>
        <p:spPr/>
        <p:txBody>
          <a:bodyPr/>
          <a:lstStyle/>
          <a:p>
            <a:r>
              <a:rPr lang="en-US" dirty="0"/>
              <a:t>Human and Social Needs</a:t>
            </a:r>
          </a:p>
        </p:txBody>
      </p:sp>
    </p:spTree>
    <p:extLst>
      <p:ext uri="{BB962C8B-B14F-4D97-AF65-F5344CB8AC3E}">
        <p14:creationId xmlns:p14="http://schemas.microsoft.com/office/powerpoint/2010/main" val="3859149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t>Next Steps</a:t>
            </a:r>
          </a:p>
        </p:txBody>
      </p:sp>
      <p:sp>
        <p:nvSpPr>
          <p:cNvPr id="3" name="Content Placeholder 2">
            <a:extLst>
              <a:ext uri="{FF2B5EF4-FFF2-40B4-BE49-F238E27FC236}">
                <a16:creationId xmlns:a16="http://schemas.microsoft.com/office/drawing/2014/main" id="{0069FE68-6D05-431D-89C2-28155FC94A8E}"/>
              </a:ext>
            </a:extLst>
          </p:cNvPr>
          <p:cNvSpPr>
            <a:spLocks noGrp="1"/>
          </p:cNvSpPr>
          <p:nvPr>
            <p:ph idx="1"/>
          </p:nvPr>
        </p:nvSpPr>
        <p:spPr/>
        <p:txBody>
          <a:bodyPr>
            <a:normAutofit lnSpcReduction="10000"/>
          </a:bodyPr>
          <a:lstStyle/>
          <a:p>
            <a:r>
              <a:rPr lang="en-US" dirty="0"/>
              <a:t>Complete indicator scoring and release first report</a:t>
            </a:r>
          </a:p>
          <a:p>
            <a:r>
              <a:rPr lang="en-US" dirty="0"/>
              <a:t>Collaborate in an extensive community engagement effort with Truth, Racial Healing and Transformation, as well as other local community groups </a:t>
            </a:r>
          </a:p>
          <a:p>
            <a:r>
              <a:rPr lang="en-US" dirty="0"/>
              <a:t>Re-evaluate indicators after receiving feedback and input from the community</a:t>
            </a:r>
          </a:p>
          <a:p>
            <a:r>
              <a:rPr lang="en-US" dirty="0"/>
              <a:t>Second round of data collection will begin Summer 2018</a:t>
            </a:r>
          </a:p>
          <a:p>
            <a:r>
              <a:rPr lang="en-US" dirty="0"/>
              <a:t>Second report with an analysis of change (or no change) by the first quarter of 2019</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pPr/>
              <a:t>25</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spTree>
    <p:extLst>
      <p:ext uri="{BB962C8B-B14F-4D97-AF65-F5344CB8AC3E}">
        <p14:creationId xmlns:p14="http://schemas.microsoft.com/office/powerpoint/2010/main" val="477383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2C1C98-2690-455E-BB10-30F83D6F1B9D}"/>
              </a:ext>
            </a:extLst>
          </p:cNvPr>
          <p:cNvSpPr>
            <a:spLocks noGrp="1"/>
          </p:cNvSpPr>
          <p:nvPr>
            <p:ph type="ctrTitle"/>
          </p:nvPr>
        </p:nvSpPr>
        <p:spPr>
          <a:xfrm>
            <a:off x="685800" y="644716"/>
            <a:ext cx="6766034" cy="1414903"/>
          </a:xfrm>
        </p:spPr>
        <p:txBody>
          <a:bodyPr/>
          <a:lstStyle/>
          <a:p>
            <a:r>
              <a:rPr lang="en-US" dirty="0"/>
              <a:t>Equity Indicators Project Update</a:t>
            </a:r>
          </a:p>
        </p:txBody>
      </p:sp>
      <p:sp>
        <p:nvSpPr>
          <p:cNvPr id="5" name="Subtitle 4">
            <a:extLst>
              <a:ext uri="{FF2B5EF4-FFF2-40B4-BE49-F238E27FC236}">
                <a16:creationId xmlns:a16="http://schemas.microsoft.com/office/drawing/2014/main" id="{F6DA7287-9236-4005-9B79-EB8D2F7BBC5B}"/>
              </a:ext>
            </a:extLst>
          </p:cNvPr>
          <p:cNvSpPr>
            <a:spLocks noGrp="1"/>
          </p:cNvSpPr>
          <p:nvPr>
            <p:ph type="subTitle" idx="1"/>
          </p:nvPr>
        </p:nvSpPr>
        <p:spPr>
          <a:xfrm>
            <a:off x="685798" y="3747649"/>
            <a:ext cx="4944981" cy="2404575"/>
          </a:xfrm>
        </p:spPr>
        <p:txBody>
          <a:bodyPr>
            <a:normAutofit fontScale="92500" lnSpcReduction="10000"/>
          </a:bodyPr>
          <a:lstStyle/>
          <a:p>
            <a:r>
              <a:rPr lang="en-US" dirty="0"/>
              <a:t>Theresa O’Donnell</a:t>
            </a:r>
          </a:p>
          <a:p>
            <a:r>
              <a:rPr lang="en-US" dirty="0"/>
              <a:t>Chief Resilience Officer</a:t>
            </a:r>
          </a:p>
          <a:p>
            <a:r>
              <a:rPr lang="en-US" dirty="0"/>
              <a:t>City of Dallas</a:t>
            </a:r>
          </a:p>
          <a:p>
            <a:endParaRPr lang="en-US" dirty="0"/>
          </a:p>
          <a:p>
            <a:r>
              <a:rPr lang="en-US" dirty="0"/>
              <a:t>Dr. Tim Bray, Director</a:t>
            </a:r>
          </a:p>
          <a:p>
            <a:r>
              <a:rPr lang="en-US" dirty="0"/>
              <a:t>Institute for Urban Policy Research</a:t>
            </a:r>
          </a:p>
          <a:p>
            <a:r>
              <a:rPr lang="en-US" dirty="0"/>
              <a:t>University of Texas at Dallas</a:t>
            </a:r>
          </a:p>
        </p:txBody>
      </p:sp>
      <p:sp>
        <p:nvSpPr>
          <p:cNvPr id="6" name="Text Placeholder 5">
            <a:extLst>
              <a:ext uri="{FF2B5EF4-FFF2-40B4-BE49-F238E27FC236}">
                <a16:creationId xmlns:a16="http://schemas.microsoft.com/office/drawing/2014/main" id="{8B18A502-1961-4FBE-BC5F-CAD582FEBC7C}"/>
              </a:ext>
            </a:extLst>
          </p:cNvPr>
          <p:cNvSpPr>
            <a:spLocks noGrp="1"/>
          </p:cNvSpPr>
          <p:nvPr>
            <p:ph type="body" sz="quarter" idx="10"/>
          </p:nvPr>
        </p:nvSpPr>
        <p:spPr>
          <a:xfrm>
            <a:off x="685799" y="2325784"/>
            <a:ext cx="4432300" cy="1155700"/>
          </a:xfrm>
        </p:spPr>
        <p:txBody>
          <a:bodyPr>
            <a:normAutofit fontScale="92500" lnSpcReduction="20000"/>
          </a:bodyPr>
          <a:lstStyle/>
          <a:p>
            <a:r>
              <a:rPr lang="en-US" dirty="0"/>
              <a:t>Human and Social Needs Committee</a:t>
            </a:r>
          </a:p>
          <a:p>
            <a:r>
              <a:rPr lang="en-US" dirty="0"/>
              <a:t>May 7, 2018</a:t>
            </a:r>
          </a:p>
        </p:txBody>
      </p:sp>
    </p:spTree>
    <p:extLst>
      <p:ext uri="{BB962C8B-B14F-4D97-AF65-F5344CB8AC3E}">
        <p14:creationId xmlns:p14="http://schemas.microsoft.com/office/powerpoint/2010/main" val="2554025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7D8AA-F6AE-478B-B3FA-A3B178806674}"/>
              </a:ext>
            </a:extLst>
          </p:cNvPr>
          <p:cNvSpPr>
            <a:spLocks noGrp="1"/>
          </p:cNvSpPr>
          <p:nvPr>
            <p:ph type="title"/>
          </p:nvPr>
        </p:nvSpPr>
        <p:spPr>
          <a:xfrm>
            <a:off x="83690" y="2404582"/>
            <a:ext cx="8921511" cy="537242"/>
          </a:xfrm>
        </p:spPr>
        <p:txBody>
          <a:bodyPr>
            <a:normAutofit fontScale="90000"/>
          </a:bodyPr>
          <a:lstStyle/>
          <a:p>
            <a:pPr algn="ctr"/>
            <a:r>
              <a:rPr lang="en-US" dirty="0"/>
              <a:t>Appendix</a:t>
            </a:r>
          </a:p>
        </p:txBody>
      </p:sp>
      <p:sp>
        <p:nvSpPr>
          <p:cNvPr id="4" name="Slide Number Placeholder 3">
            <a:extLst>
              <a:ext uri="{FF2B5EF4-FFF2-40B4-BE49-F238E27FC236}">
                <a16:creationId xmlns:a16="http://schemas.microsoft.com/office/drawing/2014/main" id="{1DCE05AE-5A2F-4AE3-A62D-7451BBDA0D56}"/>
              </a:ext>
            </a:extLst>
          </p:cNvPr>
          <p:cNvSpPr>
            <a:spLocks noGrp="1"/>
          </p:cNvSpPr>
          <p:nvPr>
            <p:ph type="sldNum" sz="quarter" idx="12"/>
          </p:nvPr>
        </p:nvSpPr>
        <p:spPr/>
        <p:txBody>
          <a:bodyPr/>
          <a:lstStyle/>
          <a:p>
            <a:fld id="{854B37C7-F194-489A-ABE0-63489D6B291D}" type="slidenum">
              <a:rPr lang="en-US" smtClean="0"/>
              <a:t>27</a:t>
            </a:fld>
            <a:endParaRPr lang="en-US" dirty="0"/>
          </a:p>
        </p:txBody>
      </p:sp>
      <p:sp>
        <p:nvSpPr>
          <p:cNvPr id="5" name="Content Placeholder 4">
            <a:extLst>
              <a:ext uri="{FF2B5EF4-FFF2-40B4-BE49-F238E27FC236}">
                <a16:creationId xmlns:a16="http://schemas.microsoft.com/office/drawing/2014/main" id="{6C936AAB-2521-43B4-B5FF-45582E535EF7}"/>
              </a:ext>
            </a:extLst>
          </p:cNvPr>
          <p:cNvSpPr>
            <a:spLocks noGrp="1"/>
          </p:cNvSpPr>
          <p:nvPr>
            <p:ph idx="13"/>
          </p:nvPr>
        </p:nvSpPr>
        <p:spPr/>
        <p:txBody>
          <a:bodyPr/>
          <a:lstStyle/>
          <a:p>
            <a:r>
              <a:rPr lang="en-US" dirty="0"/>
              <a:t>Human and Social Needs</a:t>
            </a:r>
          </a:p>
        </p:txBody>
      </p:sp>
    </p:spTree>
    <p:extLst>
      <p:ext uri="{BB962C8B-B14F-4D97-AF65-F5344CB8AC3E}">
        <p14:creationId xmlns:p14="http://schemas.microsoft.com/office/powerpoint/2010/main" val="3628216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t>Listening Session: Justice</a:t>
            </a:r>
          </a:p>
        </p:txBody>
      </p:sp>
      <p:sp>
        <p:nvSpPr>
          <p:cNvPr id="3" name="Content Placeholder 2">
            <a:extLst>
              <a:ext uri="{FF2B5EF4-FFF2-40B4-BE49-F238E27FC236}">
                <a16:creationId xmlns:a16="http://schemas.microsoft.com/office/drawing/2014/main" id="{0069FE68-6D05-431D-89C2-28155FC94A8E}"/>
              </a:ext>
            </a:extLst>
          </p:cNvPr>
          <p:cNvSpPr>
            <a:spLocks noGrp="1"/>
          </p:cNvSpPr>
          <p:nvPr>
            <p:ph idx="1"/>
          </p:nvPr>
        </p:nvSpPr>
        <p:spPr/>
        <p:txBody>
          <a:bodyPr>
            <a:normAutofit/>
          </a:bodyPr>
          <a:lstStyle/>
          <a:p>
            <a:pPr marL="0" indent="0" fontAlgn="t">
              <a:buNone/>
            </a:pPr>
            <a:r>
              <a:rPr lang="en-US" b="1" dirty="0"/>
              <a:t>Participant Concerns:</a:t>
            </a:r>
            <a:endParaRPr lang="en-US" dirty="0"/>
          </a:p>
          <a:p>
            <a:pPr fontAlgn="t"/>
            <a:r>
              <a:rPr lang="en-US" dirty="0"/>
              <a:t>Policing practices</a:t>
            </a:r>
          </a:p>
          <a:p>
            <a:pPr fontAlgn="t"/>
            <a:r>
              <a:rPr lang="en-US" dirty="0"/>
              <a:t>Presence of law enforcement in neighborhoods</a:t>
            </a:r>
          </a:p>
          <a:p>
            <a:pPr fontAlgn="t"/>
            <a:r>
              <a:rPr lang="en-US" dirty="0"/>
              <a:t>Response times</a:t>
            </a:r>
          </a:p>
          <a:p>
            <a:pPr fontAlgn="t"/>
            <a:r>
              <a:rPr lang="en-US" dirty="0"/>
              <a:t>Warnings/tickets issued vs. arrests</a:t>
            </a:r>
          </a:p>
          <a:p>
            <a:pPr fontAlgn="t"/>
            <a:r>
              <a:rPr lang="en-US" dirty="0"/>
              <a:t>Tenant vs. landlord legal disputes</a:t>
            </a:r>
          </a:p>
          <a:p>
            <a:pPr fontAlgn="t"/>
            <a:r>
              <a:rPr lang="en-US" dirty="0"/>
              <a:t>Criminalization of homelessness</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t>28</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spTree>
    <p:extLst>
      <p:ext uri="{BB962C8B-B14F-4D97-AF65-F5344CB8AC3E}">
        <p14:creationId xmlns:p14="http://schemas.microsoft.com/office/powerpoint/2010/main" val="2020852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t>Listening Session: Economic Opportunity</a:t>
            </a:r>
          </a:p>
        </p:txBody>
      </p:sp>
      <p:sp>
        <p:nvSpPr>
          <p:cNvPr id="3" name="Content Placeholder 2">
            <a:extLst>
              <a:ext uri="{FF2B5EF4-FFF2-40B4-BE49-F238E27FC236}">
                <a16:creationId xmlns:a16="http://schemas.microsoft.com/office/drawing/2014/main" id="{0069FE68-6D05-431D-89C2-28155FC94A8E}"/>
              </a:ext>
            </a:extLst>
          </p:cNvPr>
          <p:cNvSpPr>
            <a:spLocks noGrp="1"/>
          </p:cNvSpPr>
          <p:nvPr>
            <p:ph idx="1"/>
          </p:nvPr>
        </p:nvSpPr>
        <p:spPr/>
        <p:txBody>
          <a:bodyPr>
            <a:normAutofit lnSpcReduction="10000"/>
          </a:bodyPr>
          <a:lstStyle/>
          <a:p>
            <a:pPr marL="0" indent="0" fontAlgn="t">
              <a:buNone/>
            </a:pPr>
            <a:r>
              <a:rPr lang="en-US" b="1" dirty="0"/>
              <a:t>Participant Concerns:</a:t>
            </a:r>
            <a:endParaRPr lang="en-US" dirty="0"/>
          </a:p>
          <a:p>
            <a:pPr fontAlgn="t"/>
            <a:r>
              <a:rPr lang="en-US" dirty="0"/>
              <a:t>Develop a racial equity toolkit for economic development initiatives</a:t>
            </a:r>
          </a:p>
          <a:p>
            <a:pPr fontAlgn="t"/>
            <a:r>
              <a:rPr lang="en-US" dirty="0"/>
              <a:t>Establish local hiring policies for marginalized persons and groups</a:t>
            </a:r>
          </a:p>
          <a:p>
            <a:pPr fontAlgn="t"/>
            <a:r>
              <a:rPr lang="en-US" dirty="0"/>
              <a:t>Barriers to employment for people of color that remain regardless of available training programs</a:t>
            </a:r>
          </a:p>
          <a:p>
            <a:pPr fontAlgn="t"/>
            <a:r>
              <a:rPr lang="en-US" dirty="0"/>
              <a:t>Jobs and training programs that are inaccessible due to location or language barriers</a:t>
            </a:r>
          </a:p>
          <a:p>
            <a:pPr fontAlgn="t"/>
            <a:r>
              <a:rPr lang="en-US" dirty="0"/>
              <a:t>Child poverty/child homelessness</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t>29</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spTree>
    <p:extLst>
      <p:ext uri="{BB962C8B-B14F-4D97-AF65-F5344CB8AC3E}">
        <p14:creationId xmlns:p14="http://schemas.microsoft.com/office/powerpoint/2010/main" val="3152709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solidFill>
                  <a:srgbClr val="3056A5"/>
                </a:solidFill>
              </a:rPr>
              <a:t>Background</a:t>
            </a:r>
            <a:endParaRPr lang="en-US" dirty="0"/>
          </a:p>
        </p:txBody>
      </p:sp>
      <p:sp>
        <p:nvSpPr>
          <p:cNvPr id="3" name="Content Placeholder 2">
            <a:extLst>
              <a:ext uri="{FF2B5EF4-FFF2-40B4-BE49-F238E27FC236}">
                <a16:creationId xmlns:a16="http://schemas.microsoft.com/office/drawing/2014/main" id="{0069FE68-6D05-431D-89C2-28155FC94A8E}"/>
              </a:ext>
            </a:extLst>
          </p:cNvPr>
          <p:cNvSpPr>
            <a:spLocks noGrp="1"/>
          </p:cNvSpPr>
          <p:nvPr>
            <p:ph idx="1"/>
          </p:nvPr>
        </p:nvSpPr>
        <p:spPr/>
        <p:txBody>
          <a:bodyPr/>
          <a:lstStyle/>
          <a:p>
            <a:r>
              <a:rPr lang="en-US" dirty="0"/>
              <a:t>On October 16, 2017, the Human and Social Needs Committee received an update on the Resilient Dallas Phase II scope of work that included an introduction to the Equity Indicators project.</a:t>
            </a:r>
          </a:p>
          <a:p>
            <a:r>
              <a:rPr lang="en-US" dirty="0"/>
              <a:t>On December 4, 2017, the Equity Indicators project team sought direction from the Human and Social Needs Committee on proposed domains and indicators.</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t>3</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spTree>
    <p:extLst>
      <p:ext uri="{BB962C8B-B14F-4D97-AF65-F5344CB8AC3E}">
        <p14:creationId xmlns:p14="http://schemas.microsoft.com/office/powerpoint/2010/main" val="486471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t>Listening Session: Housing</a:t>
            </a:r>
          </a:p>
        </p:txBody>
      </p:sp>
      <p:sp>
        <p:nvSpPr>
          <p:cNvPr id="3" name="Content Placeholder 2">
            <a:extLst>
              <a:ext uri="{FF2B5EF4-FFF2-40B4-BE49-F238E27FC236}">
                <a16:creationId xmlns:a16="http://schemas.microsoft.com/office/drawing/2014/main" id="{0069FE68-6D05-431D-89C2-28155FC94A8E}"/>
              </a:ext>
            </a:extLst>
          </p:cNvPr>
          <p:cNvSpPr>
            <a:spLocks noGrp="1"/>
          </p:cNvSpPr>
          <p:nvPr>
            <p:ph idx="1"/>
          </p:nvPr>
        </p:nvSpPr>
        <p:spPr/>
        <p:txBody>
          <a:bodyPr>
            <a:normAutofit/>
          </a:bodyPr>
          <a:lstStyle/>
          <a:p>
            <a:pPr marL="0" indent="0" fontAlgn="t">
              <a:buNone/>
            </a:pPr>
            <a:r>
              <a:rPr lang="en-US" b="1" dirty="0"/>
              <a:t>Participant Concerns:</a:t>
            </a:r>
            <a:endParaRPr lang="en-US" dirty="0"/>
          </a:p>
          <a:p>
            <a:pPr fontAlgn="t"/>
            <a:r>
              <a:rPr lang="en-US" dirty="0"/>
              <a:t>City commitment to affordable housing opportunities</a:t>
            </a:r>
          </a:p>
          <a:p>
            <a:pPr fontAlgn="t"/>
            <a:r>
              <a:rPr lang="en-US" dirty="0"/>
              <a:t>Incompatible land uses within close proximity to neighborhoods of color</a:t>
            </a:r>
          </a:p>
          <a:p>
            <a:pPr fontAlgn="t"/>
            <a:r>
              <a:rPr lang="en-US" dirty="0"/>
              <a:t>Inadequate infrastructure in low-income neighborhoods: sidewalks, lighting, internet</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t>30</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spTree>
    <p:extLst>
      <p:ext uri="{BB962C8B-B14F-4D97-AF65-F5344CB8AC3E}">
        <p14:creationId xmlns:p14="http://schemas.microsoft.com/office/powerpoint/2010/main" val="65253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t>Listening Session: Public Health</a:t>
            </a:r>
          </a:p>
        </p:txBody>
      </p:sp>
      <p:sp>
        <p:nvSpPr>
          <p:cNvPr id="3" name="Content Placeholder 2">
            <a:extLst>
              <a:ext uri="{FF2B5EF4-FFF2-40B4-BE49-F238E27FC236}">
                <a16:creationId xmlns:a16="http://schemas.microsoft.com/office/drawing/2014/main" id="{0069FE68-6D05-431D-89C2-28155FC94A8E}"/>
              </a:ext>
            </a:extLst>
          </p:cNvPr>
          <p:cNvSpPr>
            <a:spLocks noGrp="1"/>
          </p:cNvSpPr>
          <p:nvPr>
            <p:ph idx="1"/>
          </p:nvPr>
        </p:nvSpPr>
        <p:spPr/>
        <p:txBody>
          <a:bodyPr>
            <a:normAutofit/>
          </a:bodyPr>
          <a:lstStyle/>
          <a:p>
            <a:pPr marL="0" indent="0" fontAlgn="t">
              <a:buNone/>
            </a:pPr>
            <a:r>
              <a:rPr lang="en-US" b="1" dirty="0"/>
              <a:t>Participant Concerns:</a:t>
            </a:r>
            <a:endParaRPr lang="en-US" dirty="0"/>
          </a:p>
          <a:p>
            <a:pPr fontAlgn="t"/>
            <a:r>
              <a:rPr lang="en-US" dirty="0"/>
              <a:t>Barriers to health insurance and the rate of uninsured/under-insured people</a:t>
            </a:r>
          </a:p>
          <a:p>
            <a:pPr fontAlgn="t"/>
            <a:r>
              <a:rPr lang="en-US" dirty="0"/>
              <a:t>Food deserts</a:t>
            </a:r>
          </a:p>
          <a:p>
            <a:pPr fontAlgn="t"/>
            <a:r>
              <a:rPr lang="en-US" dirty="0"/>
              <a:t>Reproductive health/maternal health</a:t>
            </a:r>
          </a:p>
          <a:p>
            <a:pPr fontAlgn="t"/>
            <a:r>
              <a:rPr lang="en-US" dirty="0"/>
              <a:t>Environmental health effects of industrial/heavy commercial land uses within close proximity to low-income neighborhoods</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t>31</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spTree>
    <p:extLst>
      <p:ext uri="{BB962C8B-B14F-4D97-AF65-F5344CB8AC3E}">
        <p14:creationId xmlns:p14="http://schemas.microsoft.com/office/powerpoint/2010/main" val="4013292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t>Listening Session: Education</a:t>
            </a:r>
          </a:p>
        </p:txBody>
      </p:sp>
      <p:sp>
        <p:nvSpPr>
          <p:cNvPr id="3" name="Content Placeholder 2">
            <a:extLst>
              <a:ext uri="{FF2B5EF4-FFF2-40B4-BE49-F238E27FC236}">
                <a16:creationId xmlns:a16="http://schemas.microsoft.com/office/drawing/2014/main" id="{0069FE68-6D05-431D-89C2-28155FC94A8E}"/>
              </a:ext>
            </a:extLst>
          </p:cNvPr>
          <p:cNvSpPr>
            <a:spLocks noGrp="1"/>
          </p:cNvSpPr>
          <p:nvPr>
            <p:ph idx="1"/>
          </p:nvPr>
        </p:nvSpPr>
        <p:spPr/>
        <p:txBody>
          <a:bodyPr>
            <a:normAutofit/>
          </a:bodyPr>
          <a:lstStyle/>
          <a:p>
            <a:pPr marL="0" indent="0" fontAlgn="t">
              <a:buNone/>
            </a:pPr>
            <a:r>
              <a:rPr lang="en-US" b="1" dirty="0"/>
              <a:t>Participant Concerns:</a:t>
            </a:r>
            <a:endParaRPr lang="en-US" dirty="0"/>
          </a:p>
          <a:p>
            <a:pPr fontAlgn="t"/>
            <a:r>
              <a:rPr lang="en-US" dirty="0"/>
              <a:t>The impacts of gentrification on student displacement and academic achievement</a:t>
            </a:r>
          </a:p>
          <a:p>
            <a:pPr fontAlgn="t"/>
            <a:r>
              <a:rPr lang="en-US" dirty="0"/>
              <a:t>Educational opportunities that address the gap of college readiness</a:t>
            </a:r>
          </a:p>
          <a:p>
            <a:pPr fontAlgn="t"/>
            <a:r>
              <a:rPr lang="en-US" dirty="0"/>
              <a:t>Disciplinary measures that disproportionately impact students of color</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t>32</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spTree>
    <p:extLst>
      <p:ext uri="{BB962C8B-B14F-4D97-AF65-F5344CB8AC3E}">
        <p14:creationId xmlns:p14="http://schemas.microsoft.com/office/powerpoint/2010/main" val="3075689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t>Listening Session: Transportation</a:t>
            </a:r>
          </a:p>
        </p:txBody>
      </p:sp>
      <p:sp>
        <p:nvSpPr>
          <p:cNvPr id="3" name="Content Placeholder 2">
            <a:extLst>
              <a:ext uri="{FF2B5EF4-FFF2-40B4-BE49-F238E27FC236}">
                <a16:creationId xmlns:a16="http://schemas.microsoft.com/office/drawing/2014/main" id="{0069FE68-6D05-431D-89C2-28155FC94A8E}"/>
              </a:ext>
            </a:extLst>
          </p:cNvPr>
          <p:cNvSpPr>
            <a:spLocks noGrp="1"/>
          </p:cNvSpPr>
          <p:nvPr>
            <p:ph idx="1"/>
          </p:nvPr>
        </p:nvSpPr>
        <p:spPr/>
        <p:txBody>
          <a:bodyPr>
            <a:normAutofit fontScale="92500" lnSpcReduction="10000"/>
          </a:bodyPr>
          <a:lstStyle/>
          <a:p>
            <a:pPr marL="0" indent="0" fontAlgn="t">
              <a:buNone/>
            </a:pPr>
            <a:r>
              <a:rPr lang="en-US" b="1" dirty="0"/>
              <a:t>Participant Concerns:</a:t>
            </a:r>
            <a:endParaRPr lang="en-US" dirty="0"/>
          </a:p>
          <a:p>
            <a:pPr fontAlgn="t"/>
            <a:r>
              <a:rPr lang="en-US" dirty="0"/>
              <a:t>Accessibility of public transportation</a:t>
            </a:r>
          </a:p>
          <a:p>
            <a:pPr fontAlgn="t"/>
            <a:r>
              <a:rPr lang="en-US" dirty="0"/>
              <a:t>Holistic approach to housing, transportation, economic development, and public health</a:t>
            </a:r>
          </a:p>
          <a:p>
            <a:pPr fontAlgn="t"/>
            <a:r>
              <a:rPr lang="en-US" dirty="0"/>
              <a:t>Safety of public transportation and pedestrianism is impacted by driving culture, inadequate sidewalks, and facilities</a:t>
            </a:r>
          </a:p>
          <a:p>
            <a:pPr fontAlgn="t"/>
            <a:r>
              <a:rPr lang="en-US" dirty="0"/>
              <a:t>Transportation should be viewed as a tool for public access</a:t>
            </a:r>
          </a:p>
          <a:p>
            <a:pPr fontAlgn="t"/>
            <a:r>
              <a:rPr lang="en-US" dirty="0"/>
              <a:t>Priority should be given to transportation infrastructure</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t>33</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spTree>
    <p:extLst>
      <p:ext uri="{BB962C8B-B14F-4D97-AF65-F5344CB8AC3E}">
        <p14:creationId xmlns:p14="http://schemas.microsoft.com/office/powerpoint/2010/main" val="398090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0061C-D140-4EC1-9DB5-2F56EF3A335B}"/>
              </a:ext>
            </a:extLst>
          </p:cNvPr>
          <p:cNvSpPr>
            <a:spLocks noGrp="1"/>
          </p:cNvSpPr>
          <p:nvPr>
            <p:ph type="title"/>
          </p:nvPr>
        </p:nvSpPr>
        <p:spPr/>
        <p:txBody>
          <a:bodyPr>
            <a:normAutofit fontScale="90000"/>
          </a:bodyPr>
          <a:lstStyle/>
          <a:p>
            <a:r>
              <a:rPr lang="en-US" dirty="0"/>
              <a:t>Equality vs. Equity</a:t>
            </a:r>
          </a:p>
        </p:txBody>
      </p:sp>
      <p:sp>
        <p:nvSpPr>
          <p:cNvPr id="4" name="Slide Number Placeholder 3">
            <a:extLst>
              <a:ext uri="{FF2B5EF4-FFF2-40B4-BE49-F238E27FC236}">
                <a16:creationId xmlns:a16="http://schemas.microsoft.com/office/drawing/2014/main" id="{9D7CD47A-E405-437D-B966-B038620FF83B}"/>
              </a:ext>
            </a:extLst>
          </p:cNvPr>
          <p:cNvSpPr>
            <a:spLocks noGrp="1"/>
          </p:cNvSpPr>
          <p:nvPr>
            <p:ph type="sldNum" sz="quarter" idx="12"/>
          </p:nvPr>
        </p:nvSpPr>
        <p:spPr/>
        <p:txBody>
          <a:bodyPr/>
          <a:lstStyle/>
          <a:p>
            <a:fld id="{854B37C7-F194-489A-ABE0-63489D6B291D}" type="slidenum">
              <a:rPr lang="en-US" smtClean="0"/>
              <a:t>4</a:t>
            </a:fld>
            <a:endParaRPr lang="en-US" dirty="0"/>
          </a:p>
        </p:txBody>
      </p:sp>
      <p:sp>
        <p:nvSpPr>
          <p:cNvPr id="5" name="Content Placeholder 4">
            <a:extLst>
              <a:ext uri="{FF2B5EF4-FFF2-40B4-BE49-F238E27FC236}">
                <a16:creationId xmlns:a16="http://schemas.microsoft.com/office/drawing/2014/main" id="{5F02AF32-B969-4AC0-8B61-82A46DBA18DD}"/>
              </a:ext>
            </a:extLst>
          </p:cNvPr>
          <p:cNvSpPr>
            <a:spLocks noGrp="1"/>
          </p:cNvSpPr>
          <p:nvPr>
            <p:ph idx="13"/>
          </p:nvPr>
        </p:nvSpPr>
        <p:spPr/>
        <p:txBody>
          <a:bodyPr/>
          <a:lstStyle/>
          <a:p>
            <a:r>
              <a:rPr lang="en-US" dirty="0"/>
              <a:t>Human and Social Needs</a:t>
            </a:r>
          </a:p>
        </p:txBody>
      </p:sp>
      <p:pic>
        <p:nvPicPr>
          <p:cNvPr id="7" name="Content Placeholder 6">
            <a:extLst>
              <a:ext uri="{FF2B5EF4-FFF2-40B4-BE49-F238E27FC236}">
                <a16:creationId xmlns:a16="http://schemas.microsoft.com/office/drawing/2014/main" id="{3F146FED-D994-461D-BDFC-E407AB25F882}"/>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8589" y="1651823"/>
            <a:ext cx="5590309" cy="3146367"/>
          </a:xfrm>
          <a:prstGeom prst="rect">
            <a:avLst/>
          </a:prstGeom>
        </p:spPr>
      </p:pic>
      <p:sp>
        <p:nvSpPr>
          <p:cNvPr id="8" name="TextBox 7">
            <a:extLst>
              <a:ext uri="{FF2B5EF4-FFF2-40B4-BE49-F238E27FC236}">
                <a16:creationId xmlns:a16="http://schemas.microsoft.com/office/drawing/2014/main" id="{1A0602D8-C316-4E22-9FF0-A328343820F4}"/>
              </a:ext>
            </a:extLst>
          </p:cNvPr>
          <p:cNvSpPr txBox="1"/>
          <p:nvPr/>
        </p:nvSpPr>
        <p:spPr>
          <a:xfrm>
            <a:off x="5986914" y="4798190"/>
            <a:ext cx="1361984" cy="261610"/>
          </a:xfrm>
          <a:prstGeom prst="rect">
            <a:avLst/>
          </a:prstGeom>
          <a:noFill/>
        </p:spPr>
        <p:txBody>
          <a:bodyPr wrap="square" rtlCol="0">
            <a:spAutoFit/>
          </a:bodyPr>
          <a:lstStyle/>
          <a:p>
            <a:pPr algn="r"/>
            <a:r>
              <a:rPr lang="en-US" sz="1050" dirty="0"/>
              <a:t>www.rwjf.org</a:t>
            </a:r>
          </a:p>
        </p:txBody>
      </p:sp>
    </p:spTree>
    <p:extLst>
      <p:ext uri="{BB962C8B-B14F-4D97-AF65-F5344CB8AC3E}">
        <p14:creationId xmlns:p14="http://schemas.microsoft.com/office/powerpoint/2010/main" val="1889400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a:xfrm>
            <a:off x="400050" y="392902"/>
            <a:ext cx="8306601" cy="343698"/>
          </a:xfrm>
        </p:spPr>
        <p:txBody>
          <a:bodyPr>
            <a:noAutofit/>
          </a:bodyPr>
          <a:lstStyle/>
          <a:p>
            <a:r>
              <a:rPr lang="en-US" sz="2000" dirty="0">
                <a:solidFill>
                  <a:srgbClr val="3056A5"/>
                </a:solidFill>
              </a:rPr>
              <a:t>Incorporating Equity Indicators into the Resilient Dallas Strategy</a:t>
            </a:r>
            <a:endParaRPr lang="en-US" sz="2000" dirty="0"/>
          </a:p>
        </p:txBody>
      </p:sp>
      <p:graphicFrame>
        <p:nvGraphicFramePr>
          <p:cNvPr id="6" name="Content Placeholder 5">
            <a:extLst>
              <a:ext uri="{FF2B5EF4-FFF2-40B4-BE49-F238E27FC236}">
                <a16:creationId xmlns:a16="http://schemas.microsoft.com/office/drawing/2014/main" id="{BAABB19A-A782-4785-A5A2-1C7D62D89B91}"/>
              </a:ext>
            </a:extLst>
          </p:cNvPr>
          <p:cNvGraphicFramePr>
            <a:graphicFrameLocks noGrp="1"/>
          </p:cNvGraphicFramePr>
          <p:nvPr>
            <p:ph idx="1"/>
            <p:extLst>
              <p:ext uri="{D42A27DB-BD31-4B8C-83A1-F6EECF244321}">
                <p14:modId xmlns:p14="http://schemas.microsoft.com/office/powerpoint/2010/main" val="550244987"/>
              </p:ext>
            </p:extLst>
          </p:nvPr>
        </p:nvGraphicFramePr>
        <p:xfrm>
          <a:off x="400050" y="914401"/>
          <a:ext cx="8307388" cy="4675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t>5</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spTree>
    <p:extLst>
      <p:ext uri="{BB962C8B-B14F-4D97-AF65-F5344CB8AC3E}">
        <p14:creationId xmlns:p14="http://schemas.microsoft.com/office/powerpoint/2010/main" val="2826397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t>Equity Initiatives</a:t>
            </a:r>
          </a:p>
        </p:txBody>
      </p:sp>
      <p:graphicFrame>
        <p:nvGraphicFramePr>
          <p:cNvPr id="6" name="Content Placeholder 5">
            <a:extLst>
              <a:ext uri="{FF2B5EF4-FFF2-40B4-BE49-F238E27FC236}">
                <a16:creationId xmlns:a16="http://schemas.microsoft.com/office/drawing/2014/main" id="{BAABB19A-A782-4785-A5A2-1C7D62D89B91}"/>
              </a:ext>
            </a:extLst>
          </p:cNvPr>
          <p:cNvGraphicFramePr>
            <a:graphicFrameLocks noGrp="1"/>
          </p:cNvGraphicFramePr>
          <p:nvPr>
            <p:ph idx="1"/>
            <p:extLst>
              <p:ext uri="{D42A27DB-BD31-4B8C-83A1-F6EECF244321}">
                <p14:modId xmlns:p14="http://schemas.microsoft.com/office/powerpoint/2010/main" val="1089765739"/>
              </p:ext>
            </p:extLst>
          </p:nvPr>
        </p:nvGraphicFramePr>
        <p:xfrm>
          <a:off x="400050" y="1033464"/>
          <a:ext cx="8307388" cy="939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pPr/>
              <a:t>6</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graphicFrame>
        <p:nvGraphicFramePr>
          <p:cNvPr id="11" name="Table 10">
            <a:extLst>
              <a:ext uri="{FF2B5EF4-FFF2-40B4-BE49-F238E27FC236}">
                <a16:creationId xmlns:a16="http://schemas.microsoft.com/office/drawing/2014/main" id="{20C3B0CB-F3A6-4EE7-917A-B5020C54DDF3}"/>
              </a:ext>
            </a:extLst>
          </p:cNvPr>
          <p:cNvGraphicFramePr>
            <a:graphicFrameLocks noGrp="1"/>
          </p:cNvGraphicFramePr>
          <p:nvPr>
            <p:extLst>
              <p:ext uri="{D42A27DB-BD31-4B8C-83A1-F6EECF244321}">
                <p14:modId xmlns:p14="http://schemas.microsoft.com/office/powerpoint/2010/main" val="3832174182"/>
              </p:ext>
            </p:extLst>
          </p:nvPr>
        </p:nvGraphicFramePr>
        <p:xfrm>
          <a:off x="546791" y="2233850"/>
          <a:ext cx="8013114" cy="3175426"/>
        </p:xfrm>
        <a:graphic>
          <a:graphicData uri="http://schemas.openxmlformats.org/drawingml/2006/table">
            <a:tbl>
              <a:tblPr firstRow="1" bandRow="1"/>
              <a:tblGrid>
                <a:gridCol w="524193">
                  <a:extLst>
                    <a:ext uri="{9D8B030D-6E8A-4147-A177-3AD203B41FA5}">
                      <a16:colId xmlns:a16="http://schemas.microsoft.com/office/drawing/2014/main" val="256296955"/>
                    </a:ext>
                  </a:extLst>
                </a:gridCol>
                <a:gridCol w="7488921">
                  <a:extLst>
                    <a:ext uri="{9D8B030D-6E8A-4147-A177-3AD203B41FA5}">
                      <a16:colId xmlns:a16="http://schemas.microsoft.com/office/drawing/2014/main" val="3424327270"/>
                    </a:ext>
                  </a:extLst>
                </a:gridCol>
              </a:tblGrid>
              <a:tr h="358455">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600" dirty="0">
                          <a:solidFill>
                            <a:srgbClr val="002060"/>
                          </a:solidFill>
                          <a:latin typeface="+mj-lt"/>
                        </a:rPr>
                        <a:t>Initiatives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endParaRPr lang="en-US" dirty="0"/>
                    </a:p>
                  </a:txBody>
                  <a:tcPr/>
                </a:tc>
                <a:extLst>
                  <a:ext uri="{0D108BD9-81ED-4DB2-BD59-A6C34878D82A}">
                    <a16:rowId xmlns:a16="http://schemas.microsoft.com/office/drawing/2014/main" val="294672482"/>
                  </a:ext>
                </a:extLst>
              </a:tr>
              <a:tr h="33088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solidFill>
                            <a:srgbClr val="002060"/>
                          </a:solidFill>
                          <a:latin typeface="+mj-lt"/>
                        </a:rPr>
                        <a:t>1.1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solidFill>
                            <a:srgbClr val="002060"/>
                          </a:solidFill>
                          <a:latin typeface="+mj-lt"/>
                        </a:rPr>
                        <a:t>Build an equitable City administration and workplace culture.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779743965"/>
                  </a:ext>
                </a:extLst>
              </a:tr>
              <a:tr h="107536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solidFill>
                            <a:srgbClr val="002060"/>
                          </a:solidFill>
                          <a:latin typeface="+mj-lt"/>
                        </a:rPr>
                        <a:t>1.2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solidFill>
                            <a:srgbClr val="002060"/>
                          </a:solidFill>
                          <a:latin typeface="+mj-lt"/>
                        </a:rPr>
                        <a:t>Support and partner with anchor institutions and community-based efforts to advance equity initiatives across Dallas by recognizing and reconciling a history of inequity and fostering communication of social differences between diverse communities and individuals.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405628451"/>
                  </a:ext>
                </a:extLst>
              </a:tr>
              <a:tr h="82720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solidFill>
                            <a:srgbClr val="002060"/>
                          </a:solidFill>
                          <a:latin typeface="+mj-lt"/>
                        </a:rPr>
                        <a:t>1.3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solidFill>
                            <a:srgbClr val="002060"/>
                          </a:solidFill>
                          <a:latin typeface="+mj-lt"/>
                        </a:rPr>
                        <a:t>Incorporate an Equity Lens into the citywide visioning process for Goals for Dallas 2030, creation of the City’s Strategic Plan, and development of the biennial budget.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463819299"/>
                  </a:ext>
                </a:extLst>
              </a:tr>
              <a:tr h="5790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solidFill>
                            <a:srgbClr val="002060"/>
                          </a:solidFill>
                          <a:latin typeface="+mj-lt"/>
                        </a:rPr>
                        <a:t>1.4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solidFill>
                            <a:srgbClr val="002060"/>
                          </a:solidFill>
                          <a:latin typeface="+mj-lt"/>
                        </a:rPr>
                        <a:t>Commit to identifying and measuring inequity to drive collaborative action across sectors.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119075244"/>
                  </a:ext>
                </a:extLst>
              </a:tr>
            </a:tbl>
          </a:graphicData>
        </a:graphic>
      </p:graphicFrame>
    </p:spTree>
    <p:extLst>
      <p:ext uri="{BB962C8B-B14F-4D97-AF65-F5344CB8AC3E}">
        <p14:creationId xmlns:p14="http://schemas.microsoft.com/office/powerpoint/2010/main" val="89818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t>Equity Actions</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pPr/>
              <a:t>7</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graphicFrame>
        <p:nvGraphicFramePr>
          <p:cNvPr id="10" name="Table 9">
            <a:extLst>
              <a:ext uri="{FF2B5EF4-FFF2-40B4-BE49-F238E27FC236}">
                <a16:creationId xmlns:a16="http://schemas.microsoft.com/office/drawing/2014/main" id="{5B63EBB0-7A4C-45A8-9030-0A594C05AA7F}"/>
              </a:ext>
            </a:extLst>
          </p:cNvPr>
          <p:cNvGraphicFramePr>
            <a:graphicFrameLocks noGrp="1"/>
          </p:cNvGraphicFramePr>
          <p:nvPr>
            <p:extLst>
              <p:ext uri="{D42A27DB-BD31-4B8C-83A1-F6EECF244321}">
                <p14:modId xmlns:p14="http://schemas.microsoft.com/office/powerpoint/2010/main" val="2410824812"/>
              </p:ext>
            </p:extLst>
          </p:nvPr>
        </p:nvGraphicFramePr>
        <p:xfrm>
          <a:off x="400047" y="1033358"/>
          <a:ext cx="8306601" cy="609600"/>
        </p:xfrm>
        <a:graphic>
          <a:graphicData uri="http://schemas.openxmlformats.org/drawingml/2006/table">
            <a:tbl>
              <a:tblPr firstRow="1" bandRow="1"/>
              <a:tblGrid>
                <a:gridCol w="543392">
                  <a:extLst>
                    <a:ext uri="{9D8B030D-6E8A-4147-A177-3AD203B41FA5}">
                      <a16:colId xmlns:a16="http://schemas.microsoft.com/office/drawing/2014/main" val="256296955"/>
                    </a:ext>
                  </a:extLst>
                </a:gridCol>
                <a:gridCol w="7763209">
                  <a:extLst>
                    <a:ext uri="{9D8B030D-6E8A-4147-A177-3AD203B41FA5}">
                      <a16:colId xmlns:a16="http://schemas.microsoft.com/office/drawing/2014/main" val="3424327270"/>
                    </a:ext>
                  </a:extLst>
                </a:gridCol>
              </a:tblGrid>
              <a:tr h="216987">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400" dirty="0">
                          <a:solidFill>
                            <a:srgbClr val="002060"/>
                          </a:solidFill>
                          <a:latin typeface="+mj-lt"/>
                        </a:rPr>
                        <a:t>Initiative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endParaRPr lang="en-US" dirty="0"/>
                    </a:p>
                  </a:txBody>
                  <a:tcPr/>
                </a:tc>
                <a:extLst>
                  <a:ext uri="{0D108BD9-81ED-4DB2-BD59-A6C34878D82A}">
                    <a16:rowId xmlns:a16="http://schemas.microsoft.com/office/drawing/2014/main" val="294672482"/>
                  </a:ext>
                </a:extLst>
              </a:tr>
              <a:tr h="2355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solidFill>
                            <a:srgbClr val="002060"/>
                          </a:solidFill>
                          <a:latin typeface="+mj-lt"/>
                        </a:rPr>
                        <a:t>1.1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solidFill>
                            <a:srgbClr val="002060"/>
                          </a:solidFill>
                          <a:latin typeface="+mj-lt"/>
                        </a:rPr>
                        <a:t>Build an equitable City administration and workplace culture.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779743965"/>
                  </a:ext>
                </a:extLst>
              </a:tr>
            </a:tbl>
          </a:graphicData>
        </a:graphic>
      </p:graphicFrame>
      <p:graphicFrame>
        <p:nvGraphicFramePr>
          <p:cNvPr id="12" name="Table 11">
            <a:extLst>
              <a:ext uri="{FF2B5EF4-FFF2-40B4-BE49-F238E27FC236}">
                <a16:creationId xmlns:a16="http://schemas.microsoft.com/office/drawing/2014/main" id="{A0FEADBF-CF35-4C64-B34A-CE77667A6730}"/>
              </a:ext>
            </a:extLst>
          </p:cNvPr>
          <p:cNvGraphicFramePr>
            <a:graphicFrameLocks noGrp="1"/>
          </p:cNvGraphicFramePr>
          <p:nvPr>
            <p:extLst>
              <p:ext uri="{D42A27DB-BD31-4B8C-83A1-F6EECF244321}">
                <p14:modId xmlns:p14="http://schemas.microsoft.com/office/powerpoint/2010/main" val="1577107061"/>
              </p:ext>
            </p:extLst>
          </p:nvPr>
        </p:nvGraphicFramePr>
        <p:xfrm>
          <a:off x="400047" y="1852050"/>
          <a:ext cx="8306602" cy="2407920"/>
        </p:xfrm>
        <a:graphic>
          <a:graphicData uri="http://schemas.openxmlformats.org/drawingml/2006/table">
            <a:tbl>
              <a:tblPr firstRow="1" bandRow="1"/>
              <a:tblGrid>
                <a:gridCol w="3790954">
                  <a:extLst>
                    <a:ext uri="{9D8B030D-6E8A-4147-A177-3AD203B41FA5}">
                      <a16:colId xmlns:a16="http://schemas.microsoft.com/office/drawing/2014/main" val="256296955"/>
                    </a:ext>
                  </a:extLst>
                </a:gridCol>
                <a:gridCol w="1505216">
                  <a:extLst>
                    <a:ext uri="{9D8B030D-6E8A-4147-A177-3AD203B41FA5}">
                      <a16:colId xmlns:a16="http://schemas.microsoft.com/office/drawing/2014/main" val="2823920227"/>
                    </a:ext>
                  </a:extLst>
                </a:gridCol>
                <a:gridCol w="1505216">
                  <a:extLst>
                    <a:ext uri="{9D8B030D-6E8A-4147-A177-3AD203B41FA5}">
                      <a16:colId xmlns:a16="http://schemas.microsoft.com/office/drawing/2014/main" val="3940985152"/>
                    </a:ext>
                  </a:extLst>
                </a:gridCol>
                <a:gridCol w="1505216">
                  <a:extLst>
                    <a:ext uri="{9D8B030D-6E8A-4147-A177-3AD203B41FA5}">
                      <a16:colId xmlns:a16="http://schemas.microsoft.com/office/drawing/2014/main" val="1558235024"/>
                    </a:ext>
                  </a:extLst>
                </a:gridCol>
              </a:tblGrid>
              <a:tr h="45685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solidFill>
                            <a:srgbClr val="002060"/>
                          </a:solidFill>
                          <a:latin typeface="+mj-lt"/>
                        </a:rPr>
                        <a:t>Action</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p>
                      <a:pPr algn="ctr"/>
                      <a:r>
                        <a:rPr lang="en-US" sz="1400" b="1" dirty="0">
                          <a:solidFill>
                            <a:srgbClr val="002060"/>
                          </a:solidFill>
                          <a:latin typeface="+mj-lt"/>
                        </a:rPr>
                        <a:t>Lead</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a:r>
                        <a:rPr lang="en-US" sz="1400" b="1" dirty="0">
                          <a:solidFill>
                            <a:srgbClr val="002060"/>
                          </a:solidFill>
                          <a:latin typeface="+mj-lt"/>
                        </a:rPr>
                        <a:t>Partners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a:r>
                        <a:rPr lang="en-US" sz="1400" b="1" dirty="0">
                          <a:solidFill>
                            <a:srgbClr val="002060"/>
                          </a:solidFill>
                          <a:latin typeface="+mj-lt"/>
                        </a:rPr>
                        <a:t>Launch Timeframe</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294672482"/>
                  </a:ext>
                </a:extLst>
              </a:tr>
              <a:tr h="8330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solidFill>
                            <a:srgbClr val="002060"/>
                          </a:solidFill>
                          <a:latin typeface="+mj-lt"/>
                        </a:rPr>
                        <a:t>1.1.1 </a:t>
                      </a:r>
                      <a:r>
                        <a:rPr lang="en-US" sz="1400" kern="1200" dirty="0">
                          <a:solidFill>
                            <a:srgbClr val="002060"/>
                          </a:solidFill>
                          <a:effectLst/>
                          <a:latin typeface="+mj-lt"/>
                          <a:ea typeface="+mn-ea"/>
                          <a:cs typeface="+mn-cs"/>
                        </a:rPr>
                        <a:t>Conduct an internal audit of City policies to develop a common understanding of equity within the organization as an employer and as a service provider to our residents.</a:t>
                      </a:r>
                      <a:endParaRPr lang="en-US" sz="1400" dirty="0">
                        <a:solidFill>
                          <a:srgbClr val="002060"/>
                        </a:solidFill>
                        <a:latin typeface="+mj-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400" dirty="0">
                          <a:solidFill>
                            <a:srgbClr val="002060"/>
                          </a:solidFill>
                          <a:latin typeface="+mj-lt"/>
                        </a:rPr>
                        <a:t>City Manager’s Office</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400" dirty="0">
                          <a:solidFill>
                            <a:srgbClr val="002060"/>
                          </a:solidFill>
                          <a:latin typeface="+mj-lt"/>
                        </a:rPr>
                        <a:t>Equity consultant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400" dirty="0">
                          <a:solidFill>
                            <a:srgbClr val="002060"/>
                          </a:solidFill>
                          <a:latin typeface="+mj-lt"/>
                        </a:rPr>
                        <a:t>Fall 2018</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779743965"/>
                  </a:ext>
                </a:extLst>
              </a:tr>
              <a:tr h="833096">
                <a:tc>
                  <a:txBody>
                    <a:bodyPr/>
                    <a:lstStyle/>
                    <a:p>
                      <a:r>
                        <a:rPr lang="en-US" sz="1400" dirty="0">
                          <a:solidFill>
                            <a:srgbClr val="002060"/>
                          </a:solidFill>
                          <a:latin typeface="+mj-lt"/>
                        </a:rPr>
                        <a:t>1.1.2 Examine administrative policies and programs through a shared learning process that includes trainings, data collection, and monitoring.</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2060"/>
                          </a:solidFill>
                          <a:latin typeface="+mj-lt"/>
                          <a:ea typeface="+mn-ea"/>
                          <a:cs typeface="+mn-cs"/>
                        </a:rPr>
                        <a:t>City Manager’s Office</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lang="en-US" sz="1400" dirty="0">
                          <a:solidFill>
                            <a:srgbClr val="002060"/>
                          </a:solidFill>
                          <a:latin typeface="+mj-lt"/>
                        </a:rPr>
                        <a:t>City of Dallas departments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400" dirty="0">
                          <a:solidFill>
                            <a:srgbClr val="002060"/>
                          </a:solidFill>
                          <a:latin typeface="+mj-lt"/>
                        </a:rPr>
                        <a:t>Spring 2019</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029033700"/>
                  </a:ext>
                </a:extLst>
              </a:tr>
            </a:tbl>
          </a:graphicData>
        </a:graphic>
      </p:graphicFrame>
    </p:spTree>
    <p:extLst>
      <p:ext uri="{BB962C8B-B14F-4D97-AF65-F5344CB8AC3E}">
        <p14:creationId xmlns:p14="http://schemas.microsoft.com/office/powerpoint/2010/main" val="1141082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t>Equity Actions</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pPr/>
              <a:t>8</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graphicFrame>
        <p:nvGraphicFramePr>
          <p:cNvPr id="10" name="Table 9">
            <a:extLst>
              <a:ext uri="{FF2B5EF4-FFF2-40B4-BE49-F238E27FC236}">
                <a16:creationId xmlns:a16="http://schemas.microsoft.com/office/drawing/2014/main" id="{5B63EBB0-7A4C-45A8-9030-0A594C05AA7F}"/>
              </a:ext>
            </a:extLst>
          </p:cNvPr>
          <p:cNvGraphicFramePr>
            <a:graphicFrameLocks noGrp="1"/>
          </p:cNvGraphicFramePr>
          <p:nvPr>
            <p:extLst>
              <p:ext uri="{D42A27DB-BD31-4B8C-83A1-F6EECF244321}">
                <p14:modId xmlns:p14="http://schemas.microsoft.com/office/powerpoint/2010/main" val="1201308815"/>
              </p:ext>
            </p:extLst>
          </p:nvPr>
        </p:nvGraphicFramePr>
        <p:xfrm>
          <a:off x="400047" y="1033358"/>
          <a:ext cx="8306601" cy="1036320"/>
        </p:xfrm>
        <a:graphic>
          <a:graphicData uri="http://schemas.openxmlformats.org/drawingml/2006/table">
            <a:tbl>
              <a:tblPr firstRow="1" bandRow="1"/>
              <a:tblGrid>
                <a:gridCol w="543392">
                  <a:extLst>
                    <a:ext uri="{9D8B030D-6E8A-4147-A177-3AD203B41FA5}">
                      <a16:colId xmlns:a16="http://schemas.microsoft.com/office/drawing/2014/main" val="256296955"/>
                    </a:ext>
                  </a:extLst>
                </a:gridCol>
                <a:gridCol w="7763209">
                  <a:extLst>
                    <a:ext uri="{9D8B030D-6E8A-4147-A177-3AD203B41FA5}">
                      <a16:colId xmlns:a16="http://schemas.microsoft.com/office/drawing/2014/main" val="3424327270"/>
                    </a:ext>
                  </a:extLst>
                </a:gridCol>
              </a:tblGrid>
              <a:tr h="216987">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400" dirty="0">
                          <a:solidFill>
                            <a:srgbClr val="002060"/>
                          </a:solidFill>
                          <a:latin typeface="+mj-lt"/>
                        </a:rPr>
                        <a:t>Initiative</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hMerge="1">
                  <a:txBody>
                    <a:bodyPr/>
                    <a:lstStyle/>
                    <a:p>
                      <a:endParaRPr lang="en-US" dirty="0"/>
                    </a:p>
                  </a:txBody>
                  <a:tcPr/>
                </a:tc>
                <a:extLst>
                  <a:ext uri="{0D108BD9-81ED-4DB2-BD59-A6C34878D82A}">
                    <a16:rowId xmlns:a16="http://schemas.microsoft.com/office/drawing/2014/main" val="294672482"/>
                  </a:ext>
                </a:extLst>
              </a:tr>
              <a:tr h="2355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solidFill>
                            <a:srgbClr val="002060"/>
                          </a:solidFill>
                          <a:latin typeface="+mj-lt"/>
                        </a:rPr>
                        <a:t>1.2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solidFill>
                            <a:srgbClr val="002060"/>
                          </a:solidFill>
                          <a:latin typeface="+mj-lt"/>
                        </a:rPr>
                        <a:t>Support and partner with anchor institutions and community-based efforts to advance equity initiatives across Dallas by recognizing and reconciling a history of inequity and fostering communication of social differences between diverse communities and individuals.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779743965"/>
                  </a:ext>
                </a:extLst>
              </a:tr>
            </a:tbl>
          </a:graphicData>
        </a:graphic>
      </p:graphicFrame>
      <p:graphicFrame>
        <p:nvGraphicFramePr>
          <p:cNvPr id="12" name="Table 11">
            <a:extLst>
              <a:ext uri="{FF2B5EF4-FFF2-40B4-BE49-F238E27FC236}">
                <a16:creationId xmlns:a16="http://schemas.microsoft.com/office/drawing/2014/main" id="{A0FEADBF-CF35-4C64-B34A-CE77667A6730}"/>
              </a:ext>
            </a:extLst>
          </p:cNvPr>
          <p:cNvGraphicFramePr>
            <a:graphicFrameLocks noGrp="1"/>
          </p:cNvGraphicFramePr>
          <p:nvPr>
            <p:extLst>
              <p:ext uri="{D42A27DB-BD31-4B8C-83A1-F6EECF244321}">
                <p14:modId xmlns:p14="http://schemas.microsoft.com/office/powerpoint/2010/main" val="2317556038"/>
              </p:ext>
            </p:extLst>
          </p:nvPr>
        </p:nvGraphicFramePr>
        <p:xfrm>
          <a:off x="400046" y="2278770"/>
          <a:ext cx="8306602" cy="3261360"/>
        </p:xfrm>
        <a:graphic>
          <a:graphicData uri="http://schemas.openxmlformats.org/drawingml/2006/table">
            <a:tbl>
              <a:tblPr firstRow="1" bandRow="1"/>
              <a:tblGrid>
                <a:gridCol w="3994154">
                  <a:extLst>
                    <a:ext uri="{9D8B030D-6E8A-4147-A177-3AD203B41FA5}">
                      <a16:colId xmlns:a16="http://schemas.microsoft.com/office/drawing/2014/main" val="256296955"/>
                    </a:ext>
                  </a:extLst>
                </a:gridCol>
                <a:gridCol w="1600200">
                  <a:extLst>
                    <a:ext uri="{9D8B030D-6E8A-4147-A177-3AD203B41FA5}">
                      <a16:colId xmlns:a16="http://schemas.microsoft.com/office/drawing/2014/main" val="2823920227"/>
                    </a:ext>
                  </a:extLst>
                </a:gridCol>
                <a:gridCol w="1028700">
                  <a:extLst>
                    <a:ext uri="{9D8B030D-6E8A-4147-A177-3AD203B41FA5}">
                      <a16:colId xmlns:a16="http://schemas.microsoft.com/office/drawing/2014/main" val="3940985152"/>
                    </a:ext>
                  </a:extLst>
                </a:gridCol>
                <a:gridCol w="1683548">
                  <a:extLst>
                    <a:ext uri="{9D8B030D-6E8A-4147-A177-3AD203B41FA5}">
                      <a16:colId xmlns:a16="http://schemas.microsoft.com/office/drawing/2014/main" val="1558235024"/>
                    </a:ext>
                  </a:extLst>
                </a:gridCol>
              </a:tblGrid>
              <a:tr h="46791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solidFill>
                            <a:srgbClr val="002060"/>
                          </a:solidFill>
                          <a:latin typeface="+mj-lt"/>
                        </a:rPr>
                        <a:t>Action</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a:r>
                        <a:rPr lang="en-US" sz="1400" b="1" dirty="0">
                          <a:solidFill>
                            <a:srgbClr val="002060"/>
                          </a:solidFill>
                          <a:latin typeface="+mj-lt"/>
                        </a:rPr>
                        <a:t>Lead</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a:r>
                        <a:rPr lang="en-US" sz="1400" b="1" dirty="0">
                          <a:solidFill>
                            <a:srgbClr val="002060"/>
                          </a:solidFill>
                          <a:latin typeface="+mj-lt"/>
                        </a:rPr>
                        <a:t>Partners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a:r>
                        <a:rPr lang="en-US" sz="1400" b="1" dirty="0">
                          <a:solidFill>
                            <a:srgbClr val="002060"/>
                          </a:solidFill>
                          <a:latin typeface="+mj-lt"/>
                        </a:rPr>
                        <a:t>Launch Timeframe</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294672482"/>
                  </a:ext>
                </a:extLst>
              </a:tr>
              <a:tr h="11301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solidFill>
                            <a:srgbClr val="002060"/>
                          </a:solidFill>
                          <a:latin typeface="+mj-lt"/>
                        </a:rPr>
                        <a:t>1.2.1 Engage in external community conversation with Dallas Truth, Racial Healing and Transformation through intentional listening, examination of institutional racism in policies, and commitment to timely change.</a:t>
                      </a:r>
                    </a:p>
                  </a:txBody>
                  <a:tcPr anchor="ct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400" dirty="0">
                          <a:solidFill>
                            <a:srgbClr val="002060"/>
                          </a:solidFill>
                          <a:latin typeface="+mj-lt"/>
                        </a:rPr>
                        <a:t>Dallas Truth, Racial Healing and Transformation</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400" dirty="0">
                          <a:solidFill>
                            <a:srgbClr val="002060"/>
                          </a:solidFill>
                          <a:latin typeface="+mj-lt"/>
                        </a:rPr>
                        <a:t>City of Dallas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400" dirty="0">
                          <a:solidFill>
                            <a:srgbClr val="002060"/>
                          </a:solidFill>
                          <a:latin typeface="+mj-lt"/>
                        </a:rPr>
                        <a:t>Fall 2018</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779743965"/>
                  </a:ext>
                </a:extLst>
              </a:tr>
              <a:tr h="1431282">
                <a:tc>
                  <a:txBody>
                    <a:bodyPr/>
                    <a:lstStyle/>
                    <a:p>
                      <a:r>
                        <a:rPr lang="en-US" sz="1400" dirty="0">
                          <a:solidFill>
                            <a:srgbClr val="002060"/>
                          </a:solidFill>
                          <a:latin typeface="+mj-lt"/>
                        </a:rPr>
                        <a:t>1.2.2 Support the efforts of Dallas ISD’s Racial Equity Office by acknowledging race and place matter in educational achievement and collaborating on strategies and actions to drive timely change in neighborhoods where disparate conditions impact a child’s ability to learn.</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2060"/>
                          </a:solidFill>
                          <a:latin typeface="+mj-lt"/>
                          <a:ea typeface="+mn-ea"/>
                          <a:cs typeface="+mn-cs"/>
                        </a:rPr>
                        <a:t>Dallas ISD Racial Equity Office</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2060"/>
                          </a:solidFill>
                          <a:latin typeface="+mn-lt"/>
                          <a:ea typeface="+mn-ea"/>
                          <a:cs typeface="+mn-cs"/>
                        </a:rPr>
                        <a:t>City of Dallas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400" dirty="0">
                          <a:solidFill>
                            <a:srgbClr val="002060"/>
                          </a:solidFill>
                          <a:latin typeface="+mj-lt"/>
                        </a:rPr>
                        <a:t>Summer 2017 (City collaboration to begin Summer 2018)</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029033700"/>
                  </a:ext>
                </a:extLst>
              </a:tr>
            </a:tbl>
          </a:graphicData>
        </a:graphic>
      </p:graphicFrame>
    </p:spTree>
    <p:extLst>
      <p:ext uri="{BB962C8B-B14F-4D97-AF65-F5344CB8AC3E}">
        <p14:creationId xmlns:p14="http://schemas.microsoft.com/office/powerpoint/2010/main" val="1886630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68BF-1DCB-44CA-8759-39BEF6D39F88}"/>
              </a:ext>
            </a:extLst>
          </p:cNvPr>
          <p:cNvSpPr>
            <a:spLocks noGrp="1"/>
          </p:cNvSpPr>
          <p:nvPr>
            <p:ph type="title"/>
          </p:nvPr>
        </p:nvSpPr>
        <p:spPr/>
        <p:txBody>
          <a:bodyPr>
            <a:normAutofit fontScale="90000"/>
          </a:bodyPr>
          <a:lstStyle/>
          <a:p>
            <a:r>
              <a:rPr lang="en-US" dirty="0"/>
              <a:t>Equity Actions</a:t>
            </a:r>
          </a:p>
        </p:txBody>
      </p:sp>
      <p:sp>
        <p:nvSpPr>
          <p:cNvPr id="4" name="Slide Number Placeholder 3">
            <a:extLst>
              <a:ext uri="{FF2B5EF4-FFF2-40B4-BE49-F238E27FC236}">
                <a16:creationId xmlns:a16="http://schemas.microsoft.com/office/drawing/2014/main" id="{7830C2AD-669C-414F-8116-C1ACC8F04B2C}"/>
              </a:ext>
            </a:extLst>
          </p:cNvPr>
          <p:cNvSpPr>
            <a:spLocks noGrp="1"/>
          </p:cNvSpPr>
          <p:nvPr>
            <p:ph type="sldNum" sz="quarter" idx="12"/>
          </p:nvPr>
        </p:nvSpPr>
        <p:spPr/>
        <p:txBody>
          <a:bodyPr/>
          <a:lstStyle/>
          <a:p>
            <a:fld id="{854B37C7-F194-489A-ABE0-63489D6B291D}" type="slidenum">
              <a:rPr lang="en-US" smtClean="0"/>
              <a:pPr/>
              <a:t>9</a:t>
            </a:fld>
            <a:endParaRPr lang="en-US" dirty="0"/>
          </a:p>
        </p:txBody>
      </p:sp>
      <p:sp>
        <p:nvSpPr>
          <p:cNvPr id="5" name="Content Placeholder 4">
            <a:extLst>
              <a:ext uri="{FF2B5EF4-FFF2-40B4-BE49-F238E27FC236}">
                <a16:creationId xmlns:a16="http://schemas.microsoft.com/office/drawing/2014/main" id="{BA9C7388-F200-49BC-B4B0-E564D94AEC9F}"/>
              </a:ext>
            </a:extLst>
          </p:cNvPr>
          <p:cNvSpPr>
            <a:spLocks noGrp="1"/>
          </p:cNvSpPr>
          <p:nvPr>
            <p:ph idx="13"/>
          </p:nvPr>
        </p:nvSpPr>
        <p:spPr/>
        <p:txBody>
          <a:bodyPr/>
          <a:lstStyle/>
          <a:p>
            <a:r>
              <a:rPr lang="en-US" dirty="0"/>
              <a:t>Human and Social Needs</a:t>
            </a:r>
          </a:p>
        </p:txBody>
      </p:sp>
      <p:graphicFrame>
        <p:nvGraphicFramePr>
          <p:cNvPr id="10" name="Table 9">
            <a:extLst>
              <a:ext uri="{FF2B5EF4-FFF2-40B4-BE49-F238E27FC236}">
                <a16:creationId xmlns:a16="http://schemas.microsoft.com/office/drawing/2014/main" id="{5B63EBB0-7A4C-45A8-9030-0A594C05AA7F}"/>
              </a:ext>
            </a:extLst>
          </p:cNvPr>
          <p:cNvGraphicFramePr>
            <a:graphicFrameLocks noGrp="1"/>
          </p:cNvGraphicFramePr>
          <p:nvPr>
            <p:extLst>
              <p:ext uri="{D42A27DB-BD31-4B8C-83A1-F6EECF244321}">
                <p14:modId xmlns:p14="http://schemas.microsoft.com/office/powerpoint/2010/main" val="190201684"/>
              </p:ext>
            </p:extLst>
          </p:nvPr>
        </p:nvGraphicFramePr>
        <p:xfrm>
          <a:off x="400047" y="1033358"/>
          <a:ext cx="8306601" cy="822960"/>
        </p:xfrm>
        <a:graphic>
          <a:graphicData uri="http://schemas.openxmlformats.org/drawingml/2006/table">
            <a:tbl>
              <a:tblPr firstRow="1" bandRow="1"/>
              <a:tblGrid>
                <a:gridCol w="543392">
                  <a:extLst>
                    <a:ext uri="{9D8B030D-6E8A-4147-A177-3AD203B41FA5}">
                      <a16:colId xmlns:a16="http://schemas.microsoft.com/office/drawing/2014/main" val="256296955"/>
                    </a:ext>
                  </a:extLst>
                </a:gridCol>
                <a:gridCol w="7763209">
                  <a:extLst>
                    <a:ext uri="{9D8B030D-6E8A-4147-A177-3AD203B41FA5}">
                      <a16:colId xmlns:a16="http://schemas.microsoft.com/office/drawing/2014/main" val="3424327270"/>
                    </a:ext>
                  </a:extLst>
                </a:gridCol>
              </a:tblGrid>
              <a:tr h="216987">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400" dirty="0">
                          <a:solidFill>
                            <a:srgbClr val="002060"/>
                          </a:solidFill>
                          <a:latin typeface="+mj-lt"/>
                        </a:rPr>
                        <a:t>Initiative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hMerge="1">
                  <a:txBody>
                    <a:bodyPr/>
                    <a:lstStyle/>
                    <a:p>
                      <a:endParaRPr lang="en-US" dirty="0"/>
                    </a:p>
                  </a:txBody>
                  <a:tcPr/>
                </a:tc>
                <a:extLst>
                  <a:ext uri="{0D108BD9-81ED-4DB2-BD59-A6C34878D82A}">
                    <a16:rowId xmlns:a16="http://schemas.microsoft.com/office/drawing/2014/main" val="294672482"/>
                  </a:ext>
                </a:extLst>
              </a:tr>
              <a:tr h="2355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solidFill>
                            <a:srgbClr val="002060"/>
                          </a:solidFill>
                          <a:latin typeface="+mj-lt"/>
                        </a:rPr>
                        <a:t>1.3</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solidFill>
                            <a:srgbClr val="002060"/>
                          </a:solidFill>
                          <a:latin typeface="+mj-lt"/>
                        </a:rPr>
                        <a:t>Incorporate an Equity Lens into the citywide visioning process for Goals for Dallas 2030, creation of the City’s Strategic Plan, and development of the biennial budget.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779743965"/>
                  </a:ext>
                </a:extLst>
              </a:tr>
            </a:tbl>
          </a:graphicData>
        </a:graphic>
      </p:graphicFrame>
      <p:graphicFrame>
        <p:nvGraphicFramePr>
          <p:cNvPr id="12" name="Table 11">
            <a:extLst>
              <a:ext uri="{FF2B5EF4-FFF2-40B4-BE49-F238E27FC236}">
                <a16:creationId xmlns:a16="http://schemas.microsoft.com/office/drawing/2014/main" id="{A0FEADBF-CF35-4C64-B34A-CE77667A6730}"/>
              </a:ext>
            </a:extLst>
          </p:cNvPr>
          <p:cNvGraphicFramePr>
            <a:graphicFrameLocks noGrp="1"/>
          </p:cNvGraphicFramePr>
          <p:nvPr>
            <p:extLst>
              <p:ext uri="{D42A27DB-BD31-4B8C-83A1-F6EECF244321}">
                <p14:modId xmlns:p14="http://schemas.microsoft.com/office/powerpoint/2010/main" val="4285727615"/>
              </p:ext>
            </p:extLst>
          </p:nvPr>
        </p:nvGraphicFramePr>
        <p:xfrm>
          <a:off x="400047" y="2065410"/>
          <a:ext cx="8306602" cy="2296136"/>
        </p:xfrm>
        <a:graphic>
          <a:graphicData uri="http://schemas.openxmlformats.org/drawingml/2006/table">
            <a:tbl>
              <a:tblPr firstRow="1" bandRow="1"/>
              <a:tblGrid>
                <a:gridCol w="3790954">
                  <a:extLst>
                    <a:ext uri="{9D8B030D-6E8A-4147-A177-3AD203B41FA5}">
                      <a16:colId xmlns:a16="http://schemas.microsoft.com/office/drawing/2014/main" val="256296955"/>
                    </a:ext>
                  </a:extLst>
                </a:gridCol>
                <a:gridCol w="1505216">
                  <a:extLst>
                    <a:ext uri="{9D8B030D-6E8A-4147-A177-3AD203B41FA5}">
                      <a16:colId xmlns:a16="http://schemas.microsoft.com/office/drawing/2014/main" val="2823920227"/>
                    </a:ext>
                  </a:extLst>
                </a:gridCol>
                <a:gridCol w="1505216">
                  <a:extLst>
                    <a:ext uri="{9D8B030D-6E8A-4147-A177-3AD203B41FA5}">
                      <a16:colId xmlns:a16="http://schemas.microsoft.com/office/drawing/2014/main" val="3940985152"/>
                    </a:ext>
                  </a:extLst>
                </a:gridCol>
                <a:gridCol w="1505216">
                  <a:extLst>
                    <a:ext uri="{9D8B030D-6E8A-4147-A177-3AD203B41FA5}">
                      <a16:colId xmlns:a16="http://schemas.microsoft.com/office/drawing/2014/main" val="1558235024"/>
                    </a:ext>
                  </a:extLst>
                </a:gridCol>
              </a:tblGrid>
              <a:tr h="45685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solidFill>
                            <a:srgbClr val="002060"/>
                          </a:solidFill>
                          <a:latin typeface="+mj-lt"/>
                        </a:rPr>
                        <a:t>Action</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p>
                      <a:pPr algn="ctr"/>
                      <a:r>
                        <a:rPr lang="en-US" sz="1400" b="1" dirty="0">
                          <a:solidFill>
                            <a:srgbClr val="002060"/>
                          </a:solidFill>
                          <a:latin typeface="+mj-lt"/>
                        </a:rPr>
                        <a:t>Lead</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a:r>
                        <a:rPr lang="en-US" sz="1400" b="1" dirty="0">
                          <a:solidFill>
                            <a:srgbClr val="002060"/>
                          </a:solidFill>
                          <a:latin typeface="+mj-lt"/>
                        </a:rPr>
                        <a:t>Partners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a:r>
                        <a:rPr lang="en-US" sz="1400" b="1" dirty="0">
                          <a:solidFill>
                            <a:srgbClr val="002060"/>
                          </a:solidFill>
                          <a:latin typeface="+mj-lt"/>
                        </a:rPr>
                        <a:t>Launch Timeframe</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294672482"/>
                  </a:ext>
                </a:extLst>
              </a:tr>
              <a:tr h="8330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solidFill>
                            <a:srgbClr val="002060"/>
                          </a:solidFill>
                          <a:latin typeface="+mj-lt"/>
                        </a:rPr>
                        <a:t>1.3.1 Review City policies and programs to assess opportunities for progress in achieving equity in service delivery.</a:t>
                      </a:r>
                    </a:p>
                  </a:txBody>
                  <a:tcPr anchor="ct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400" dirty="0">
                          <a:solidFill>
                            <a:srgbClr val="002060"/>
                          </a:solidFill>
                          <a:latin typeface="+mj-lt"/>
                        </a:rPr>
                        <a:t>City Manager’s Office</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400" dirty="0">
                          <a:solidFill>
                            <a:srgbClr val="002060"/>
                          </a:solidFill>
                          <a:latin typeface="+mj-lt"/>
                        </a:rPr>
                        <a:t>City of Dallas departments, philanthropic organizations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400" dirty="0">
                          <a:solidFill>
                            <a:srgbClr val="002060"/>
                          </a:solidFill>
                          <a:latin typeface="+mj-lt"/>
                        </a:rPr>
                        <a:t>Fall 2018</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779743965"/>
                  </a:ext>
                </a:extLst>
              </a:tr>
              <a:tr h="833096">
                <a:tc>
                  <a:txBody>
                    <a:bodyPr/>
                    <a:lstStyle/>
                    <a:p>
                      <a:r>
                        <a:rPr lang="en-US" sz="1400" dirty="0">
                          <a:solidFill>
                            <a:srgbClr val="002060"/>
                          </a:solidFill>
                          <a:latin typeface="+mj-lt"/>
                        </a:rPr>
                        <a:t>1.3.2 Integrate Equity Indicators into Dallas 365 to demonstrate effectiveness in achieving equity in service delivery over time.</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2060"/>
                          </a:solidFill>
                          <a:latin typeface="+mj-lt"/>
                          <a:ea typeface="+mn-ea"/>
                          <a:cs typeface="+mn-cs"/>
                        </a:rPr>
                        <a:t>Office of Resilience, Office of Budget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lang="en-US" sz="1400" dirty="0">
                          <a:solidFill>
                            <a:srgbClr val="002060"/>
                          </a:solidFill>
                          <a:latin typeface="+mj-lt"/>
                        </a:rPr>
                        <a:t>City of Dallas departments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400" dirty="0">
                          <a:solidFill>
                            <a:srgbClr val="002060"/>
                          </a:solidFill>
                          <a:latin typeface="+mj-lt"/>
                        </a:rPr>
                        <a:t>Summer 2018</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029033700"/>
                  </a:ext>
                </a:extLst>
              </a:tr>
            </a:tbl>
          </a:graphicData>
        </a:graphic>
      </p:graphicFrame>
    </p:spTree>
    <p:extLst>
      <p:ext uri="{BB962C8B-B14F-4D97-AF65-F5344CB8AC3E}">
        <p14:creationId xmlns:p14="http://schemas.microsoft.com/office/powerpoint/2010/main" val="2775669911"/>
      </p:ext>
    </p:extLst>
  </p:cSld>
  <p:clrMapOvr>
    <a:masterClrMapping/>
  </p:clrMapOvr>
</p:sld>
</file>

<file path=ppt/theme/theme1.xml><?xml version="1.0" encoding="utf-8"?>
<a:theme xmlns:a="http://schemas.openxmlformats.org/drawingml/2006/main" name="Office Theme">
  <a:themeElements>
    <a:clrScheme name="Dallas Colors">
      <a:dk1>
        <a:sysClr val="windowText" lastClr="000000"/>
      </a:dk1>
      <a:lt1>
        <a:srgbClr val="FFFFFF"/>
      </a:lt1>
      <a:dk2>
        <a:srgbClr val="44546A"/>
      </a:dk2>
      <a:lt2>
        <a:srgbClr val="E7E6E6"/>
      </a:lt2>
      <a:accent1>
        <a:srgbClr val="003F88"/>
      </a:accent1>
      <a:accent2>
        <a:srgbClr val="669900"/>
      </a:accent2>
      <a:accent3>
        <a:srgbClr val="0166CE"/>
      </a:accent3>
      <a:accent4>
        <a:srgbClr val="2196F3"/>
      </a:accent4>
      <a:accent5>
        <a:srgbClr val="FFA000"/>
      </a:accent5>
      <a:accent6>
        <a:srgbClr val="B54334"/>
      </a:accent6>
      <a:hlink>
        <a:srgbClr val="0563C1"/>
      </a:hlink>
      <a:folHlink>
        <a:srgbClr val="954F72"/>
      </a:folHlink>
    </a:clrScheme>
    <a:fontScheme name="Dallas Font Templat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5C342A3-47E1-4C86-980D-A9991846A24D}" vid="{D62A12E1-2DE3-450D-80EB-22F09A6797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Internal Template</Template>
  <TotalTime>250</TotalTime>
  <Words>2112</Words>
  <Application>Microsoft Office PowerPoint</Application>
  <PresentationFormat>On-screen Show (4:3)</PresentationFormat>
  <Paragraphs>345</Paragraphs>
  <Slides>33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Equity Indicators Project Update</vt:lpstr>
      <vt:lpstr>Overview</vt:lpstr>
      <vt:lpstr>Background</vt:lpstr>
      <vt:lpstr>Equality vs. Equity</vt:lpstr>
      <vt:lpstr>Incorporating Equity Indicators into the Resilient Dallas Strategy</vt:lpstr>
      <vt:lpstr>Equity Initiatives</vt:lpstr>
      <vt:lpstr>Equity Actions</vt:lpstr>
      <vt:lpstr>Equity Actions</vt:lpstr>
      <vt:lpstr>Equity Actions</vt:lpstr>
      <vt:lpstr>Equity Actions</vt:lpstr>
      <vt:lpstr>Dallas Equity Indicators</vt:lpstr>
      <vt:lpstr>Dallas Equity Indicators</vt:lpstr>
      <vt:lpstr>Process of Developing Tool</vt:lpstr>
      <vt:lpstr>Process of Developing Tool (cont.)</vt:lpstr>
      <vt:lpstr>Scores Over Time</vt:lpstr>
      <vt:lpstr>Equity Indicators Listening Sessions</vt:lpstr>
      <vt:lpstr>Resulting Equity Indicators</vt:lpstr>
      <vt:lpstr>Equity Themes and Topics</vt:lpstr>
      <vt:lpstr>Equity Themes and Topics</vt:lpstr>
      <vt:lpstr>Preliminary Scores</vt:lpstr>
      <vt:lpstr>Economic Opportunity Theme Score: 28/100</vt:lpstr>
      <vt:lpstr>Housing and Neighborhood Quality Theme Score: 49/100</vt:lpstr>
      <vt:lpstr>Justice and Government Theme Score: 46/100</vt:lpstr>
      <vt:lpstr>Public Health Theme Score: 38/100</vt:lpstr>
      <vt:lpstr>Next Steps</vt:lpstr>
      <vt:lpstr>Equity Indicators Project Update</vt:lpstr>
      <vt:lpstr>Appendix</vt:lpstr>
      <vt:lpstr>Listening Session: Justice</vt:lpstr>
      <vt:lpstr>Listening Session: Economic Opportunity</vt:lpstr>
      <vt:lpstr>Listening Session: Housing</vt:lpstr>
      <vt:lpstr>Listening Session: Public Health</vt:lpstr>
      <vt:lpstr>Listening Session: Education</vt:lpstr>
      <vt:lpstr>Listening Session: Transportation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Gavino, Genesis D</dc:creator>
  <cp:lastModifiedBy>Monty, Chelsea</cp:lastModifiedBy>
  <cp:revision>45</cp:revision>
  <dcterms:created xsi:type="dcterms:W3CDTF">2017-06-01T20:52:30Z</dcterms:created>
  <dcterms:modified xsi:type="dcterms:W3CDTF">2018-05-03T17:26:38Z</dcterms:modified>
</cp:coreProperties>
</file>