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73" r:id="rId3"/>
    <p:sldId id="281" r:id="rId4"/>
    <p:sldId id="274" r:id="rId5"/>
    <p:sldId id="283" r:id="rId6"/>
    <p:sldId id="275" r:id="rId7"/>
    <p:sldId id="286" r:id="rId8"/>
    <p:sldId id="277" r:id="rId9"/>
    <p:sldId id="284" r:id="rId10"/>
    <p:sldId id="282" r:id="rId11"/>
    <p:sldId id="290" r:id="rId12"/>
    <p:sldId id="287" r:id="rId13"/>
    <p:sldId id="289" r:id="rId14"/>
    <p:sldId id="260" r:id="rId15"/>
    <p:sldId id="285" r:id="rId16"/>
    <p:sldId id="296" r:id="rId17"/>
    <p:sldId id="288" r:id="rId18"/>
    <p:sldId id="291" r:id="rId19"/>
    <p:sldId id="293" r:id="rId20"/>
    <p:sldId id="295" r:id="rId21"/>
    <p:sldId id="276" r:id="rId22"/>
    <p:sldId id="267" r:id="rId23"/>
    <p:sldId id="268" r:id="rId24"/>
    <p:sldId id="301" r:id="rId25"/>
    <p:sldId id="340" r:id="rId26"/>
    <p:sldId id="339" r:id="rId27"/>
    <p:sldId id="297" r:id="rId28"/>
    <p:sldId id="298" r:id="rId29"/>
    <p:sldId id="299" r:id="rId30"/>
    <p:sldId id="269" r:id="rId31"/>
    <p:sldId id="265" r:id="rId32"/>
    <p:sldId id="280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247A"/>
    <a:srgbClr val="481E68"/>
    <a:srgbClr val="7832AC"/>
    <a:srgbClr val="A86E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7" autoAdjust="0"/>
    <p:restoredTop sz="94484" autoAdjust="0"/>
  </p:normalViewPr>
  <p:slideViewPr>
    <p:cSldViewPr snapToGrid="0">
      <p:cViewPr varScale="1">
        <p:scale>
          <a:sx n="79" d="100"/>
          <a:sy n="79" d="100"/>
        </p:scale>
        <p:origin x="773" y="82"/>
      </p:cViewPr>
      <p:guideLst/>
    </p:cSldViewPr>
  </p:slideViewPr>
  <p:outlineViewPr>
    <p:cViewPr>
      <p:scale>
        <a:sx n="33" d="100"/>
        <a:sy n="33" d="100"/>
      </p:scale>
      <p:origin x="0" y="-105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5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0" i="0" u="none" strike="noStrike" kern="1200" cap="none" spc="50" normalizeH="0" baseline="0">
              <a:solidFill>
                <a:schemeClr val="tx1">
                  <a:lumMod val="65000"/>
                  <a:lumOff val="35000"/>
                </a:schemeClr>
              </a:solidFill>
              <a:latin typeface="Tw Cen MT" panose="020B0602020104020603" pitchFamily="34" charset="0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Fall Enrollment</c:v>
                </c:pt>
              </c:strCache>
            </c:strRef>
          </c:tx>
          <c:spPr>
            <a:solidFill>
              <a:srgbClr val="481E6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9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9"/>
                <c:pt idx="0">
                  <c:v>167</c:v>
                </c:pt>
                <c:pt idx="1">
                  <c:v>219</c:v>
                </c:pt>
                <c:pt idx="2">
                  <c:v>201</c:v>
                </c:pt>
                <c:pt idx="3">
                  <c:v>195</c:v>
                </c:pt>
                <c:pt idx="4">
                  <c:v>243</c:v>
                </c:pt>
                <c:pt idx="5">
                  <c:v>273</c:v>
                </c:pt>
                <c:pt idx="6">
                  <c:v>422</c:v>
                </c:pt>
                <c:pt idx="7">
                  <c:v>436</c:v>
                </c:pt>
                <c:pt idx="8">
                  <c:v>519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E2E-4DFA-A374-C9664C7153D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3"/>
        <c:overlap val="25"/>
        <c:axId val="1993363424"/>
        <c:axId val="1916923936"/>
      </c:barChart>
      <c:catAx>
        <c:axId val="1993363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1916923936"/>
        <c:crosses val="autoZero"/>
        <c:auto val="1"/>
        <c:lblAlgn val="ctr"/>
        <c:lblOffset val="100"/>
        <c:noMultiLvlLbl val="0"/>
      </c:catAx>
      <c:valAx>
        <c:axId val="19169239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1993363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Tw Cen MT" panose="020B0602020104020603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742785126555706"/>
          <c:y val="1.7106193189047061E-2"/>
          <c:w val="0.82175607697159525"/>
          <c:h val="0.8537606553669121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Debt After Two Years</c:v>
                </c:pt>
              </c:strCache>
            </c:strRef>
          </c:tx>
          <c:spPr>
            <a:solidFill>
              <a:srgbClr val="481E68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Sheet1!$A$2:$A$8</c:f>
              <c:strCache>
                <c:ptCount val="7"/>
                <c:pt idx="0">
                  <c:v>First-Time Freshman Fall 2009</c:v>
                </c:pt>
                <c:pt idx="1">
                  <c:v>First-Time Freshman Fall 2010</c:v>
                </c:pt>
                <c:pt idx="2">
                  <c:v>First-Time Freshman Fall 2011</c:v>
                </c:pt>
                <c:pt idx="3">
                  <c:v>First-Time Freshman Fall 2012</c:v>
                </c:pt>
                <c:pt idx="4">
                  <c:v>First-Time Freshman Fall 2013</c:v>
                </c:pt>
                <c:pt idx="5">
                  <c:v>First-Time Freshman Fall 2014</c:v>
                </c:pt>
                <c:pt idx="6">
                  <c:v>First-Time Freshman Fall 2015</c:v>
                </c:pt>
              </c:strCache>
            </c:strRef>
          </c:cat>
          <c:val>
            <c:numRef>
              <c:f>Sheet1!$B$2:$B$8</c:f>
              <c:numCache>
                <c:formatCode>"$"#,##0_);[Red]\("$"#,##0\)</c:formatCode>
                <c:ptCount val="7"/>
                <c:pt idx="0">
                  <c:v>12508</c:v>
                </c:pt>
                <c:pt idx="1">
                  <c:v>11451</c:v>
                </c:pt>
                <c:pt idx="2">
                  <c:v>14012</c:v>
                </c:pt>
                <c:pt idx="3">
                  <c:v>14883</c:v>
                </c:pt>
                <c:pt idx="4">
                  <c:v>11573</c:v>
                </c:pt>
                <c:pt idx="5">
                  <c:v>9235</c:v>
                </c:pt>
                <c:pt idx="6">
                  <c:v>6942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67D-4DBD-B101-9599D31C790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3"/>
        <c:axId val="1951206015"/>
        <c:axId val="108353567"/>
      </c:barChart>
      <c:catAx>
        <c:axId val="19512060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108353567"/>
        <c:crosses val="autoZero"/>
        <c:auto val="1"/>
        <c:lblAlgn val="ctr"/>
        <c:lblOffset val="100"/>
        <c:noMultiLvlLbl val="0"/>
      </c:catAx>
      <c:valAx>
        <c:axId val="108353567"/>
        <c:scaling>
          <c:orientation val="minMax"/>
        </c:scaling>
        <c:delete val="0"/>
        <c:axPos val="l"/>
        <c:numFmt formatCode="&quot;$&quot;#,##0_);[Red]\(&quot;$&quot;#,##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195120601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D11461-EFF5-43D1-873B-4050C3FE4AF7}" type="datetimeFigureOut">
              <a:rPr lang="en-US" smtClean="0"/>
              <a:t>5/10/2018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BF1FFB-EDD0-475B-B80B-9A6F7BBDA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424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Fiscal mapped discount rate</a:t>
            </a:r>
          </a:p>
          <a:p>
            <a:pPr marL="171450" indent="-171450">
              <a:buFontTx/>
              <a:buChar char="-"/>
            </a:pPr>
            <a:r>
              <a:rPr lang="en-US" dirty="0"/>
              <a:t>We were stagnant on our retention rate</a:t>
            </a:r>
          </a:p>
          <a:p>
            <a:pPr marL="171450" indent="-171450">
              <a:buFontTx/>
              <a:buChar char="-"/>
            </a:pPr>
            <a:r>
              <a:rPr lang="en-US" dirty="0"/>
              <a:t>We weren’t even collecting the money</a:t>
            </a:r>
          </a:p>
          <a:p>
            <a:pPr marL="171450" indent="-171450">
              <a:buFontTx/>
              <a:buChar char="-"/>
            </a:pPr>
            <a:r>
              <a:rPr lang="en-US" dirty="0"/>
              <a:t>Our students worked in tough places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BF1FFB-EDD0-475B-B80B-9A6F7BBDA42B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584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069547-1444-4859-BE99-9963879D7A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97BE8B-C88D-4A3A-8BE5-BC1DA9B7DC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C85311-6D9E-47C9-B6C5-3935DE769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AB082-83FB-4DCC-9286-B847D62C336F}" type="datetimeFigureOut">
              <a:rPr lang="en-US" smtClean="0"/>
              <a:t>5/10/2018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F4EE58-1C88-4FEB-8386-D7ECF9A3E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E399DE-763A-4E93-B4D9-3D477E658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8E52D-99E9-4DCB-83EB-86FD8C896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575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F25D1-0203-4940-944F-3C6EE52C3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9593E0-321A-4BC4-9183-DC3F5AEF9B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254352-9532-41CD-B59D-5DBD27EB1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AB082-83FB-4DCC-9286-B847D62C336F}" type="datetimeFigureOut">
              <a:rPr lang="en-US" smtClean="0"/>
              <a:t>5/10/2018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3A3288-009E-4018-8A15-6498F1052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4D88ED-200C-4BB8-A444-3BB7DC971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8E52D-99E9-4DCB-83EB-86FD8C896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838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A468E58-DF96-4D1C-AFE9-7A22A04540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80D2D2-5C8B-4B4D-ADEB-EAA5873C22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E02070-80E2-4006-8148-21477AED1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AB082-83FB-4DCC-9286-B847D62C336F}" type="datetimeFigureOut">
              <a:rPr lang="en-US" smtClean="0"/>
              <a:t>5/10/2018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680B5C-0D23-49FF-8FBD-CAA8359AF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1FE173-8DC8-46ED-B021-567F810F3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8E52D-99E9-4DCB-83EB-86FD8C896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29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C13D33-399C-4F55-8DA5-531F91F69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DA7556-F018-44F4-8477-33E5C24075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BC95F2-E81E-46BC-9F14-05A1125BE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AB082-83FB-4DCC-9286-B847D62C336F}" type="datetimeFigureOut">
              <a:rPr lang="en-US" smtClean="0"/>
              <a:t>5/10/2018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90D742-9976-4171-BA80-41FF87823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43A47A-B234-42CC-A429-2326155E2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8E52D-99E9-4DCB-83EB-86FD8C896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670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016299-AC96-41BC-AF4E-E5371F2CA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D2DEC6-5692-47DD-A655-85D0FFED19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131D78-9D09-46B1-B2EC-94122474E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AB082-83FB-4DCC-9286-B847D62C336F}" type="datetimeFigureOut">
              <a:rPr lang="en-US" smtClean="0"/>
              <a:t>5/10/2018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39CA2C-57E7-4C92-9B38-5D672A1AA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ED6FD7-04CC-46F4-8F5D-E685E4AC3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8E52D-99E9-4DCB-83EB-86FD8C896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017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30CFF-1FCC-46EE-9F70-E8E60CE37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2EFA95-118D-4BBF-88EF-9811C8300E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C85E79-5F13-4CD7-9586-B348930514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A47E75-63DE-4CAB-9F53-908B87524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AB082-83FB-4DCC-9286-B847D62C336F}" type="datetimeFigureOut">
              <a:rPr lang="en-US" smtClean="0"/>
              <a:t>5/10/2018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FF5941-A071-444B-98B8-549EC938A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65EB29-589A-4372-901B-CE36AC550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8E52D-99E9-4DCB-83EB-86FD8C896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456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1B76C-9E48-4F80-92D7-6D6CE5109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6DF426-3FD2-4959-AD22-743B0A8A60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477DF0-D46E-4678-ACFA-AA6F766275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A9DA54-A83C-4487-BD16-60AFFE776A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CAE104-8A2B-4D6C-A58E-E6D762EB12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3CCE1AE-7196-4C64-A104-EA7668140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AB082-83FB-4DCC-9286-B847D62C336F}" type="datetimeFigureOut">
              <a:rPr lang="en-US" smtClean="0"/>
              <a:t>5/10/2018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87B56FC-8B59-476B-831F-A1E0E7380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DE73AD-E88A-4824-ACC0-1CFDB0279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8E52D-99E9-4DCB-83EB-86FD8C896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08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0BC03-C760-44C8-AEFF-6BF56A9CB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2B663A-8979-4BE6-AD49-90DD86680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AB082-83FB-4DCC-9286-B847D62C336F}" type="datetimeFigureOut">
              <a:rPr lang="en-US" smtClean="0"/>
              <a:t>5/10/2018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DC0A1A-E5BC-49B6-94FC-3CDE877B7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3070D2-4D04-4766-8E30-D0A614103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8E52D-99E9-4DCB-83EB-86FD8C896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798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E5066D-57FA-43B7-B7F3-16C26C8D7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AB082-83FB-4DCC-9286-B847D62C336F}" type="datetimeFigureOut">
              <a:rPr lang="en-US" smtClean="0"/>
              <a:t>5/10/2018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43769C-9DEB-4A79-A6B2-BD0066895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58C07D-3B2C-429B-9821-673CD8B21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8E52D-99E9-4DCB-83EB-86FD8C896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141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B2D68-570F-485F-AEFF-EC292ED2A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83331D-8A3A-4294-8DCA-FAF5AF1716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C19E8C-8132-4B5F-8A2A-027AD5EA8E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F8397E-72AD-4AA7-9A2C-E63684F53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AB082-83FB-4DCC-9286-B847D62C336F}" type="datetimeFigureOut">
              <a:rPr lang="en-US" smtClean="0"/>
              <a:t>5/10/2018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6F89D2-6189-40CD-8609-CF9D1052E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24E8AA-64C3-4503-9A1C-105B9DBF2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8E52D-99E9-4DCB-83EB-86FD8C896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559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4E2A1-A3E2-4025-9925-1812F44B0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00E2B49-A20C-4AA2-BC8C-A7A62789A9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8EA3ED-2D0A-448D-AD97-C0EDA45D40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7B7E65-9A92-4576-B010-9F3897159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AB082-83FB-4DCC-9286-B847D62C336F}" type="datetimeFigureOut">
              <a:rPr lang="en-US" smtClean="0"/>
              <a:t>5/10/2018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B96E4B-264F-45ED-B7DC-141E75763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8F45B0-5263-4269-BE90-B00C106FC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8E52D-99E9-4DCB-83EB-86FD8C896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791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6A86E4-2367-430E-955E-1750BB0AE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7F47BB-7B63-43C4-9594-872E8F475E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D1A116-6A28-494A-AB96-BF26BFD841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AB082-83FB-4DCC-9286-B847D62C336F}" type="datetimeFigureOut">
              <a:rPr lang="en-US" smtClean="0"/>
              <a:t>5/10/2018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9776B4-82BD-42C3-B2B0-C7E570C063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AA800E-6F92-45ED-BCC3-CCD724FE8E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68E52D-99E9-4DCB-83EB-86FD8C896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346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81E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36CD9E7-8484-4564-9954-F761FAD95A1D}"/>
              </a:ext>
            </a:extLst>
          </p:cNvPr>
          <p:cNvSpPr txBox="1"/>
          <p:nvPr/>
        </p:nvSpPr>
        <p:spPr>
          <a:xfrm>
            <a:off x="640080" y="582864"/>
            <a:ext cx="10474960" cy="3708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85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w Cen MT" panose="020B0602020104020603" pitchFamily="34" charset="0"/>
              </a:rPr>
              <a:t>NEVER LOVED US</a:t>
            </a:r>
          </a:p>
          <a:p>
            <a:pPr fontAlgn="base"/>
            <a:r>
              <a:rPr lang="en-US" sz="50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w Cen MT" panose="020B0602020104020603" pitchFamily="34" charset="0"/>
              </a:rPr>
              <a:t>MAKING HIGHER EDUCATION WORK FOR THOSE IT WAS NEVER MEANT TO SERVE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54C24661-E064-4F3D-9C1D-08DCA56A3F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0080" y="4291572"/>
            <a:ext cx="10668000" cy="2165172"/>
          </a:xfrm>
          <a:ln w="3175">
            <a:noFill/>
          </a:ln>
        </p:spPr>
        <p:txBody>
          <a:bodyPr>
            <a:normAutofit fontScale="77500" lnSpcReduction="20000"/>
          </a:bodyPr>
          <a:lstStyle/>
          <a:p>
            <a:pPr algn="just"/>
            <a:r>
              <a:rPr lang="en-US" sz="2800" dirty="0">
                <a:ln w="15875">
                  <a:noFill/>
                </a:ln>
                <a:solidFill>
                  <a:schemeClr val="bg1"/>
                </a:solidFill>
                <a:latin typeface="Tw Cen MT" panose="020B0602020104020603" pitchFamily="34" charset="0"/>
              </a:rPr>
              <a:t>PAVING THE WAY TO INCLUSION: VISUALIZING EQUITY IN EDUCATION</a:t>
            </a:r>
          </a:p>
          <a:p>
            <a:pPr algn="just"/>
            <a:r>
              <a:rPr lang="en-US" sz="2800" dirty="0">
                <a:ln w="15875">
                  <a:noFill/>
                </a:ln>
                <a:solidFill>
                  <a:schemeClr val="bg1"/>
                </a:solidFill>
                <a:latin typeface="Tw Cen MT" panose="020B0602020104020603" pitchFamily="34" charset="0"/>
              </a:rPr>
              <a:t>SMU SIMMONS SCHOOL OF EDUCATION + HUMAN DEVELOPMENT, MARCH 27, 2018</a:t>
            </a:r>
          </a:p>
          <a:p>
            <a:pPr algn="just"/>
            <a:r>
              <a:rPr lang="en-US" sz="2800" dirty="0">
                <a:ln w="15875">
                  <a:noFill/>
                </a:ln>
                <a:solidFill>
                  <a:schemeClr val="bg1"/>
                </a:solidFill>
                <a:latin typeface="Tw Cen MT" panose="020B0602020104020603" pitchFamily="34" charset="0"/>
              </a:rPr>
              <a:t>CHRIS DOWDY</a:t>
            </a:r>
          </a:p>
          <a:p>
            <a:pPr algn="just"/>
            <a:r>
              <a:rPr lang="en-US" sz="2800" dirty="0">
                <a:ln w="15875">
                  <a:noFill/>
                </a:ln>
                <a:solidFill>
                  <a:schemeClr val="bg1"/>
                </a:solidFill>
                <a:latin typeface="Tw Cen MT" panose="020B0602020104020603" pitchFamily="34" charset="0"/>
              </a:rPr>
              <a:t>VP OF ACADEMIC AFFAIRS</a:t>
            </a:r>
          </a:p>
          <a:p>
            <a:pPr algn="just"/>
            <a:r>
              <a:rPr lang="en-US" sz="2800" dirty="0">
                <a:ln w="15875">
                  <a:noFill/>
                </a:ln>
                <a:solidFill>
                  <a:schemeClr val="bg1"/>
                </a:solidFill>
                <a:latin typeface="Tw Cen MT" panose="020B0602020104020603" pitchFamily="34" charset="0"/>
              </a:rPr>
              <a:t>PAUL QUINN COLLEGE</a:t>
            </a:r>
          </a:p>
          <a:p>
            <a:pPr algn="just"/>
            <a:r>
              <a:rPr lang="en-US" sz="2800" dirty="0">
                <a:ln w="15875">
                  <a:noFill/>
                </a:ln>
                <a:solidFill>
                  <a:schemeClr val="bg1"/>
                </a:solidFill>
                <a:latin typeface="Tw Cen MT" panose="020B0602020104020603" pitchFamily="34" charset="0"/>
              </a:rPr>
              <a:t>DALLAS, TEXAS</a:t>
            </a:r>
          </a:p>
        </p:txBody>
      </p:sp>
    </p:spTree>
    <p:extLst>
      <p:ext uri="{BB962C8B-B14F-4D97-AF65-F5344CB8AC3E}">
        <p14:creationId xmlns:p14="http://schemas.microsoft.com/office/powerpoint/2010/main" val="17198437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person holding a sign posing for the camera&#10;&#10;Description generated with high confidence">
            <a:extLst>
              <a:ext uri="{FF2B5EF4-FFF2-40B4-BE49-F238E27FC236}">
                <a16:creationId xmlns:a16="http://schemas.microsoft.com/office/drawing/2014/main" id="{E394A43B-1786-412F-8F93-0E47C2CB63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55" b="-578"/>
          <a:stretch/>
        </p:blipFill>
        <p:spPr>
          <a:xfrm>
            <a:off x="0" y="0"/>
            <a:ext cx="12192000" cy="7234989"/>
          </a:xfrm>
        </p:spPr>
      </p:pic>
    </p:spTree>
    <p:extLst>
      <p:ext uri="{BB962C8B-B14F-4D97-AF65-F5344CB8AC3E}">
        <p14:creationId xmlns:p14="http://schemas.microsoft.com/office/powerpoint/2010/main" val="18714021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36CD9E7-8484-4564-9954-F761FAD95A1D}"/>
              </a:ext>
            </a:extLst>
          </p:cNvPr>
          <p:cNvSpPr txBox="1"/>
          <p:nvPr/>
        </p:nvSpPr>
        <p:spPr>
          <a:xfrm>
            <a:off x="640080" y="1625601"/>
            <a:ext cx="10474960" cy="489364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fontAlgn="base"/>
            <a:r>
              <a:rPr lang="en-US" sz="7800" b="1" dirty="0">
                <a:solidFill>
                  <a:schemeClr val="bg1"/>
                </a:solidFill>
                <a:latin typeface="Tw Cen MT" panose="020B0602020104020603" pitchFamily="34" charset="0"/>
              </a:rPr>
              <a:t>WE ARE NOT TRASH: THE CAMPAIGN AGAINST FLOW CONTROL</a:t>
            </a:r>
          </a:p>
        </p:txBody>
      </p:sp>
    </p:spTree>
    <p:extLst>
      <p:ext uri="{BB962C8B-B14F-4D97-AF65-F5344CB8AC3E}">
        <p14:creationId xmlns:p14="http://schemas.microsoft.com/office/powerpoint/2010/main" val="15848149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36CD9E7-8484-4564-9954-F761FAD95A1D}"/>
              </a:ext>
            </a:extLst>
          </p:cNvPr>
          <p:cNvSpPr txBox="1"/>
          <p:nvPr/>
        </p:nvSpPr>
        <p:spPr>
          <a:xfrm>
            <a:off x="660400" y="1706881"/>
            <a:ext cx="10474960" cy="129266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fontAlgn="base"/>
            <a:r>
              <a:rPr lang="en-US" sz="7800" b="1" dirty="0">
                <a:solidFill>
                  <a:schemeClr val="bg1"/>
                </a:solidFill>
                <a:latin typeface="Tw Cen MT" panose="020B0602020104020603" pitchFamily="34" charset="0"/>
              </a:rPr>
              <a:t>What were we thinking?</a:t>
            </a:r>
          </a:p>
        </p:txBody>
      </p:sp>
    </p:spTree>
    <p:extLst>
      <p:ext uri="{BB962C8B-B14F-4D97-AF65-F5344CB8AC3E}">
        <p14:creationId xmlns:p14="http://schemas.microsoft.com/office/powerpoint/2010/main" val="16532492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36CD9E7-8484-4564-9954-F761FAD95A1D}"/>
              </a:ext>
            </a:extLst>
          </p:cNvPr>
          <p:cNvSpPr txBox="1"/>
          <p:nvPr/>
        </p:nvSpPr>
        <p:spPr>
          <a:xfrm>
            <a:off x="640080" y="1625601"/>
            <a:ext cx="10474960" cy="489364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fontAlgn="base"/>
            <a:r>
              <a:rPr lang="en-US" sz="7800" b="1" dirty="0">
                <a:solidFill>
                  <a:schemeClr val="bg1"/>
                </a:solidFill>
                <a:latin typeface="Tw Cen MT" panose="020B0602020104020603" pitchFamily="34" charset="0"/>
              </a:rPr>
              <a:t>STUDENTS DESERVE BETTER THAN TRASH BLOWING ACROSS CAMPUS</a:t>
            </a:r>
          </a:p>
        </p:txBody>
      </p:sp>
    </p:spTree>
    <p:extLst>
      <p:ext uri="{BB962C8B-B14F-4D97-AF65-F5344CB8AC3E}">
        <p14:creationId xmlns:p14="http://schemas.microsoft.com/office/powerpoint/2010/main" val="4870278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36CD9E7-8484-4564-9954-F761FAD95A1D}"/>
              </a:ext>
            </a:extLst>
          </p:cNvPr>
          <p:cNvSpPr txBox="1"/>
          <p:nvPr/>
        </p:nvSpPr>
        <p:spPr>
          <a:xfrm>
            <a:off x="640080" y="1625601"/>
            <a:ext cx="10474960" cy="249299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fontAlgn="base"/>
            <a:r>
              <a:rPr lang="en-US" sz="7800" b="1" dirty="0">
                <a:solidFill>
                  <a:schemeClr val="bg1"/>
                </a:solidFill>
                <a:latin typeface="Tw Cen MT" panose="020B0602020104020603" pitchFamily="34" charset="0"/>
              </a:rPr>
              <a:t>THEY THOUGHT NO ONE WOULD LISTEN</a:t>
            </a:r>
          </a:p>
        </p:txBody>
      </p:sp>
    </p:spTree>
    <p:extLst>
      <p:ext uri="{BB962C8B-B14F-4D97-AF65-F5344CB8AC3E}">
        <p14:creationId xmlns:p14="http://schemas.microsoft.com/office/powerpoint/2010/main" val="22737840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81E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36CD9E7-8484-4564-9954-F761FAD95A1D}"/>
              </a:ext>
            </a:extLst>
          </p:cNvPr>
          <p:cNvSpPr txBox="1"/>
          <p:nvPr/>
        </p:nvSpPr>
        <p:spPr>
          <a:xfrm>
            <a:off x="640080" y="1625601"/>
            <a:ext cx="10474960" cy="369331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fontAlgn="base"/>
            <a:r>
              <a:rPr lang="en-US" sz="7800" b="1" dirty="0">
                <a:solidFill>
                  <a:schemeClr val="bg1"/>
                </a:solidFill>
                <a:latin typeface="Tw Cen MT" panose="020B0602020104020603" pitchFamily="34" charset="0"/>
              </a:rPr>
              <a:t>CHOICE 3:</a:t>
            </a:r>
          </a:p>
          <a:p>
            <a:pPr algn="ctr" fontAlgn="base"/>
            <a:r>
              <a:rPr lang="en-US" sz="7800" b="1" dirty="0">
                <a:solidFill>
                  <a:schemeClr val="bg1"/>
                </a:solidFill>
                <a:latin typeface="Tw Cen MT" panose="020B0602020104020603" pitchFamily="34" charset="0"/>
              </a:rPr>
              <a:t>BECOME THE FIRST URBAN WORK COLLEGE</a:t>
            </a:r>
          </a:p>
        </p:txBody>
      </p:sp>
    </p:spTree>
    <p:extLst>
      <p:ext uri="{BB962C8B-B14F-4D97-AF65-F5344CB8AC3E}">
        <p14:creationId xmlns:p14="http://schemas.microsoft.com/office/powerpoint/2010/main" val="18214391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erson wearing a suit and tie standing in a room&#10;&#10;Description generated with very high confidence">
            <a:extLst>
              <a:ext uri="{FF2B5EF4-FFF2-40B4-BE49-F238E27FC236}">
                <a16:creationId xmlns:a16="http://schemas.microsoft.com/office/drawing/2014/main" id="{7F55E0BD-2A3C-4ED0-9CC4-308A520CE5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4571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8088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36CD9E7-8484-4564-9954-F761FAD95A1D}"/>
              </a:ext>
            </a:extLst>
          </p:cNvPr>
          <p:cNvSpPr txBox="1"/>
          <p:nvPr/>
        </p:nvSpPr>
        <p:spPr>
          <a:xfrm>
            <a:off x="660400" y="1706881"/>
            <a:ext cx="10474960" cy="129266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fontAlgn="base"/>
            <a:r>
              <a:rPr lang="en-US" sz="7800" b="1" dirty="0">
                <a:solidFill>
                  <a:schemeClr val="bg1"/>
                </a:solidFill>
                <a:latin typeface="Tw Cen MT" panose="020B0602020104020603" pitchFamily="34" charset="0"/>
              </a:rPr>
              <a:t>What were we thinking?</a:t>
            </a:r>
          </a:p>
        </p:txBody>
      </p:sp>
    </p:spTree>
    <p:extLst>
      <p:ext uri="{BB962C8B-B14F-4D97-AF65-F5344CB8AC3E}">
        <p14:creationId xmlns:p14="http://schemas.microsoft.com/office/powerpoint/2010/main" val="18477216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36CD9E7-8484-4564-9954-F761FAD95A1D}"/>
              </a:ext>
            </a:extLst>
          </p:cNvPr>
          <p:cNvSpPr txBox="1"/>
          <p:nvPr/>
        </p:nvSpPr>
        <p:spPr>
          <a:xfrm>
            <a:off x="640080" y="1625601"/>
            <a:ext cx="10474960" cy="369331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fontAlgn="base"/>
            <a:r>
              <a:rPr lang="en-US" sz="7800" b="1" dirty="0">
                <a:solidFill>
                  <a:schemeClr val="bg1"/>
                </a:solidFill>
                <a:latin typeface="Tw Cen MT" panose="020B0602020104020603" pitchFamily="34" charset="0"/>
              </a:rPr>
              <a:t>STUDENTS DESERVE TO GO TO SCHOOL FREE OF FINANCIAL STRESS</a:t>
            </a:r>
          </a:p>
        </p:txBody>
      </p:sp>
    </p:spTree>
    <p:extLst>
      <p:ext uri="{BB962C8B-B14F-4D97-AF65-F5344CB8AC3E}">
        <p14:creationId xmlns:p14="http://schemas.microsoft.com/office/powerpoint/2010/main" val="14225362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36CD9E7-8484-4564-9954-F761FAD95A1D}"/>
              </a:ext>
            </a:extLst>
          </p:cNvPr>
          <p:cNvSpPr txBox="1"/>
          <p:nvPr/>
        </p:nvSpPr>
        <p:spPr>
          <a:xfrm>
            <a:off x="640080" y="1625601"/>
            <a:ext cx="10474960" cy="369331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fontAlgn="base"/>
            <a:r>
              <a:rPr lang="en-US" sz="7800" b="1" dirty="0">
                <a:solidFill>
                  <a:schemeClr val="bg1"/>
                </a:solidFill>
                <a:latin typeface="Tw Cen MT" panose="020B0602020104020603" pitchFamily="34" charset="0"/>
              </a:rPr>
              <a:t>THEY WORK REALLY HARD AT DISTRACTING JOBS</a:t>
            </a:r>
          </a:p>
        </p:txBody>
      </p:sp>
    </p:spTree>
    <p:extLst>
      <p:ext uri="{BB962C8B-B14F-4D97-AF65-F5344CB8AC3E}">
        <p14:creationId xmlns:p14="http://schemas.microsoft.com/office/powerpoint/2010/main" val="719169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73D2D-09F8-5342-95A3-D668A528C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9EDE64B7-082A-0548-A5BE-B5AFDB6FFF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3959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81E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36CD9E7-8484-4564-9954-F761FAD95A1D}"/>
              </a:ext>
            </a:extLst>
          </p:cNvPr>
          <p:cNvSpPr txBox="1"/>
          <p:nvPr/>
        </p:nvSpPr>
        <p:spPr>
          <a:xfrm>
            <a:off x="640080" y="1625601"/>
            <a:ext cx="1047496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78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w Cen MT" panose="020B0602020104020603" pitchFamily="34" charset="0"/>
              </a:rPr>
              <a:t>WHAT ARE WE THINKING?</a:t>
            </a:r>
          </a:p>
        </p:txBody>
      </p:sp>
    </p:spTree>
    <p:extLst>
      <p:ext uri="{BB962C8B-B14F-4D97-AF65-F5344CB8AC3E}">
        <p14:creationId xmlns:p14="http://schemas.microsoft.com/office/powerpoint/2010/main" val="10827643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36CD9E7-8484-4564-9954-F761FAD95A1D}"/>
              </a:ext>
            </a:extLst>
          </p:cNvPr>
          <p:cNvSpPr txBox="1"/>
          <p:nvPr/>
        </p:nvSpPr>
        <p:spPr>
          <a:xfrm>
            <a:off x="640080" y="321277"/>
            <a:ext cx="10474960" cy="609397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fontAlgn="base"/>
            <a:r>
              <a:rPr lang="en-US" sz="7800" b="1" dirty="0">
                <a:solidFill>
                  <a:schemeClr val="bg1"/>
                </a:solidFill>
                <a:latin typeface="Tw Cen MT" panose="020B0602020104020603" pitchFamily="34" charset="0"/>
              </a:rPr>
              <a:t>WE EDUCATE BY EQUIPPING STUDENTS TO SOLVE THE MOST SERIOUS PROBLEMS THEIR CITIES FACE</a:t>
            </a:r>
          </a:p>
        </p:txBody>
      </p:sp>
    </p:spTree>
    <p:extLst>
      <p:ext uri="{BB962C8B-B14F-4D97-AF65-F5344CB8AC3E}">
        <p14:creationId xmlns:p14="http://schemas.microsoft.com/office/powerpoint/2010/main" val="19476408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1FAB3A1-DDF2-48F5-AB69-0B709C992B24}"/>
              </a:ext>
            </a:extLst>
          </p:cNvPr>
          <p:cNvSpPr txBox="1"/>
          <p:nvPr/>
        </p:nvSpPr>
        <p:spPr>
          <a:xfrm>
            <a:off x="377841" y="942360"/>
            <a:ext cx="4072184" cy="489364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fontAlgn="base"/>
            <a:r>
              <a:rPr lang="en-US" sz="7800" b="1" dirty="0">
                <a:solidFill>
                  <a:srgbClr val="481E68"/>
                </a:solidFill>
                <a:latin typeface="Tw Cen MT" panose="020B0602020104020603" pitchFamily="34" charset="0"/>
              </a:rPr>
              <a:t>WEALTH </a:t>
            </a:r>
          </a:p>
          <a:p>
            <a:pPr fontAlgn="base"/>
            <a:r>
              <a:rPr lang="en-US" sz="7800" b="1" dirty="0">
                <a:solidFill>
                  <a:srgbClr val="481E68"/>
                </a:solidFill>
                <a:latin typeface="Tw Cen MT" panose="020B0602020104020603" pitchFamily="34" charset="0"/>
              </a:rPr>
              <a:t>BY ED. </a:t>
            </a:r>
          </a:p>
          <a:p>
            <a:pPr fontAlgn="base"/>
            <a:r>
              <a:rPr lang="en-US" sz="7800" b="1" dirty="0">
                <a:solidFill>
                  <a:srgbClr val="481E68"/>
                </a:solidFill>
                <a:latin typeface="Tw Cen MT" panose="020B0602020104020603" pitchFamily="34" charset="0"/>
              </a:rPr>
              <a:t>AND </a:t>
            </a:r>
          </a:p>
          <a:p>
            <a:pPr fontAlgn="base"/>
            <a:r>
              <a:rPr lang="en-US" sz="7800" b="1" dirty="0">
                <a:solidFill>
                  <a:srgbClr val="481E68"/>
                </a:solidFill>
                <a:latin typeface="Tw Cen MT" panose="020B0602020104020603" pitchFamily="34" charset="0"/>
              </a:rPr>
              <a:t>RACE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BECB66A-CB41-438D-BF84-A2EE55E8C3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0025" y="742950"/>
            <a:ext cx="7741975" cy="5093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4372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1FAB3A1-DDF2-48F5-AB69-0B709C992B24}"/>
              </a:ext>
            </a:extLst>
          </p:cNvPr>
          <p:cNvSpPr txBox="1"/>
          <p:nvPr/>
        </p:nvSpPr>
        <p:spPr>
          <a:xfrm>
            <a:off x="404735" y="475101"/>
            <a:ext cx="4072184" cy="489364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fontAlgn="base"/>
            <a:r>
              <a:rPr lang="en-US" sz="7800" b="1" dirty="0">
                <a:solidFill>
                  <a:srgbClr val="481E68"/>
                </a:solidFill>
                <a:latin typeface="Tw Cen MT" panose="020B0602020104020603" pitchFamily="34" charset="0"/>
              </a:rPr>
              <a:t>BLACK WEALTH V. WHITE WEALTH</a:t>
            </a:r>
          </a:p>
        </p:txBody>
      </p:sp>
      <p:pic>
        <p:nvPicPr>
          <p:cNvPr id="4" name="Picture 3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6AFB4263-38EC-4E1E-BD4C-4A3512A85A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8211" y="732244"/>
            <a:ext cx="7544188" cy="5004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2547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36CD9E7-8484-4564-9954-F761FAD95A1D}"/>
              </a:ext>
            </a:extLst>
          </p:cNvPr>
          <p:cNvSpPr txBox="1"/>
          <p:nvPr/>
        </p:nvSpPr>
        <p:spPr>
          <a:xfrm>
            <a:off x="640080" y="321277"/>
            <a:ext cx="10474960" cy="369331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fontAlgn="base"/>
            <a:endParaRPr lang="en-US" sz="7800" b="1" dirty="0">
              <a:solidFill>
                <a:schemeClr val="bg1"/>
              </a:solidFill>
              <a:latin typeface="Tw Cen MT" panose="020B0602020104020603" pitchFamily="34" charset="0"/>
            </a:endParaRPr>
          </a:p>
          <a:p>
            <a:pPr algn="ctr" fontAlgn="base"/>
            <a:endParaRPr lang="en-US" sz="7800" b="1" dirty="0">
              <a:solidFill>
                <a:schemeClr val="bg1"/>
              </a:solidFill>
              <a:latin typeface="Tw Cen MT" panose="020B0602020104020603" pitchFamily="34" charset="0"/>
            </a:endParaRPr>
          </a:p>
          <a:p>
            <a:pPr algn="ctr" fontAlgn="base"/>
            <a:r>
              <a:rPr lang="en-US" sz="7800" b="1" dirty="0">
                <a:solidFill>
                  <a:schemeClr val="bg1"/>
                </a:solidFill>
                <a:latin typeface="Tw Cen MT" panose="020B0602020104020603" pitchFamily="34" charset="0"/>
              </a:rPr>
              <a:t>THIS WAS BY DESIGN</a:t>
            </a:r>
          </a:p>
        </p:txBody>
      </p:sp>
    </p:spTree>
    <p:extLst>
      <p:ext uri="{BB962C8B-B14F-4D97-AF65-F5344CB8AC3E}">
        <p14:creationId xmlns:p14="http://schemas.microsoft.com/office/powerpoint/2010/main" val="35537245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A3F07A0-60CD-4D9C-A545-94D8E608F31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9575" r="-1" b="10921"/>
          <a:stretch/>
        </p:blipFill>
        <p:spPr>
          <a:xfrm>
            <a:off x="6096000" y="0"/>
            <a:ext cx="6092952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1FAB3A1-DDF2-48F5-AB69-0B709C992B24}"/>
              </a:ext>
            </a:extLst>
          </p:cNvPr>
          <p:cNvSpPr txBox="1"/>
          <p:nvPr/>
        </p:nvSpPr>
        <p:spPr>
          <a:xfrm>
            <a:off x="633445" y="640081"/>
            <a:ext cx="5300216" cy="4995406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b="1" dirty="0">
                <a:solidFill>
                  <a:srgbClr val="55247A"/>
                </a:solidFill>
                <a:latin typeface="Tw Cen MT" panose="020B0602020104020603" pitchFamily="34" charset="0"/>
                <a:ea typeface="+mj-ea"/>
                <a:cs typeface="+mj-cs"/>
              </a:rPr>
              <a:t>DALLAS HOME OWNERS LOAN CORPORATION MAP, 1937</a:t>
            </a:r>
          </a:p>
        </p:txBody>
      </p:sp>
    </p:spTree>
    <p:extLst>
      <p:ext uri="{BB962C8B-B14F-4D97-AF65-F5344CB8AC3E}">
        <p14:creationId xmlns:p14="http://schemas.microsoft.com/office/powerpoint/2010/main" val="14688120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0" y="1645907"/>
            <a:ext cx="5035184" cy="144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6F49CE4-4D8E-488A-B493-1996E25E04E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824" b="5621"/>
          <a:stretch/>
        </p:blipFill>
        <p:spPr>
          <a:xfrm>
            <a:off x="6824216" y="4497807"/>
            <a:ext cx="5035184" cy="129159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0BCFA62-708D-4A7B-95E6-D30CD22DC9F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53" b="63307"/>
          <a:stretch/>
        </p:blipFill>
        <p:spPr>
          <a:xfrm>
            <a:off x="6824216" y="2219414"/>
            <a:ext cx="5035184" cy="227839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83087F5-FA60-4887-A4E6-F7E53B0DA38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2" t="59973" r="77659" b="26984"/>
          <a:stretch/>
        </p:blipFill>
        <p:spPr>
          <a:xfrm>
            <a:off x="9618218" y="1145006"/>
            <a:ext cx="1930399" cy="14478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7A12501-3AF7-4AE0-BD69-F1FD10124BC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82" b="90847"/>
          <a:stretch/>
        </p:blipFill>
        <p:spPr>
          <a:xfrm>
            <a:off x="6824216" y="768473"/>
            <a:ext cx="5035184" cy="29653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46ADF03-F9E1-4DE0-AD33-0E4373D158CC}"/>
              </a:ext>
            </a:extLst>
          </p:cNvPr>
          <p:cNvSpPr txBox="1"/>
          <p:nvPr/>
        </p:nvSpPr>
        <p:spPr>
          <a:xfrm>
            <a:off x="633445" y="640081"/>
            <a:ext cx="5300216" cy="4995406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b="1" dirty="0">
                <a:solidFill>
                  <a:srgbClr val="55247A"/>
                </a:solidFill>
                <a:latin typeface="Tw Cen MT" panose="020B0602020104020603" pitchFamily="34" charset="0"/>
                <a:ea typeface="+mj-ea"/>
                <a:cs typeface="+mj-cs"/>
              </a:rPr>
              <a:t>DALLAS HOME OWNERS LOAN CORPORATION ASSESSMENT, 1937</a:t>
            </a:r>
          </a:p>
        </p:txBody>
      </p:sp>
    </p:spTree>
    <p:extLst>
      <p:ext uri="{BB962C8B-B14F-4D97-AF65-F5344CB8AC3E}">
        <p14:creationId xmlns:p14="http://schemas.microsoft.com/office/powerpoint/2010/main" val="15382847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36CD9E7-8484-4564-9954-F761FAD95A1D}"/>
              </a:ext>
            </a:extLst>
          </p:cNvPr>
          <p:cNvSpPr txBox="1"/>
          <p:nvPr/>
        </p:nvSpPr>
        <p:spPr>
          <a:xfrm>
            <a:off x="640080" y="1331930"/>
            <a:ext cx="10474960" cy="369331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fontAlgn="base"/>
            <a:r>
              <a:rPr lang="en-US" sz="7800" b="1" dirty="0">
                <a:solidFill>
                  <a:schemeClr val="bg1"/>
                </a:solidFill>
                <a:latin typeface="Tw Cen MT" panose="020B0602020104020603" pitchFamily="34" charset="0"/>
              </a:rPr>
              <a:t>FARM TAUGHT US HOW TO BUILD THREE KINDS OF POWER</a:t>
            </a:r>
          </a:p>
        </p:txBody>
      </p:sp>
    </p:spTree>
    <p:extLst>
      <p:ext uri="{BB962C8B-B14F-4D97-AF65-F5344CB8AC3E}">
        <p14:creationId xmlns:p14="http://schemas.microsoft.com/office/powerpoint/2010/main" val="42848907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36CD9E7-8484-4564-9954-F761FAD95A1D}"/>
              </a:ext>
            </a:extLst>
          </p:cNvPr>
          <p:cNvSpPr txBox="1"/>
          <p:nvPr/>
        </p:nvSpPr>
        <p:spPr>
          <a:xfrm>
            <a:off x="640080" y="1331930"/>
            <a:ext cx="10474960" cy="369331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fontAlgn="base"/>
            <a:r>
              <a:rPr lang="en-US" sz="7800" b="1" dirty="0">
                <a:solidFill>
                  <a:schemeClr val="bg1"/>
                </a:solidFill>
                <a:latin typeface="Tw Cen MT" panose="020B0602020104020603" pitchFamily="34" charset="0"/>
              </a:rPr>
              <a:t>CULTURAL</a:t>
            </a:r>
          </a:p>
          <a:p>
            <a:pPr algn="ctr" fontAlgn="base"/>
            <a:r>
              <a:rPr lang="en-US" sz="7800" b="1" dirty="0">
                <a:solidFill>
                  <a:schemeClr val="bg1"/>
                </a:solidFill>
                <a:latin typeface="Tw Cen MT" panose="020B0602020104020603" pitchFamily="34" charset="0"/>
              </a:rPr>
              <a:t>POLITICAL</a:t>
            </a:r>
          </a:p>
          <a:p>
            <a:pPr algn="ctr" fontAlgn="base"/>
            <a:r>
              <a:rPr lang="en-US" sz="7800" b="1" dirty="0">
                <a:solidFill>
                  <a:schemeClr val="bg1"/>
                </a:solidFill>
                <a:latin typeface="Tw Cen MT" panose="020B0602020104020603" pitchFamily="34" charset="0"/>
              </a:rPr>
              <a:t>ECONOMIC</a:t>
            </a:r>
          </a:p>
        </p:txBody>
      </p:sp>
    </p:spTree>
    <p:extLst>
      <p:ext uri="{BB962C8B-B14F-4D97-AF65-F5344CB8AC3E}">
        <p14:creationId xmlns:p14="http://schemas.microsoft.com/office/powerpoint/2010/main" val="20627598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wearing a suit and tie&#10;&#10;Description generated with very high confidence">
            <a:extLst>
              <a:ext uri="{FF2B5EF4-FFF2-40B4-BE49-F238E27FC236}">
                <a16:creationId xmlns:a16="http://schemas.microsoft.com/office/drawing/2014/main" id="{0A73CC07-3B0B-45C3-BD92-83933B4659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15" t="780" r="22124"/>
          <a:stretch/>
        </p:blipFill>
        <p:spPr>
          <a:xfrm>
            <a:off x="0" y="0"/>
            <a:ext cx="6256421" cy="6858000"/>
          </a:xfrm>
          <a:prstGeom prst="rect">
            <a:avLst/>
          </a:prstGeom>
        </p:spPr>
      </p:pic>
      <p:pic>
        <p:nvPicPr>
          <p:cNvPr id="3" name="Picture 2" descr="A person wearing a suit and tie smiling and looking at the camera&#10;&#10;Description generated with very high confidence">
            <a:extLst>
              <a:ext uri="{FF2B5EF4-FFF2-40B4-BE49-F238E27FC236}">
                <a16:creationId xmlns:a16="http://schemas.microsoft.com/office/drawing/2014/main" id="{349BB2DB-4029-443B-B18F-F5BC327D90C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67" r="4798" b="15669"/>
          <a:stretch/>
        </p:blipFill>
        <p:spPr>
          <a:xfrm>
            <a:off x="6095999" y="-53896"/>
            <a:ext cx="6096001" cy="691189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36CD9E7-8484-4564-9954-F761FAD95A1D}"/>
              </a:ext>
            </a:extLst>
          </p:cNvPr>
          <p:cNvSpPr txBox="1"/>
          <p:nvPr/>
        </p:nvSpPr>
        <p:spPr>
          <a:xfrm>
            <a:off x="640080" y="1331930"/>
            <a:ext cx="10474960" cy="369331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fontAlgn="base"/>
            <a:r>
              <a:rPr lang="en-US" sz="7800" b="1" dirty="0">
                <a:solidFill>
                  <a:schemeClr val="bg1"/>
                </a:solidFill>
                <a:latin typeface="Tw Cen MT" panose="020B0602020104020603" pitchFamily="34" charset="0"/>
              </a:rPr>
              <a:t>CULTURAL</a:t>
            </a:r>
          </a:p>
          <a:p>
            <a:pPr algn="ctr" fontAlgn="base"/>
            <a:r>
              <a:rPr lang="en-US" sz="7800" b="1" dirty="0">
                <a:solidFill>
                  <a:schemeClr val="bg1"/>
                </a:solidFill>
                <a:latin typeface="Tw Cen MT" panose="020B0602020104020603" pitchFamily="34" charset="0"/>
              </a:rPr>
              <a:t>POLITICAL</a:t>
            </a:r>
          </a:p>
          <a:p>
            <a:pPr algn="ctr" fontAlgn="base"/>
            <a:r>
              <a:rPr lang="en-US" sz="7800" b="1" dirty="0">
                <a:solidFill>
                  <a:schemeClr val="bg1"/>
                </a:solidFill>
                <a:latin typeface="Tw Cen MT" panose="020B0602020104020603" pitchFamily="34" charset="0"/>
              </a:rPr>
              <a:t>ECONOMIC</a:t>
            </a:r>
          </a:p>
        </p:txBody>
      </p:sp>
    </p:spTree>
    <p:extLst>
      <p:ext uri="{BB962C8B-B14F-4D97-AF65-F5344CB8AC3E}">
        <p14:creationId xmlns:p14="http://schemas.microsoft.com/office/powerpoint/2010/main" val="4063954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36CD9E7-8484-4564-9954-F761FAD95A1D}"/>
              </a:ext>
            </a:extLst>
          </p:cNvPr>
          <p:cNvSpPr txBox="1"/>
          <p:nvPr/>
        </p:nvSpPr>
        <p:spPr>
          <a:xfrm>
            <a:off x="574040" y="1097281"/>
            <a:ext cx="11043920" cy="618630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fontAlgn="base"/>
            <a:r>
              <a:rPr lang="en-US" sz="7800" b="1" dirty="0">
                <a:solidFill>
                  <a:schemeClr val="bg1"/>
                </a:solidFill>
                <a:latin typeface="Tw Cen MT" panose="020B0602020104020603" pitchFamily="34" charset="0"/>
              </a:rPr>
              <a:t>THE WE Over Me Farm:</a:t>
            </a:r>
          </a:p>
          <a:p>
            <a:pPr fontAlgn="base"/>
            <a:r>
              <a:rPr lang="en-US" sz="4000" b="1" dirty="0">
                <a:solidFill>
                  <a:schemeClr val="bg1"/>
                </a:solidFill>
                <a:latin typeface="Tw Cen MT" panose="020B0602020104020603" pitchFamily="34" charset="0"/>
              </a:rPr>
              <a:t>		Size				4 acres</a:t>
            </a:r>
          </a:p>
          <a:p>
            <a:pPr fontAlgn="base"/>
            <a:r>
              <a:rPr lang="en-US" sz="4000" b="1" dirty="0">
                <a:solidFill>
                  <a:schemeClr val="bg1"/>
                </a:solidFill>
                <a:latin typeface="Tw Cen MT" panose="020B0602020104020603" pitchFamily="34" charset="0"/>
              </a:rPr>
              <a:t>		Yearly yield		6,000-8,000 lbs.</a:t>
            </a:r>
          </a:p>
          <a:p>
            <a:pPr fontAlgn="base"/>
            <a:r>
              <a:rPr lang="en-US" sz="4000" b="1" dirty="0">
                <a:solidFill>
                  <a:schemeClr val="bg1"/>
                </a:solidFill>
                <a:latin typeface="Tw Cen MT" panose="020B0602020104020603" pitchFamily="34" charset="0"/>
              </a:rPr>
              <a:t>		Yearly donation	3,000 lbs.</a:t>
            </a:r>
          </a:p>
          <a:p>
            <a:pPr fontAlgn="base"/>
            <a:r>
              <a:rPr lang="en-US" sz="4000" b="1" dirty="0">
                <a:solidFill>
                  <a:schemeClr val="bg1"/>
                </a:solidFill>
                <a:latin typeface="Tw Cen MT" panose="020B0602020104020603" pitchFamily="34" charset="0"/>
              </a:rPr>
              <a:t>		Yearly gross 		$40,000</a:t>
            </a:r>
          </a:p>
          <a:p>
            <a:pPr fontAlgn="base"/>
            <a:r>
              <a:rPr lang="en-US" sz="4000" b="1" dirty="0">
                <a:solidFill>
                  <a:schemeClr val="bg1"/>
                </a:solidFill>
                <a:latin typeface="Tw Cen MT" panose="020B0602020104020603" pitchFamily="34" charset="0"/>
              </a:rPr>
              <a:t>		Largest vendor	Legends Hospitality </a:t>
            </a:r>
          </a:p>
          <a:p>
            <a:pPr fontAlgn="base"/>
            <a:r>
              <a:rPr lang="en-US" sz="4000" b="1" dirty="0">
                <a:solidFill>
                  <a:schemeClr val="bg1"/>
                </a:solidFill>
                <a:latin typeface="Tw Cen MT" panose="020B0602020104020603" pitchFamily="34" charset="0"/>
              </a:rPr>
              <a:t>		</a:t>
            </a:r>
          </a:p>
          <a:p>
            <a:pPr algn="ctr" fontAlgn="base"/>
            <a:endParaRPr lang="en-US" sz="7800" b="1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50480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1FAB3A1-DDF2-48F5-AB69-0B709C992B24}"/>
              </a:ext>
            </a:extLst>
          </p:cNvPr>
          <p:cNvSpPr txBox="1"/>
          <p:nvPr/>
        </p:nvSpPr>
        <p:spPr>
          <a:xfrm>
            <a:off x="702627" y="914400"/>
            <a:ext cx="4062413" cy="369331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fontAlgn="base"/>
            <a:r>
              <a:rPr lang="en-US" sz="7800" b="1" dirty="0">
                <a:solidFill>
                  <a:srgbClr val="481E68"/>
                </a:solidFill>
                <a:latin typeface="Tw Cen MT" panose="020B0602020104020603" pitchFamily="34" charset="0"/>
              </a:rPr>
              <a:t>GROWTH</a:t>
            </a:r>
          </a:p>
          <a:p>
            <a:pPr fontAlgn="base"/>
            <a:r>
              <a:rPr lang="en-US" sz="7800" b="1" dirty="0">
                <a:solidFill>
                  <a:srgbClr val="481E68"/>
                </a:solidFill>
                <a:latin typeface="Tw Cen MT" panose="020B0602020104020603" pitchFamily="34" charset="0"/>
              </a:rPr>
              <a:t>SINCE</a:t>
            </a:r>
          </a:p>
          <a:p>
            <a:pPr fontAlgn="base"/>
            <a:r>
              <a:rPr lang="en-US" sz="7800" b="1" dirty="0">
                <a:solidFill>
                  <a:srgbClr val="481E68"/>
                </a:solidFill>
                <a:latin typeface="Tw Cen MT" panose="020B0602020104020603" pitchFamily="34" charset="0"/>
              </a:rPr>
              <a:t>2009</a:t>
            </a:r>
          </a:p>
        </p:txBody>
      </p:sp>
      <p:graphicFrame>
        <p:nvGraphicFramePr>
          <p:cNvPr id="5" name="Content Placeholder 14">
            <a:extLst>
              <a:ext uri="{FF2B5EF4-FFF2-40B4-BE49-F238E27FC236}">
                <a16:creationId xmlns:a16="http://schemas.microsoft.com/office/drawing/2014/main" id="{BF5EAC27-4D63-44A7-86DC-AD27047225B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7443373"/>
              </p:ext>
            </p:extLst>
          </p:nvPr>
        </p:nvGraphicFramePr>
        <p:xfrm>
          <a:off x="5435600" y="518160"/>
          <a:ext cx="6095999" cy="55545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505434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B2D29186-B56A-4D98-A161-7A6B3F0F4A7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1172985"/>
              </p:ext>
            </p:extLst>
          </p:nvPr>
        </p:nvGraphicFramePr>
        <p:xfrm>
          <a:off x="5374640" y="914400"/>
          <a:ext cx="5577840" cy="5659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F1FAB3A1-DDF2-48F5-AB69-0B709C992B24}"/>
              </a:ext>
            </a:extLst>
          </p:cNvPr>
          <p:cNvSpPr txBox="1"/>
          <p:nvPr/>
        </p:nvSpPr>
        <p:spPr>
          <a:xfrm>
            <a:off x="702627" y="914400"/>
            <a:ext cx="4062413" cy="489364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fontAlgn="base"/>
            <a:r>
              <a:rPr lang="en-US" sz="7800" b="1" dirty="0">
                <a:solidFill>
                  <a:srgbClr val="481E68"/>
                </a:solidFill>
                <a:latin typeface="Tw Cen MT" panose="020B0602020104020603" pitchFamily="34" charset="0"/>
              </a:rPr>
              <a:t>DEBT AFTER TWO YEARS</a:t>
            </a:r>
          </a:p>
        </p:txBody>
      </p:sp>
    </p:spTree>
    <p:extLst>
      <p:ext uri="{BB962C8B-B14F-4D97-AF65-F5344CB8AC3E}">
        <p14:creationId xmlns:p14="http://schemas.microsoft.com/office/powerpoint/2010/main" val="30932126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81E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36CD9E7-8484-4564-9954-F761FAD95A1D}"/>
              </a:ext>
            </a:extLst>
          </p:cNvPr>
          <p:cNvSpPr txBox="1"/>
          <p:nvPr/>
        </p:nvSpPr>
        <p:spPr>
          <a:xfrm>
            <a:off x="640080" y="1625601"/>
            <a:ext cx="1047496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78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w Cen MT" panose="020B0602020104020603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3668595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36CD9E7-8484-4564-9954-F761FAD95A1D}"/>
              </a:ext>
            </a:extLst>
          </p:cNvPr>
          <p:cNvSpPr txBox="1"/>
          <p:nvPr/>
        </p:nvSpPr>
        <p:spPr>
          <a:xfrm>
            <a:off x="660400" y="1706881"/>
            <a:ext cx="10474960" cy="129266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fontAlgn="base"/>
            <a:r>
              <a:rPr lang="en-US" sz="7800" b="1" dirty="0">
                <a:solidFill>
                  <a:schemeClr val="bg1"/>
                </a:solidFill>
                <a:latin typeface="Tw Cen MT" panose="020B0602020104020603" pitchFamily="34" charset="0"/>
              </a:rPr>
              <a:t>What were we thinking?</a:t>
            </a:r>
          </a:p>
        </p:txBody>
      </p:sp>
    </p:spTree>
    <p:extLst>
      <p:ext uri="{BB962C8B-B14F-4D97-AF65-F5344CB8AC3E}">
        <p14:creationId xmlns:p14="http://schemas.microsoft.com/office/powerpoint/2010/main" val="2265029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81E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36CD9E7-8484-4564-9954-F761FAD95A1D}"/>
              </a:ext>
            </a:extLst>
          </p:cNvPr>
          <p:cNvSpPr txBox="1"/>
          <p:nvPr/>
        </p:nvSpPr>
        <p:spPr>
          <a:xfrm>
            <a:off x="640080" y="1625601"/>
            <a:ext cx="10474960" cy="369331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fontAlgn="base"/>
            <a:r>
              <a:rPr lang="en-US" sz="7800" b="1" dirty="0">
                <a:solidFill>
                  <a:schemeClr val="bg1"/>
                </a:solidFill>
                <a:latin typeface="Tw Cen MT" panose="020B0602020104020603" pitchFamily="34" charset="0"/>
              </a:rPr>
              <a:t>CHOICE 1:</a:t>
            </a:r>
          </a:p>
          <a:p>
            <a:pPr algn="ctr" fontAlgn="base"/>
            <a:r>
              <a:rPr lang="en-US" sz="7800" b="1" dirty="0">
                <a:solidFill>
                  <a:schemeClr val="bg1"/>
                </a:solidFill>
                <a:latin typeface="Tw Cen MT" panose="020B0602020104020603" pitchFamily="34" charset="0"/>
              </a:rPr>
              <a:t>TURN THE FOOTBALL FIELD INTO A FARM</a:t>
            </a:r>
          </a:p>
        </p:txBody>
      </p:sp>
    </p:spTree>
    <p:extLst>
      <p:ext uri="{BB962C8B-B14F-4D97-AF65-F5344CB8AC3E}">
        <p14:creationId xmlns:p14="http://schemas.microsoft.com/office/powerpoint/2010/main" val="3599220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36CD9E7-8484-4564-9954-F761FAD95A1D}"/>
              </a:ext>
            </a:extLst>
          </p:cNvPr>
          <p:cNvSpPr txBox="1"/>
          <p:nvPr/>
        </p:nvSpPr>
        <p:spPr>
          <a:xfrm>
            <a:off x="640080" y="973439"/>
            <a:ext cx="10474960" cy="489364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fontAlgn="base"/>
            <a:r>
              <a:rPr lang="en-US" sz="7800" b="1" dirty="0">
                <a:solidFill>
                  <a:schemeClr val="bg1"/>
                </a:solidFill>
                <a:latin typeface="Tw Cen MT" panose="020B0602020104020603" pitchFamily="34" charset="0"/>
              </a:rPr>
              <a:t>OUR STUDENTS DESERVE BETTER THAN FOOD DESERT CONDITIONS</a:t>
            </a:r>
          </a:p>
        </p:txBody>
      </p:sp>
    </p:spTree>
    <p:extLst>
      <p:ext uri="{BB962C8B-B14F-4D97-AF65-F5344CB8AC3E}">
        <p14:creationId xmlns:p14="http://schemas.microsoft.com/office/powerpoint/2010/main" val="13018095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text, map&#10;&#10;Description generated with very high confidence">
            <a:extLst>
              <a:ext uri="{FF2B5EF4-FFF2-40B4-BE49-F238E27FC236}">
                <a16:creationId xmlns:a16="http://schemas.microsoft.com/office/drawing/2014/main" id="{57E6338F-E3B5-467C-82CB-38EDAFC147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04" b="1904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8295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36CD9E7-8484-4564-9954-F761FAD95A1D}"/>
              </a:ext>
            </a:extLst>
          </p:cNvPr>
          <p:cNvSpPr txBox="1"/>
          <p:nvPr/>
        </p:nvSpPr>
        <p:spPr>
          <a:xfrm>
            <a:off x="640080" y="973439"/>
            <a:ext cx="10474960" cy="249299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fontAlgn="base"/>
            <a:r>
              <a:rPr lang="en-US" sz="7800" b="1" dirty="0">
                <a:solidFill>
                  <a:schemeClr val="bg1"/>
                </a:solidFill>
                <a:latin typeface="Tw Cen MT" panose="020B0602020104020603" pitchFamily="34" charset="0"/>
              </a:rPr>
              <a:t>ALSO THE FOOTBALL TEAM WAS TERRIBLE</a:t>
            </a:r>
          </a:p>
        </p:txBody>
      </p:sp>
    </p:spTree>
    <p:extLst>
      <p:ext uri="{BB962C8B-B14F-4D97-AF65-F5344CB8AC3E}">
        <p14:creationId xmlns:p14="http://schemas.microsoft.com/office/powerpoint/2010/main" val="26118851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81E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36CD9E7-8484-4564-9954-F761FAD95A1D}"/>
              </a:ext>
            </a:extLst>
          </p:cNvPr>
          <p:cNvSpPr txBox="1"/>
          <p:nvPr/>
        </p:nvSpPr>
        <p:spPr>
          <a:xfrm>
            <a:off x="640080" y="1625601"/>
            <a:ext cx="10474960" cy="489364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fontAlgn="base"/>
            <a:r>
              <a:rPr lang="en-US" sz="7800" b="1" dirty="0">
                <a:solidFill>
                  <a:schemeClr val="bg1"/>
                </a:solidFill>
                <a:latin typeface="Tw Cen MT" panose="020B0602020104020603" pitchFamily="34" charset="0"/>
              </a:rPr>
              <a:t>CHOICE 2:</a:t>
            </a:r>
          </a:p>
          <a:p>
            <a:pPr algn="ctr" fontAlgn="base"/>
            <a:r>
              <a:rPr lang="en-US" sz="7800" b="1" dirty="0">
                <a:solidFill>
                  <a:schemeClr val="bg1"/>
                </a:solidFill>
                <a:latin typeface="Tw Cen MT" panose="020B0602020104020603" pitchFamily="34" charset="0"/>
              </a:rPr>
              <a:t>TURN THE SUMMER PROGRAM INTO A PROTEST MOVEMENT</a:t>
            </a:r>
          </a:p>
        </p:txBody>
      </p:sp>
    </p:spTree>
    <p:extLst>
      <p:ext uri="{BB962C8B-B14F-4D97-AF65-F5344CB8AC3E}">
        <p14:creationId xmlns:p14="http://schemas.microsoft.com/office/powerpoint/2010/main" val="9691282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1034</TotalTime>
  <Words>258</Words>
  <Application>Microsoft Office PowerPoint</Application>
  <PresentationFormat>Widescreen</PresentationFormat>
  <Paragraphs>61</Paragraphs>
  <Slides>32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Calibri</vt:lpstr>
      <vt:lpstr>Calibri Light</vt:lpstr>
      <vt:lpstr>Tw Cen MT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Dowdy</dc:creator>
  <cp:lastModifiedBy>Crosby, Erin</cp:lastModifiedBy>
  <cp:revision>42</cp:revision>
  <dcterms:created xsi:type="dcterms:W3CDTF">2017-10-20T05:10:22Z</dcterms:created>
  <dcterms:modified xsi:type="dcterms:W3CDTF">2018-05-10T17:26:25Z</dcterms:modified>
</cp:coreProperties>
</file>