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4" r:id="rId3"/>
    <p:sldId id="302" r:id="rId4"/>
    <p:sldId id="265" r:id="rId5"/>
    <p:sldId id="258" r:id="rId6"/>
    <p:sldId id="273" r:id="rId7"/>
    <p:sldId id="276" r:id="rId8"/>
    <p:sldId id="279" r:id="rId9"/>
    <p:sldId id="305" r:id="rId10"/>
    <p:sldId id="306" r:id="rId11"/>
    <p:sldId id="263" r:id="rId12"/>
    <p:sldId id="30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74540" autoAdjust="0"/>
  </p:normalViewPr>
  <p:slideViewPr>
    <p:cSldViewPr snapToGrid="0" snapToObjects="1">
      <p:cViewPr>
        <p:scale>
          <a:sx n="75" d="100"/>
          <a:sy n="75" d="100"/>
        </p:scale>
        <p:origin x="-161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8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9433F-F8CF-B04F-867E-E5CF59C943C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00085-6811-894E-A6CE-144946A2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9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8518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9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8E9AC-3375-4C8C-8C00-6C82CD8706B1}" type="slidenum">
              <a:rPr lang="en-US" smtClean="0">
                <a:solidFill>
                  <a:srgbClr val="FFFFFF"/>
                </a:solidFill>
                <a:latin typeface="Times" charset="0"/>
                <a:ea typeface="ＭＳ Ｐゴシック" charset="-128"/>
              </a:rPr>
              <a:pPr/>
              <a:t>2</a:t>
            </a:fld>
            <a:endParaRPr lang="en-US" smtClean="0">
              <a:solidFill>
                <a:srgbClr val="FFFFFF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024" tIns="45512" rIns="91024" bIns="45512"/>
          <a:lstStyle/>
          <a:p>
            <a:endParaRPr lang="en-US" u="none" dirty="0" smtClean="0">
              <a:solidFill>
                <a:srgbClr val="C00000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883026" y="8683501"/>
            <a:ext cx="2973388" cy="45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4" tIns="45512" rIns="91024" bIns="45512" anchor="b"/>
          <a:lstStyle/>
          <a:p>
            <a:pPr algn="r" defTabSz="907345">
              <a:defRPr/>
            </a:pPr>
            <a:fld id="{5CCED5DE-434A-4091-8D03-C42D329DDE20}" type="slidenum">
              <a:rPr lang="en-US" sz="1200">
                <a:solidFill>
                  <a:srgbClr val="FFFFFF"/>
                </a:solidFill>
              </a:rPr>
              <a:pPr algn="r" defTabSz="907345">
                <a:defRPr/>
              </a:pPr>
              <a:t>2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0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9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29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9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0085-6811-894E-A6CE-144946A295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71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5/12/14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5/12/14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5/12/14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5/12/14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72300" y="2693530"/>
            <a:ext cx="2133600" cy="4431192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pPr algn="ctr"/>
            <a:r>
              <a:rPr lang="en-US" sz="2400" dirty="0" smtClean="0"/>
              <a:t>North Texas Earthquake Study Group</a:t>
            </a:r>
          </a:p>
          <a:p>
            <a:endParaRPr lang="en-US" sz="1800" dirty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320" y="1989460"/>
            <a:ext cx="6324600" cy="1828800"/>
          </a:xfrm>
        </p:spPr>
        <p:txBody>
          <a:bodyPr/>
          <a:lstStyle/>
          <a:p>
            <a:pPr algn="ctr"/>
            <a:r>
              <a:rPr lang="en-US" sz="3600" dirty="0" smtClean="0"/>
              <a:t>EARTHQUAKES AND FLUID DISPOSAL – </a:t>
            </a:r>
            <a:r>
              <a:rPr lang="en-US" sz="3600" i="1" dirty="0" smtClean="0"/>
              <a:t>A historical perspective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7801" y="6045194"/>
            <a:ext cx="685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Acknowledgements: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Cliff </a:t>
            </a:r>
            <a:r>
              <a:rPr lang="en-US" dirty="0" err="1" smtClean="0">
                <a:solidFill>
                  <a:schemeClr val="bg1"/>
                </a:solidFill>
              </a:rPr>
              <a:t>Frohlich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the USGS Earthquake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azards Program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2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noAzle.earthquak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83883"/>
            <a:ext cx="5900738" cy="61196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386138" y="3691468"/>
            <a:ext cx="5469995" cy="2269066"/>
          </a:xfrm>
        </p:spPr>
        <p:txBody>
          <a:bodyPr/>
          <a:lstStyle/>
          <a:p>
            <a:r>
              <a:rPr lang="en-US" dirty="0" smtClean="0"/>
              <a:t>The sequence is continuing, though there have been no felt events since Jan 28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  <a:p>
            <a:r>
              <a:rPr lang="en-US" dirty="0" smtClean="0"/>
              <a:t>Seismicity rate has been highly variable</a:t>
            </a:r>
          </a:p>
          <a:p>
            <a:r>
              <a:rPr lang="en-US" dirty="0" smtClean="0"/>
              <a:t>Faulting appears complex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99200" y="355846"/>
            <a:ext cx="2463060" cy="30477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C66951"/>
                </a:solidFill>
                <a:latin typeface="Franklin Gothic Medium"/>
              </a:rPr>
              <a:t>Preliminary Earthquake Locations*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138" y="6079068"/>
            <a:ext cx="54699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Franklin Gothic Medium"/>
              </a:rPr>
              <a:t>* These results have not been peer-reviewed and location and magnitude details may change upon further analysis</a:t>
            </a:r>
          </a:p>
        </p:txBody>
      </p:sp>
    </p:spTree>
    <p:extLst>
      <p:ext uri="{BB962C8B-B14F-4D97-AF65-F5344CB8AC3E}">
        <p14:creationId xmlns:p14="http://schemas.microsoft.com/office/powerpoint/2010/main" val="18509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900" y="1655570"/>
            <a:ext cx="8775699" cy="52786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Current models employed to understand the predictability of the size and location </a:t>
            </a:r>
            <a:r>
              <a:rPr lang="en-US" sz="3200" dirty="0" smtClean="0"/>
              <a:t>of earthquakes </a:t>
            </a:r>
            <a:r>
              <a:rPr lang="en-US" sz="3200" dirty="0"/>
              <a:t>through time in response to net fluid injection or withdrawal require calibration </a:t>
            </a:r>
            <a:r>
              <a:rPr lang="en-US" sz="3200" dirty="0" smtClean="0"/>
              <a:t>from data </a:t>
            </a:r>
            <a:r>
              <a:rPr lang="en-US" sz="3200" dirty="0"/>
              <a:t>from field observations. </a:t>
            </a:r>
            <a:endParaRPr lang="en-US" sz="3200" dirty="0" smtClean="0"/>
          </a:p>
          <a:p>
            <a:pPr marL="45720" indent="0">
              <a:buNone/>
            </a:pPr>
            <a:endParaRPr lang="en-US" sz="2400" dirty="0" smtClean="0"/>
          </a:p>
          <a:p>
            <a:pPr marL="45720" indent="0" algn="ctr">
              <a:buNone/>
            </a:pPr>
            <a:r>
              <a:rPr lang="en-US" sz="2400" b="1" i="1" dirty="0" smtClean="0">
                <a:solidFill>
                  <a:schemeClr val="tx1"/>
                </a:solidFill>
              </a:rPr>
              <a:t>The </a:t>
            </a:r>
            <a:r>
              <a:rPr lang="en-US" sz="2400" b="1" i="1" dirty="0">
                <a:solidFill>
                  <a:schemeClr val="tx1"/>
                </a:solidFill>
              </a:rPr>
              <a:t>success of these models is compromised in large part due to </a:t>
            </a:r>
            <a:r>
              <a:rPr lang="en-US" sz="2400" b="1" i="1" dirty="0" smtClean="0">
                <a:solidFill>
                  <a:schemeClr val="tx1"/>
                </a:solidFill>
              </a:rPr>
              <a:t>the lack </a:t>
            </a:r>
            <a:r>
              <a:rPr lang="en-US" sz="2400" b="1" i="1" dirty="0">
                <a:solidFill>
                  <a:schemeClr val="tx1"/>
                </a:solidFill>
              </a:rPr>
              <a:t>of basic data at most locations on the interactions among rock, faults, and fluid as a </a:t>
            </a:r>
            <a:r>
              <a:rPr lang="en-US" sz="2400" b="1" i="1" dirty="0" smtClean="0">
                <a:solidFill>
                  <a:schemeClr val="tx1"/>
                </a:solidFill>
              </a:rPr>
              <a:t>complex system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9647"/>
            <a:ext cx="8381260" cy="1054394"/>
          </a:xfrm>
        </p:spPr>
        <p:txBody>
          <a:bodyPr/>
          <a:lstStyle/>
          <a:p>
            <a:r>
              <a:rPr lang="en-US" dirty="0" smtClean="0"/>
              <a:t>PATH FORWARD</a:t>
            </a:r>
            <a:br>
              <a:rPr lang="en-US" dirty="0" smtClean="0"/>
            </a:br>
            <a:r>
              <a:rPr lang="en-US" sz="2400" i="1" dirty="0" smtClean="0"/>
              <a:t>NRC, 2012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724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664039"/>
            <a:ext cx="8407893" cy="4407408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Seismic instrumentation adequate to establish baseline seismicity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Local instrumentation for detailed fault imaging during an active sequence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Local fault maps – at the surface and at depth</a:t>
            </a:r>
          </a:p>
          <a:p>
            <a:pPr lvl="1"/>
            <a:r>
              <a:rPr lang="en-US" sz="1400" dirty="0" smtClean="0"/>
              <a:t>Vertical and horizontal extent</a:t>
            </a:r>
          </a:p>
          <a:p>
            <a:pPr lvl="1"/>
            <a:r>
              <a:rPr lang="en-US" sz="1400" dirty="0" smtClean="0"/>
              <a:t>Fault Offset and Age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Detailed geological properties</a:t>
            </a:r>
          </a:p>
          <a:p>
            <a:pPr lvl="1"/>
            <a:r>
              <a:rPr lang="en-US" sz="1400" dirty="0" smtClean="0"/>
              <a:t>P and S wave velocities and density</a:t>
            </a:r>
          </a:p>
          <a:p>
            <a:pPr lvl="1"/>
            <a:r>
              <a:rPr lang="en-US" sz="1400" dirty="0" smtClean="0"/>
              <a:t>Permeability and porosity</a:t>
            </a:r>
          </a:p>
          <a:p>
            <a:pPr lvl="1"/>
            <a:r>
              <a:rPr lang="en-US" sz="1400" dirty="0" smtClean="0"/>
              <a:t>3D structure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Timely injector data</a:t>
            </a:r>
          </a:p>
          <a:p>
            <a:pPr lvl="1"/>
            <a:r>
              <a:rPr lang="en-US" sz="1400" dirty="0" smtClean="0"/>
              <a:t>Volumes as function of time</a:t>
            </a:r>
          </a:p>
          <a:p>
            <a:pPr lvl="1"/>
            <a:r>
              <a:rPr lang="en-US" sz="1400" dirty="0" smtClean="0"/>
              <a:t>Pressures, including </a:t>
            </a:r>
            <a:r>
              <a:rPr lang="en-US" sz="1400" dirty="0" err="1" smtClean="0"/>
              <a:t>downhole</a:t>
            </a:r>
            <a:r>
              <a:rPr lang="en-US" sz="1400" dirty="0" smtClean="0"/>
              <a:t>, as a function of time</a:t>
            </a:r>
          </a:p>
          <a:p>
            <a:pPr lvl="1"/>
            <a:r>
              <a:rPr lang="en-US" sz="1400" dirty="0" smtClean="0"/>
              <a:t>Bleed off tests</a:t>
            </a:r>
          </a:p>
          <a:p>
            <a:pPr lvl="1"/>
            <a:r>
              <a:rPr lang="en-US" sz="1400" dirty="0" smtClean="0"/>
              <a:t>Connectivity with surrounding wells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Regional stress data</a:t>
            </a:r>
          </a:p>
          <a:p>
            <a:pPr lvl="1"/>
            <a:r>
              <a:rPr lang="en-US" sz="1400" dirty="0" smtClean="0"/>
              <a:t>Orientation and strength</a:t>
            </a:r>
          </a:p>
          <a:p>
            <a:pPr marL="365760" lvl="1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5336" y="6063745"/>
            <a:ext cx="938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Our </a:t>
            </a:r>
            <a:r>
              <a:rPr lang="en-US" i="1" dirty="0"/>
              <a:t>study team is developing rock mechanics models to understand fluid flow pathways through complex geology, but model results are not available at this time. </a:t>
            </a:r>
          </a:p>
        </p:txBody>
      </p:sp>
    </p:spTree>
    <p:extLst>
      <p:ext uri="{BB962C8B-B14F-4D97-AF65-F5344CB8AC3E}">
        <p14:creationId xmlns:p14="http://schemas.microsoft.com/office/powerpoint/2010/main" val="226506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1765641"/>
            <a:ext cx="8737599" cy="493572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Proof of Induced Seismicity may be difficult to obtain. </a:t>
            </a:r>
            <a:r>
              <a:rPr lang="en-US" sz="2400" dirty="0" smtClean="0"/>
              <a:t>Absolute proof may not be necessary for consideration of prudent operational changes.</a:t>
            </a:r>
          </a:p>
          <a:p>
            <a:endParaRPr lang="en-US" sz="2400" dirty="0" smtClean="0"/>
          </a:p>
          <a:p>
            <a:r>
              <a:rPr lang="en-US" sz="2800" b="1" i="1" dirty="0">
                <a:solidFill>
                  <a:srgbClr val="000000"/>
                </a:solidFill>
              </a:rPr>
              <a:t>P</a:t>
            </a:r>
            <a:r>
              <a:rPr lang="en-US" sz="2800" b="1" i="1" dirty="0" smtClean="0">
                <a:solidFill>
                  <a:srgbClr val="000000"/>
                </a:solidFill>
              </a:rPr>
              <a:t>hysical models </a:t>
            </a:r>
            <a:r>
              <a:rPr lang="en-US" sz="2800" b="1" i="1" dirty="0">
                <a:solidFill>
                  <a:srgbClr val="000000"/>
                </a:solidFill>
              </a:rPr>
              <a:t>for linkage between commercial activities and </a:t>
            </a:r>
            <a:r>
              <a:rPr lang="en-US" sz="2800" b="1" i="1" dirty="0" smtClean="0">
                <a:solidFill>
                  <a:srgbClr val="000000"/>
                </a:solidFill>
              </a:rPr>
              <a:t>earthquakes exist but need development, testing and refinement. </a:t>
            </a:r>
            <a:r>
              <a:rPr lang="en-US" sz="2400" dirty="0" smtClean="0"/>
              <a:t>A range of physical models may be in operation depending on individual conditions.</a:t>
            </a:r>
          </a:p>
          <a:p>
            <a:endParaRPr lang="en-US" sz="2400" dirty="0" smtClean="0"/>
          </a:p>
          <a:p>
            <a:r>
              <a:rPr lang="en-US" sz="2800" b="1" i="1" dirty="0" smtClean="0">
                <a:solidFill>
                  <a:schemeClr val="tx1"/>
                </a:solidFill>
              </a:rPr>
              <a:t>Need for reservoir engineers, geologists and geophysicists to work together to attack these problems.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Data sharing provides a step in assessment of these issues. Seismic monitoring is only one part of this assessment.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9647"/>
            <a:ext cx="8381260" cy="1054394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4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362200" y="838200"/>
            <a:ext cx="454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USGS National Seismic Hazard Map</a:t>
            </a:r>
          </a:p>
        </p:txBody>
      </p:sp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228600" y="152400"/>
            <a:ext cx="6445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en-US" sz="3200" b="0" dirty="0">
                <a:solidFill>
                  <a:srgbClr val="FFFF00"/>
                </a:solidFill>
                <a:latin typeface="Arial"/>
              </a:rPr>
              <a:t>Earthquakes are a national hazard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787797" y="3122672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M5.4</a:t>
            </a:r>
          </a:p>
        </p:txBody>
      </p:sp>
      <p:sp>
        <p:nvSpPr>
          <p:cNvPr id="943114" name="AutoShape 10"/>
          <p:cNvSpPr>
            <a:spLocks noChangeArrowheads="1"/>
          </p:cNvSpPr>
          <p:nvPr/>
        </p:nvSpPr>
        <p:spPr bwMode="auto">
          <a:xfrm>
            <a:off x="1189104" y="2593975"/>
            <a:ext cx="152400" cy="149225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1111078" y="236220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M6.0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659563" y="4876800"/>
            <a:ext cx="198437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40" name="Text Box 8"/>
          <p:cNvSpPr txBox="1">
            <a:spLocks noChangeArrowheads="1"/>
          </p:cNvSpPr>
          <p:nvPr/>
        </p:nvSpPr>
        <p:spPr bwMode="auto">
          <a:xfrm>
            <a:off x="6567488" y="4639068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M7.2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7726363" y="4484688"/>
            <a:ext cx="198437" cy="163512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42" name="Text Box 8"/>
          <p:cNvSpPr txBox="1">
            <a:spLocks noChangeArrowheads="1"/>
          </p:cNvSpPr>
          <p:nvPr/>
        </p:nvSpPr>
        <p:spPr bwMode="auto">
          <a:xfrm>
            <a:off x="7634288" y="4258068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M6.0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75452" y="2822575"/>
            <a:ext cx="152400" cy="149225"/>
          </a:xfrm>
          <a:prstGeom prst="star5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44" name="Text Box 9"/>
          <p:cNvSpPr txBox="1">
            <a:spLocks noChangeArrowheads="1"/>
          </p:cNvSpPr>
          <p:nvPr/>
        </p:nvSpPr>
        <p:spPr bwMode="auto">
          <a:xfrm>
            <a:off x="-76200" y="2909888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>
                <a:solidFill>
                  <a:srgbClr val="000000"/>
                </a:solidFill>
                <a:latin typeface="Arial"/>
              </a:rPr>
              <a:t>M5.6</a:t>
            </a:r>
          </a:p>
        </p:txBody>
      </p:sp>
      <p:sp>
        <p:nvSpPr>
          <p:cNvPr id="26646" name="Text Box 9"/>
          <p:cNvSpPr txBox="1">
            <a:spLocks noChangeArrowheads="1"/>
          </p:cNvSpPr>
          <p:nvPr/>
        </p:nvSpPr>
        <p:spPr bwMode="auto">
          <a:xfrm>
            <a:off x="-76479" y="2436306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M6.5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76620" y="4175632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48" name="Text Box 16"/>
          <p:cNvSpPr txBox="1">
            <a:spLocks noChangeArrowheads="1"/>
          </p:cNvSpPr>
          <p:nvPr/>
        </p:nvSpPr>
        <p:spPr bwMode="auto">
          <a:xfrm>
            <a:off x="998538" y="411480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>
                <a:solidFill>
                  <a:srgbClr val="000000"/>
                </a:solidFill>
                <a:latin typeface="Arial"/>
              </a:rPr>
              <a:t>M7.2</a:t>
            </a:r>
          </a:p>
        </p:txBody>
      </p:sp>
      <p:sp>
        <p:nvSpPr>
          <p:cNvPr id="26649" name="Text Box 8"/>
          <p:cNvSpPr txBox="1">
            <a:spLocks noChangeArrowheads="1"/>
          </p:cNvSpPr>
          <p:nvPr/>
        </p:nvSpPr>
        <p:spPr bwMode="auto">
          <a:xfrm>
            <a:off x="4800600" y="381000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M4.9</a:t>
            </a:r>
          </a:p>
        </p:txBody>
      </p:sp>
      <p:sp>
        <p:nvSpPr>
          <p:cNvPr id="26650" name="Text Box 8"/>
          <p:cNvSpPr txBox="1">
            <a:spLocks noChangeArrowheads="1"/>
          </p:cNvSpPr>
          <p:nvPr/>
        </p:nvSpPr>
        <p:spPr bwMode="auto">
          <a:xfrm>
            <a:off x="6484937" y="1687512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M5.1</a:t>
            </a: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auto">
          <a:xfrm>
            <a:off x="6507096" y="1981200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5143180" y="3954716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26653" name="Text Box 8"/>
          <p:cNvSpPr txBox="1">
            <a:spLocks noChangeArrowheads="1"/>
          </p:cNvSpPr>
          <p:nvPr/>
        </p:nvSpPr>
        <p:spPr bwMode="auto">
          <a:xfrm>
            <a:off x="1447800" y="495300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M6.7</a:t>
            </a:r>
          </a:p>
        </p:txBody>
      </p:sp>
      <p:sp>
        <p:nvSpPr>
          <p:cNvPr id="62" name="AutoShape 5"/>
          <p:cNvSpPr>
            <a:spLocks noChangeArrowheads="1"/>
          </p:cNvSpPr>
          <p:nvPr/>
        </p:nvSpPr>
        <p:spPr bwMode="auto">
          <a:xfrm>
            <a:off x="1371600" y="5105400"/>
            <a:ext cx="152400" cy="152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26655" name="Text Box 8"/>
          <p:cNvSpPr txBox="1">
            <a:spLocks noChangeArrowheads="1"/>
          </p:cNvSpPr>
          <p:nvPr/>
        </p:nvSpPr>
        <p:spPr bwMode="auto">
          <a:xfrm>
            <a:off x="541084" y="1036064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M6.8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594872" y="1226244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65" name="AutoShape 5"/>
          <p:cNvSpPr>
            <a:spLocks noChangeArrowheads="1"/>
          </p:cNvSpPr>
          <p:nvPr/>
        </p:nvSpPr>
        <p:spPr bwMode="auto">
          <a:xfrm>
            <a:off x="7871652" y="3886200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26658" name="Text Box 8"/>
          <p:cNvSpPr txBox="1">
            <a:spLocks noChangeArrowheads="1"/>
          </p:cNvSpPr>
          <p:nvPr/>
        </p:nvSpPr>
        <p:spPr bwMode="auto">
          <a:xfrm>
            <a:off x="7892878" y="365760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M7.9</a:t>
            </a:r>
          </a:p>
        </p:txBody>
      </p:sp>
      <p:sp>
        <p:nvSpPr>
          <p:cNvPr id="26659" name="Text Box 16"/>
          <p:cNvSpPr txBox="1">
            <a:spLocks noChangeArrowheads="1"/>
          </p:cNvSpPr>
          <p:nvPr/>
        </p:nvSpPr>
        <p:spPr bwMode="auto">
          <a:xfrm>
            <a:off x="381000" y="342900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Arial"/>
              </a:rPr>
              <a:t>M6.6</a:t>
            </a:r>
          </a:p>
        </p:txBody>
      </p:sp>
      <p:sp>
        <p:nvSpPr>
          <p:cNvPr id="26660" name="Text Box 16"/>
          <p:cNvSpPr txBox="1">
            <a:spLocks noChangeArrowheads="1"/>
          </p:cNvSpPr>
          <p:nvPr/>
        </p:nvSpPr>
        <p:spPr bwMode="auto">
          <a:xfrm>
            <a:off x="533400" y="304800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Arial"/>
              </a:rPr>
              <a:t>M6.0</a:t>
            </a:r>
          </a:p>
        </p:txBody>
      </p:sp>
      <p:sp>
        <p:nvSpPr>
          <p:cNvPr id="69" name="AutoShape 15"/>
          <p:cNvSpPr>
            <a:spLocks noChangeArrowheads="1"/>
          </p:cNvSpPr>
          <p:nvPr/>
        </p:nvSpPr>
        <p:spPr bwMode="auto">
          <a:xfrm>
            <a:off x="259336" y="3452052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70" name="AutoShape 15"/>
          <p:cNvSpPr>
            <a:spLocks noChangeArrowheads="1"/>
          </p:cNvSpPr>
          <p:nvPr/>
        </p:nvSpPr>
        <p:spPr bwMode="auto">
          <a:xfrm>
            <a:off x="427104" y="3276600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71" name="AutoShape 5"/>
          <p:cNvSpPr>
            <a:spLocks noChangeArrowheads="1"/>
          </p:cNvSpPr>
          <p:nvPr/>
        </p:nvSpPr>
        <p:spPr bwMode="auto">
          <a:xfrm>
            <a:off x="4458018" y="2413426"/>
            <a:ext cx="152400" cy="152400"/>
          </a:xfrm>
          <a:prstGeom prst="star5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26664" name="Text Box 8"/>
          <p:cNvSpPr txBox="1">
            <a:spLocks noChangeArrowheads="1"/>
          </p:cNvSpPr>
          <p:nvPr/>
        </p:nvSpPr>
        <p:spPr bwMode="auto">
          <a:xfrm>
            <a:off x="4114800" y="2209800"/>
            <a:ext cx="58221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M3.8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5638800"/>
            <a:ext cx="9144000" cy="13716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6000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4038600" y="6372225"/>
            <a:ext cx="4953000" cy="29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sz="1500">
                <a:solidFill>
                  <a:srgbClr val="FFFFFF"/>
                </a:solidFill>
                <a:latin typeface="Arial Rounded MT Bold" pitchFamily="34" charset="0"/>
              </a:rPr>
              <a:t>national </a:t>
            </a:r>
            <a:r>
              <a:rPr lang="en-US" sz="1500">
                <a:solidFill>
                  <a:srgbClr val="CC0033"/>
                </a:solidFill>
                <a:latin typeface="Arial Rounded MT Bold" pitchFamily="34" charset="0"/>
              </a:rPr>
              <a:t>earthquake</a:t>
            </a:r>
            <a:r>
              <a:rPr lang="en-US" sz="1500">
                <a:solidFill>
                  <a:srgbClr val="FFFFFF"/>
                </a:solidFill>
                <a:latin typeface="Arial Rounded MT Bold" pitchFamily="34" charset="0"/>
              </a:rPr>
              <a:t> hazards reduction program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717675" y="6334125"/>
            <a:ext cx="6827838" cy="46038"/>
          </a:xfrm>
          <a:prstGeom prst="rect">
            <a:avLst/>
          </a:prstGeom>
          <a:gradFill rotWithShape="1">
            <a:gsLst>
              <a:gs pos="0">
                <a:srgbClr val="CC0033"/>
              </a:gs>
              <a:gs pos="100000">
                <a:srgbClr val="FFFF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351" name="Picture 9" descr="NEHRP_logo_final_red_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5986463"/>
            <a:ext cx="132556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06675" y="5686425"/>
            <a:ext cx="5897563" cy="561975"/>
            <a:chOff x="1642" y="3582"/>
            <a:chExt cx="3715" cy="354"/>
          </a:xfrm>
        </p:grpSpPr>
        <p:pic>
          <p:nvPicPr>
            <p:cNvPr id="13362" name="Picture 11" descr="nsf4c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582"/>
              <a:ext cx="35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3" name="Picture 12" descr="FEMA_logo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3600"/>
              <a:ext cx="90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4" name="Picture 13" descr="USGS_logo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657"/>
              <a:ext cx="7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5" name="Picture 14" descr="identleft_4line [Converted]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648"/>
              <a:ext cx="72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8" name="TextBox 18"/>
          <p:cNvSpPr txBox="1">
            <a:spLocks noChangeArrowheads="1"/>
          </p:cNvSpPr>
          <p:nvPr/>
        </p:nvSpPr>
        <p:spPr bwMode="auto">
          <a:xfrm>
            <a:off x="4703763" y="5268915"/>
            <a:ext cx="4390946" cy="36933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>
                <a:solidFill>
                  <a:srgbClr val="FFFFFF"/>
                </a:solidFill>
                <a:latin typeface="Arial"/>
              </a:rPr>
              <a:t>Notable earthquakes </a:t>
            </a:r>
            <a:r>
              <a:rPr lang="en-US" b="0" dirty="0" smtClean="0">
                <a:solidFill>
                  <a:srgbClr val="FFFFFF"/>
                </a:solidFill>
                <a:latin typeface="Arial"/>
              </a:rPr>
              <a:t>in the past 15 years</a:t>
            </a: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265740"/>
            <a:ext cx="312738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475162" y="5334002"/>
            <a:ext cx="249237" cy="2286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4114800" y="3676168"/>
            <a:ext cx="58221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M4.7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034305" y="3710805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M4.4</a:t>
            </a:r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3475611" y="3886200"/>
            <a:ext cx="136525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4328621" y="3884119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M4.2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367545" y="3865526"/>
            <a:ext cx="166687" cy="174625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2231576" y="464484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M4.4</a:t>
            </a:r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2263841" y="4512508"/>
            <a:ext cx="144463" cy="163513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6096000" y="2983468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M5.8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6111368" y="3200400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2427512" y="3215128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M5.3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AutoShape 5"/>
          <p:cNvSpPr>
            <a:spLocks noChangeArrowheads="1"/>
          </p:cNvSpPr>
          <p:nvPr/>
        </p:nvSpPr>
        <p:spPr bwMode="auto">
          <a:xfrm>
            <a:off x="2544443" y="3466780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auto">
          <a:xfrm>
            <a:off x="4286167" y="3861901"/>
            <a:ext cx="152400" cy="152400"/>
          </a:xfrm>
          <a:prstGeom prst="star5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67" name="AutoShape 5"/>
          <p:cNvSpPr>
            <a:spLocks noChangeArrowheads="1"/>
          </p:cNvSpPr>
          <p:nvPr/>
        </p:nvSpPr>
        <p:spPr bwMode="auto">
          <a:xfrm>
            <a:off x="4785232" y="3253548"/>
            <a:ext cx="152400" cy="152400"/>
          </a:xfrm>
          <a:prstGeom prst="star5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68" name="AutoShape 5"/>
          <p:cNvSpPr>
            <a:spLocks noChangeArrowheads="1"/>
          </p:cNvSpPr>
          <p:nvPr/>
        </p:nvSpPr>
        <p:spPr bwMode="auto">
          <a:xfrm>
            <a:off x="4404872" y="3330388"/>
            <a:ext cx="152400" cy="152400"/>
          </a:xfrm>
          <a:prstGeom prst="star5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4005944" y="3159420"/>
            <a:ext cx="58221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M3.9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AutoShape 5"/>
          <p:cNvSpPr>
            <a:spLocks noChangeArrowheads="1"/>
          </p:cNvSpPr>
          <p:nvPr/>
        </p:nvSpPr>
        <p:spPr bwMode="auto">
          <a:xfrm>
            <a:off x="44824" y="2362200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2100946" y="360317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M5.0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auto">
          <a:xfrm>
            <a:off x="2514600" y="3505200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6270172" y="144780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M5.2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AutoShape 5"/>
          <p:cNvSpPr>
            <a:spLocks noChangeArrowheads="1"/>
          </p:cNvSpPr>
          <p:nvPr/>
        </p:nvSpPr>
        <p:spPr bwMode="auto">
          <a:xfrm>
            <a:off x="6292331" y="1719944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4818734" y="4906254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M5.3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AutoShape 5"/>
          <p:cNvSpPr>
            <a:spLocks noChangeArrowheads="1"/>
          </p:cNvSpPr>
          <p:nvPr/>
        </p:nvSpPr>
        <p:spPr bwMode="auto">
          <a:xfrm>
            <a:off x="5070832" y="5157848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82" name="AutoShape 5"/>
          <p:cNvSpPr>
            <a:spLocks noChangeArrowheads="1"/>
          </p:cNvSpPr>
          <p:nvPr/>
        </p:nvSpPr>
        <p:spPr bwMode="auto">
          <a:xfrm>
            <a:off x="4621300" y="2761768"/>
            <a:ext cx="152400" cy="152400"/>
          </a:xfrm>
          <a:prstGeom prst="star5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4320207" y="2809461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M4.2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AutoShape 5"/>
          <p:cNvSpPr>
            <a:spLocks noChangeArrowheads="1"/>
          </p:cNvSpPr>
          <p:nvPr/>
        </p:nvSpPr>
        <p:spPr bwMode="auto">
          <a:xfrm>
            <a:off x="2973624" y="2453128"/>
            <a:ext cx="152400" cy="152400"/>
          </a:xfrm>
          <a:prstGeom prst="star5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2743200" y="2286000"/>
            <a:ext cx="58221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M4.0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AutoShape 5"/>
          <p:cNvSpPr>
            <a:spLocks noChangeArrowheads="1"/>
          </p:cNvSpPr>
          <p:nvPr/>
        </p:nvSpPr>
        <p:spPr bwMode="auto">
          <a:xfrm>
            <a:off x="3394816" y="2525144"/>
            <a:ext cx="152400" cy="152400"/>
          </a:xfrm>
          <a:prstGeom prst="star5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3276600" y="2362200"/>
            <a:ext cx="58221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M4.3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6064078" y="403860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M4.4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AutoShape 5"/>
          <p:cNvSpPr>
            <a:spLocks noChangeArrowheads="1"/>
          </p:cNvSpPr>
          <p:nvPr/>
        </p:nvSpPr>
        <p:spPr bwMode="auto">
          <a:xfrm>
            <a:off x="6057580" y="4183316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5570607" y="3462214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M4.3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AutoShape 5"/>
          <p:cNvSpPr>
            <a:spLocks noChangeArrowheads="1"/>
          </p:cNvSpPr>
          <p:nvPr/>
        </p:nvSpPr>
        <p:spPr bwMode="auto">
          <a:xfrm>
            <a:off x="5606334" y="3403832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5506496" y="2408256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M4.4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AutoShape 5"/>
          <p:cNvSpPr>
            <a:spLocks noChangeArrowheads="1"/>
          </p:cNvSpPr>
          <p:nvPr/>
        </p:nvSpPr>
        <p:spPr bwMode="auto">
          <a:xfrm>
            <a:off x="5696766" y="2593272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4678344" y="4198576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M4.3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AutoShape 5"/>
          <p:cNvSpPr>
            <a:spLocks noChangeArrowheads="1"/>
          </p:cNvSpPr>
          <p:nvPr/>
        </p:nvSpPr>
        <p:spPr bwMode="auto">
          <a:xfrm>
            <a:off x="4868614" y="4383592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6883960" y="1051952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M4.9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AutoShape 5"/>
          <p:cNvSpPr>
            <a:spLocks noChangeArrowheads="1"/>
          </p:cNvSpPr>
          <p:nvPr/>
        </p:nvSpPr>
        <p:spPr bwMode="auto">
          <a:xfrm>
            <a:off x="6956359" y="1235112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01" name="Text Box 8"/>
          <p:cNvSpPr txBox="1">
            <a:spLocks noChangeArrowheads="1"/>
          </p:cNvSpPr>
          <p:nvPr/>
        </p:nvSpPr>
        <p:spPr bwMode="auto">
          <a:xfrm>
            <a:off x="2089204" y="4114800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M4.1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AutoShape 5"/>
          <p:cNvSpPr>
            <a:spLocks noChangeArrowheads="1"/>
          </p:cNvSpPr>
          <p:nvPr/>
        </p:nvSpPr>
        <p:spPr bwMode="auto">
          <a:xfrm>
            <a:off x="2466481" y="4303208"/>
            <a:ext cx="144463" cy="163513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03" name="Text Box 8"/>
          <p:cNvSpPr txBox="1">
            <a:spLocks noChangeArrowheads="1"/>
          </p:cNvSpPr>
          <p:nvPr/>
        </p:nvSpPr>
        <p:spPr bwMode="auto">
          <a:xfrm>
            <a:off x="4876800" y="2743200"/>
            <a:ext cx="58221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M3.8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AutoShape 5"/>
          <p:cNvSpPr>
            <a:spLocks noChangeArrowheads="1"/>
          </p:cNvSpPr>
          <p:nvPr/>
        </p:nvSpPr>
        <p:spPr bwMode="auto">
          <a:xfrm>
            <a:off x="5067070" y="2928216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2944042" y="4839875"/>
            <a:ext cx="58221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M3.9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AutoShape 5"/>
          <p:cNvSpPr>
            <a:spLocks noChangeArrowheads="1"/>
          </p:cNvSpPr>
          <p:nvPr/>
        </p:nvSpPr>
        <p:spPr bwMode="auto">
          <a:xfrm>
            <a:off x="3352800" y="4992453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07" name="Text Box 8"/>
          <p:cNvSpPr txBox="1">
            <a:spLocks noChangeArrowheads="1"/>
          </p:cNvSpPr>
          <p:nvPr/>
        </p:nvSpPr>
        <p:spPr bwMode="auto">
          <a:xfrm>
            <a:off x="3380189" y="5276368"/>
            <a:ext cx="58221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M3.9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AutoShape 5"/>
          <p:cNvSpPr>
            <a:spLocks noChangeArrowheads="1"/>
          </p:cNvSpPr>
          <p:nvPr/>
        </p:nvSpPr>
        <p:spPr bwMode="auto">
          <a:xfrm>
            <a:off x="3412446" y="5214216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6248400" y="2438400"/>
            <a:ext cx="58221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M3.8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AutoShape 5"/>
          <p:cNvSpPr>
            <a:spLocks noChangeArrowheads="1"/>
          </p:cNvSpPr>
          <p:nvPr/>
        </p:nvSpPr>
        <p:spPr bwMode="auto">
          <a:xfrm>
            <a:off x="6438670" y="2623416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1520572" y="1724106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M5.6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AutoShape 5"/>
          <p:cNvSpPr>
            <a:spLocks noChangeArrowheads="1"/>
          </p:cNvSpPr>
          <p:nvPr/>
        </p:nvSpPr>
        <p:spPr bwMode="auto">
          <a:xfrm>
            <a:off x="1723011" y="1914132"/>
            <a:ext cx="136525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2947829" y="4070404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M4.4</a:t>
            </a:r>
          </a:p>
        </p:txBody>
      </p:sp>
      <p:sp>
        <p:nvSpPr>
          <p:cNvPr id="99" name="AutoShape 5"/>
          <p:cNvSpPr>
            <a:spLocks noChangeArrowheads="1"/>
          </p:cNvSpPr>
          <p:nvPr/>
        </p:nvSpPr>
        <p:spPr bwMode="auto">
          <a:xfrm>
            <a:off x="2962636" y="4231936"/>
            <a:ext cx="136525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00" name="Text Box 8"/>
          <p:cNvSpPr txBox="1">
            <a:spLocks noChangeArrowheads="1"/>
          </p:cNvSpPr>
          <p:nvPr/>
        </p:nvSpPr>
        <p:spPr bwMode="auto">
          <a:xfrm>
            <a:off x="3447599" y="4830921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M4.8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AutoShape 5"/>
          <p:cNvSpPr>
            <a:spLocks noChangeArrowheads="1"/>
          </p:cNvSpPr>
          <p:nvPr/>
        </p:nvSpPr>
        <p:spPr bwMode="auto">
          <a:xfrm>
            <a:off x="3406841" y="4994335"/>
            <a:ext cx="144463" cy="163513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cxnSp>
        <p:nvCxnSpPr>
          <p:cNvPr id="4" name="Straight Connector 3"/>
          <p:cNvCxnSpPr>
            <a:stCxn id="71" idx="3"/>
          </p:cNvCxnSpPr>
          <p:nvPr/>
        </p:nvCxnSpPr>
        <p:spPr bwMode="auto">
          <a:xfrm>
            <a:off x="4581312" y="2565826"/>
            <a:ext cx="180868" cy="1959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Text Box 8"/>
          <p:cNvSpPr txBox="1">
            <a:spLocks noChangeArrowheads="1"/>
          </p:cNvSpPr>
          <p:nvPr/>
        </p:nvSpPr>
        <p:spPr bwMode="auto">
          <a:xfrm>
            <a:off x="5220499" y="3229048"/>
            <a:ext cx="64152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M4.3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AutoShape 5"/>
          <p:cNvSpPr>
            <a:spLocks noChangeArrowheads="1"/>
          </p:cNvSpPr>
          <p:nvPr/>
        </p:nvSpPr>
        <p:spPr bwMode="auto">
          <a:xfrm>
            <a:off x="5410769" y="3414064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18" name="AutoShape 5"/>
          <p:cNvSpPr>
            <a:spLocks noChangeArrowheads="1"/>
          </p:cNvSpPr>
          <p:nvPr/>
        </p:nvSpPr>
        <p:spPr bwMode="auto">
          <a:xfrm>
            <a:off x="6857223" y="2005212"/>
            <a:ext cx="152400" cy="152400"/>
          </a:xfrm>
          <a:prstGeom prst="star5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19" name="Text Box 8"/>
          <p:cNvSpPr txBox="1">
            <a:spLocks noChangeArrowheads="1"/>
          </p:cNvSpPr>
          <p:nvPr/>
        </p:nvSpPr>
        <p:spPr bwMode="auto">
          <a:xfrm>
            <a:off x="6888249" y="1894922"/>
            <a:ext cx="58221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M4.0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 Box 8"/>
          <p:cNvSpPr txBox="1">
            <a:spLocks noChangeArrowheads="1"/>
          </p:cNvSpPr>
          <p:nvPr/>
        </p:nvSpPr>
        <p:spPr bwMode="auto">
          <a:xfrm>
            <a:off x="3617853" y="3676247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M5.6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3635276" y="3847614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16" name="Text Box 8"/>
          <p:cNvSpPr txBox="1">
            <a:spLocks noChangeArrowheads="1"/>
          </p:cNvSpPr>
          <p:nvPr/>
        </p:nvSpPr>
        <p:spPr bwMode="auto">
          <a:xfrm>
            <a:off x="3382505" y="4328701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M4.8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AutoShape 5"/>
          <p:cNvSpPr>
            <a:spLocks noChangeArrowheads="1"/>
          </p:cNvSpPr>
          <p:nvPr/>
        </p:nvSpPr>
        <p:spPr bwMode="auto">
          <a:xfrm>
            <a:off x="3914140" y="4450477"/>
            <a:ext cx="136525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22" name="Text Box 8"/>
          <p:cNvSpPr txBox="1">
            <a:spLocks noChangeArrowheads="1"/>
          </p:cNvSpPr>
          <p:nvPr/>
        </p:nvSpPr>
        <p:spPr bwMode="auto">
          <a:xfrm>
            <a:off x="3695122" y="4193255"/>
            <a:ext cx="5838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M4.1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AutoShape 5"/>
          <p:cNvSpPr>
            <a:spLocks noChangeArrowheads="1"/>
          </p:cNvSpPr>
          <p:nvPr/>
        </p:nvSpPr>
        <p:spPr bwMode="auto">
          <a:xfrm>
            <a:off x="3879358" y="4424984"/>
            <a:ext cx="136525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24" name="Text Box 8"/>
          <p:cNvSpPr txBox="1">
            <a:spLocks noChangeArrowheads="1"/>
          </p:cNvSpPr>
          <p:nvPr/>
        </p:nvSpPr>
        <p:spPr bwMode="auto">
          <a:xfrm>
            <a:off x="5610759" y="3796665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M4.1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AutoShape 5"/>
          <p:cNvSpPr>
            <a:spLocks noChangeArrowheads="1"/>
          </p:cNvSpPr>
          <p:nvPr/>
        </p:nvSpPr>
        <p:spPr bwMode="auto">
          <a:xfrm>
            <a:off x="5734573" y="3993817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28" name="Text Box 8"/>
          <p:cNvSpPr txBox="1">
            <a:spLocks noChangeArrowheads="1"/>
          </p:cNvSpPr>
          <p:nvPr/>
        </p:nvSpPr>
        <p:spPr bwMode="auto">
          <a:xfrm>
            <a:off x="309551" y="2299545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M5.7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AutoShape 5"/>
          <p:cNvSpPr>
            <a:spLocks noChangeArrowheads="1"/>
          </p:cNvSpPr>
          <p:nvPr/>
        </p:nvSpPr>
        <p:spPr bwMode="auto">
          <a:xfrm>
            <a:off x="511990" y="2489571"/>
            <a:ext cx="136525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30" name="Text Box 8"/>
          <p:cNvSpPr txBox="1">
            <a:spLocks noChangeArrowheads="1"/>
          </p:cNvSpPr>
          <p:nvPr/>
        </p:nvSpPr>
        <p:spPr bwMode="auto">
          <a:xfrm>
            <a:off x="3224195" y="3570837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M4.2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AutoShape 5"/>
          <p:cNvSpPr>
            <a:spLocks noChangeArrowheads="1"/>
          </p:cNvSpPr>
          <p:nvPr/>
        </p:nvSpPr>
        <p:spPr bwMode="auto">
          <a:xfrm>
            <a:off x="3564320" y="3747663"/>
            <a:ext cx="136525" cy="152400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-42466" y="2059686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M6.8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AutoShape 5"/>
          <p:cNvSpPr>
            <a:spLocks noChangeArrowheads="1"/>
          </p:cNvSpPr>
          <p:nvPr/>
        </p:nvSpPr>
        <p:spPr bwMode="auto">
          <a:xfrm>
            <a:off x="29142" y="2253933"/>
            <a:ext cx="152400" cy="152400"/>
          </a:xfrm>
          <a:prstGeom prst="star5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buFontTx/>
              <a:buNone/>
              <a:defRPr/>
            </a:pPr>
            <a:endParaRPr lang="en-US" sz="1800" kern="0">
              <a:solidFill>
                <a:srgbClr val="FFFFFF"/>
              </a:solidFill>
              <a:latin typeface="Arial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072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4" grpId="0"/>
      <p:bldP spid="26640" grpId="0"/>
      <p:bldP spid="26642" grpId="0"/>
      <p:bldP spid="26644" grpId="0"/>
      <p:bldP spid="26646" grpId="0"/>
      <p:bldP spid="26648" grpId="0"/>
      <p:bldP spid="26649" grpId="0"/>
      <p:bldP spid="26650" grpId="0"/>
      <p:bldP spid="26653" grpId="0"/>
      <p:bldP spid="26655" grpId="0"/>
      <p:bldP spid="26658" grpId="0"/>
      <p:bldP spid="26659" grpId="0"/>
      <p:bldP spid="26660" grpId="0"/>
      <p:bldP spid="26664" grpId="0"/>
      <p:bldP spid="26638" grpId="0" animBg="1"/>
      <p:bldP spid="50" grpId="0" animBg="1"/>
      <p:bldP spid="48" grpId="0"/>
      <p:bldP spid="51" grpId="0"/>
      <p:bldP spid="53" grpId="0"/>
      <p:bldP spid="55" grpId="0"/>
      <p:bldP spid="57" grpId="0"/>
      <p:bldP spid="61" grpId="0"/>
      <p:bldP spid="72" grpId="0"/>
      <p:bldP spid="76" grpId="0"/>
      <p:bldP spid="78" grpId="0"/>
      <p:bldP spid="80" grpId="0"/>
      <p:bldP spid="83" grpId="0"/>
      <p:bldP spid="85" grpId="0"/>
      <p:bldP spid="87" grpId="0"/>
      <p:bldP spid="88" grpId="0"/>
      <p:bldP spid="90" grpId="0"/>
      <p:bldP spid="92" grpId="0"/>
      <p:bldP spid="94" grpId="0"/>
      <p:bldP spid="96" grpId="0"/>
      <p:bldP spid="101" grpId="0"/>
      <p:bldP spid="103" grpId="0"/>
      <p:bldP spid="105" grpId="0"/>
      <p:bldP spid="107" grpId="0"/>
      <p:bldP spid="109" grpId="0"/>
      <p:bldP spid="111" grpId="0"/>
      <p:bldP spid="98" grpId="0"/>
      <p:bldP spid="100" grpId="0"/>
      <p:bldP spid="114" grpId="0"/>
      <p:bldP spid="119" grpId="0"/>
      <p:bldP spid="120" grpId="0"/>
      <p:bldP spid="116" grpId="0"/>
      <p:bldP spid="122" grpId="0"/>
      <p:bldP spid="124" grpId="0"/>
      <p:bldP spid="128" grpId="0"/>
      <p:bldP spid="130" grpId="0"/>
      <p:bldP spid="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947"/>
            <a:ext cx="8381260" cy="1054394"/>
          </a:xfrm>
        </p:spPr>
        <p:txBody>
          <a:bodyPr/>
          <a:lstStyle/>
          <a:p>
            <a:r>
              <a:rPr lang="en-US" dirty="0" smtClean="0"/>
              <a:t>INCREASE IN SEISMICITY IN CENTRAL AND EASTERN US</a:t>
            </a:r>
            <a:endParaRPr lang="en-US" dirty="0"/>
          </a:p>
        </p:txBody>
      </p:sp>
      <p:pic>
        <p:nvPicPr>
          <p:cNvPr id="5" name="Picture 4" descr="Figure-1-1024x6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72" y="2197100"/>
            <a:ext cx="4299974" cy="260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7572" y="4826000"/>
            <a:ext cx="42999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seismicity 2009-2013, M&gt;3 displayed on US National Hazard Map</a:t>
            </a:r>
          </a:p>
          <a:p>
            <a:endParaRPr lang="en-US" sz="800" dirty="0" smtClean="0"/>
          </a:p>
          <a:p>
            <a:r>
              <a:rPr lang="en-US" sz="1400" dirty="0" err="1" smtClean="0"/>
              <a:t>earthquake.usgs.gov</a:t>
            </a:r>
            <a:r>
              <a:rPr lang="en-US" sz="1400" dirty="0"/>
              <a:t>/hazards/?source=</a:t>
            </a:r>
            <a:r>
              <a:rPr lang="en-US" sz="1400" dirty="0" err="1"/>
              <a:t>sitenav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7801" y="5408298"/>
            <a:ext cx="42207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Recent increase in annual seismicity in Central and Eastern US.  Ellsworth, 2012.</a:t>
            </a:r>
          </a:p>
          <a:p>
            <a:r>
              <a:rPr lang="en-US" dirty="0" smtClean="0"/>
              <a:t>Updated 6 May 2014</a:t>
            </a:r>
          </a:p>
          <a:p>
            <a:endParaRPr lang="en-US" sz="800" dirty="0"/>
          </a:p>
          <a:p>
            <a:r>
              <a:rPr lang="en-US" sz="1400" dirty="0" err="1" smtClean="0"/>
              <a:t>earthquake.usgs.gov</a:t>
            </a:r>
            <a:r>
              <a:rPr lang="en-US" sz="1400" dirty="0"/>
              <a:t>/research/induced/</a:t>
            </a:r>
          </a:p>
        </p:txBody>
      </p:sp>
      <p:pic>
        <p:nvPicPr>
          <p:cNvPr id="8" name="Content Placeholder 3" descr="comparemaps.eps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9" y="2001471"/>
            <a:ext cx="4139747" cy="34131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07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4627"/>
            <a:ext cx="8381260" cy="1054394"/>
          </a:xfrm>
        </p:spPr>
        <p:txBody>
          <a:bodyPr/>
          <a:lstStyle/>
          <a:p>
            <a:r>
              <a:rPr lang="en-US" b="1" i="1" cap="none" dirty="0" smtClean="0">
                <a:latin typeface="Franklin Gothic Medium"/>
                <a:cs typeface="Franklin Gothic Medium"/>
              </a:rPr>
              <a:t>“Seismicity Caused by or Likely Related to Human Activity” N</a:t>
            </a:r>
            <a:r>
              <a:rPr lang="en-US" dirty="0" smtClean="0"/>
              <a:t>RC, 2013 </a:t>
            </a:r>
            <a:endParaRPr lang="en-US" dirty="0"/>
          </a:p>
        </p:txBody>
      </p:sp>
      <p:pic>
        <p:nvPicPr>
          <p:cNvPr id="7" name="Picture 6" descr="NRC_InducedEQ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8" y="1129021"/>
            <a:ext cx="7545052" cy="5757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074" y="6070592"/>
            <a:ext cx="5423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Possible Linkage to Extraction and Injection of Fluids</a:t>
            </a:r>
          </a:p>
          <a:p>
            <a:pPr algn="ctr"/>
            <a:r>
              <a:rPr lang="en-US" i="1" dirty="0" err="1" smtClean="0"/>
              <a:t>www.nap.edu</a:t>
            </a:r>
            <a:r>
              <a:rPr lang="en-US" i="1" dirty="0"/>
              <a:t>/</a:t>
            </a:r>
            <a:r>
              <a:rPr lang="en-US" i="1" dirty="0" err="1"/>
              <a:t>catalog.php?record_id</a:t>
            </a:r>
            <a:r>
              <a:rPr lang="en-US" i="1" dirty="0"/>
              <a:t>=13355</a:t>
            </a:r>
          </a:p>
        </p:txBody>
      </p:sp>
      <p:pic>
        <p:nvPicPr>
          <p:cNvPr id="2" name="Picture 1" descr="Eastern_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513293"/>
            <a:ext cx="2478386" cy="245408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438900" y="3513293"/>
            <a:ext cx="2478386" cy="2454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5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2347"/>
            <a:ext cx="8381260" cy="1054394"/>
          </a:xfrm>
        </p:spPr>
        <p:txBody>
          <a:bodyPr/>
          <a:lstStyle/>
          <a:p>
            <a:r>
              <a:rPr lang="en-US" cap="none" dirty="0" smtClean="0"/>
              <a:t>Rocky Mountain Arsenal Waste Water Disposal – 1962-1965</a:t>
            </a:r>
            <a:endParaRPr lang="en-US" cap="none" dirty="0"/>
          </a:p>
        </p:txBody>
      </p:sp>
      <p:pic>
        <p:nvPicPr>
          <p:cNvPr id="2" name="Picture 1" descr="RockyMountainArsen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12392"/>
            <a:ext cx="5885688" cy="524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1601" y="6333065"/>
            <a:ext cx="126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NRC,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3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947"/>
            <a:ext cx="8381260" cy="1054394"/>
          </a:xfrm>
        </p:spPr>
        <p:txBody>
          <a:bodyPr/>
          <a:lstStyle/>
          <a:p>
            <a:r>
              <a:rPr lang="en-US" cap="none" dirty="0" smtClean="0"/>
              <a:t>One Earthquake in Fort Worth Basin Prior to 2008 and over 70 Since</a:t>
            </a:r>
            <a:endParaRPr lang="en-US" cap="none" dirty="0"/>
          </a:p>
        </p:txBody>
      </p:sp>
      <p:pic>
        <p:nvPicPr>
          <p:cNvPr id="12" name="Picture 11" descr="NEIC Summa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52" y="1386411"/>
            <a:ext cx="6099258" cy="50797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1300" y="6410420"/>
            <a:ext cx="869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Earthquakes Report by National Earthquake Information Center since 2008 (2.0 – 3.5)</a:t>
            </a:r>
            <a:endParaRPr lang="en-US" i="1" dirty="0"/>
          </a:p>
        </p:txBody>
      </p:sp>
      <p:sp>
        <p:nvSpPr>
          <p:cNvPr id="15" name="Oval 14"/>
          <p:cNvSpPr/>
          <p:nvPr/>
        </p:nvSpPr>
        <p:spPr>
          <a:xfrm>
            <a:off x="4442857" y="5545659"/>
            <a:ext cx="660400" cy="723900"/>
          </a:xfrm>
          <a:prstGeom prst="ellipse">
            <a:avLst/>
          </a:prstGeom>
          <a:solidFill>
            <a:srgbClr val="66CCFF">
              <a:alpha val="28000"/>
            </a:srgbClr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573" y="3411291"/>
            <a:ext cx="660400" cy="7239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783231" y="2915223"/>
            <a:ext cx="660400" cy="723900"/>
          </a:xfrm>
          <a:prstGeom prst="ellipse">
            <a:avLst/>
          </a:prstGeom>
          <a:solidFill>
            <a:srgbClr val="FF6600">
              <a:alpha val="28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7057" y="5990159"/>
            <a:ext cx="10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Cleburne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10273" y="3944691"/>
            <a:ext cx="2323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DFW Airport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303931" y="3347023"/>
            <a:ext cx="6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Azle</a:t>
            </a:r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2893586" y="1363647"/>
            <a:ext cx="368300" cy="3302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49186" y="141444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May 20, 1950: One felt report, no instrumental data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1583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3" y="495794"/>
            <a:ext cx="8381260" cy="571253"/>
          </a:xfrm>
        </p:spPr>
        <p:txBody>
          <a:bodyPr/>
          <a:lstStyle/>
          <a:p>
            <a:r>
              <a:rPr lang="en-US" cap="none" dirty="0" smtClean="0"/>
              <a:t>Locations Refined with Local Instruments</a:t>
            </a:r>
            <a:br>
              <a:rPr lang="en-US" cap="none" dirty="0" smtClean="0"/>
            </a:br>
            <a:r>
              <a:rPr lang="en-US" sz="1600" cap="none" dirty="0"/>
              <a:t/>
            </a:r>
            <a:br>
              <a:rPr lang="en-US" sz="1600" cap="none" dirty="0"/>
            </a:br>
            <a:r>
              <a:rPr lang="en-US" sz="2800" i="1" cap="none" dirty="0" smtClean="0"/>
              <a:t>DFW Earthquakes 2008-2009</a:t>
            </a:r>
            <a:endParaRPr lang="en-US" i="1" cap="none" dirty="0"/>
          </a:p>
        </p:txBody>
      </p:sp>
      <p:pic>
        <p:nvPicPr>
          <p:cNvPr id="5" name="Picture 2" descr="DFW.LeadingEdge.Fig2.Map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773174"/>
            <a:ext cx="3499542" cy="36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FW.LeadingEdge.Fig8.map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60" y="2652346"/>
            <a:ext cx="3644900" cy="420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6900" y="1981200"/>
            <a:ext cx="295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USGS Initial Locations Using</a:t>
            </a:r>
          </a:p>
          <a:p>
            <a:pPr algn="ctr"/>
            <a:r>
              <a:rPr lang="en-US" dirty="0" smtClean="0"/>
              <a:t>Regional Observations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76034" y="1981199"/>
            <a:ext cx="386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Earthquake Locations Using Local Instrumentation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41400" y="6350000"/>
            <a:ext cx="1938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Frohlich</a:t>
            </a:r>
            <a:r>
              <a:rPr lang="en-US" sz="1600" dirty="0" smtClean="0"/>
              <a:t> et al., 2011</a:t>
            </a:r>
            <a:endParaRPr lang="en-US" sz="1600" dirty="0"/>
          </a:p>
        </p:txBody>
      </p:sp>
      <p:pic>
        <p:nvPicPr>
          <p:cNvPr id="10" name="Picture 3" descr="IMG_50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08" y="5219539"/>
            <a:ext cx="2173326" cy="162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873250" y="3949700"/>
            <a:ext cx="4616450" cy="21209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0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23653"/>
          </a:xfrm>
        </p:spPr>
        <p:txBody>
          <a:bodyPr/>
          <a:lstStyle/>
          <a:p>
            <a:r>
              <a:rPr lang="en-US" cap="none" dirty="0" smtClean="0"/>
              <a:t>Were Earthquakes Induced or Triggered?</a:t>
            </a:r>
            <a:endParaRPr lang="en-US" cap="none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741464"/>
              </p:ext>
            </p:extLst>
          </p:nvPr>
        </p:nvGraphicFramePr>
        <p:xfrm>
          <a:off x="342900" y="1749233"/>
          <a:ext cx="8407400" cy="379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283"/>
                <a:gridCol w="20731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Qustions</a:t>
                      </a:r>
                      <a:r>
                        <a:rPr lang="en-US" dirty="0" smtClean="0"/>
                        <a:t> from Davis and </a:t>
                      </a:r>
                      <a:r>
                        <a:rPr lang="en-US" dirty="0" err="1" smtClean="0"/>
                        <a:t>Frohlich</a:t>
                      </a:r>
                      <a:r>
                        <a:rPr lang="en-US" dirty="0" smtClean="0"/>
                        <a:t>, 1993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DFW Answers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 Are the events the first known earthquakes of this character in the region?</a:t>
                      </a:r>
                      <a:r>
                        <a:rPr lang="en-US" sz="16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 Is there a clear correlation between injection and seismicity?</a:t>
                      </a:r>
                      <a:r>
                        <a:rPr lang="en-US" sz="16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3. Are epicenters within 5 km of wells?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4.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Do some earthquakes occur at or near injection depth?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5.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Are there known geologic structures that may channel flow to sites of earthquakes?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6. Are changes in fluid </a:t>
                      </a:r>
                      <a:r>
                        <a:rPr lang="en-US" sz="1600" smtClean="0">
                          <a:latin typeface="Arial"/>
                          <a:cs typeface="Arial"/>
                        </a:rPr>
                        <a:t>pressure at well bottoms sufficient to encourage</a:t>
                      </a:r>
                      <a:r>
                        <a:rPr lang="en-US" sz="1600" baseline="0" smtClean="0">
                          <a:latin typeface="Arial"/>
                          <a:cs typeface="Arial"/>
                        </a:rPr>
                        <a:t> seismicity?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UNKNOWN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7. Are changes in fluid pressure at </a:t>
                      </a:r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hypocentral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 distances sufficient to encourage seismicity?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UNKNOWN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1300" y="5676900"/>
            <a:ext cx="8597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Little subsurface data to constrain structures, faults and material properties.  This type of data needed to produce physical models to assess the cause of earthquakes.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0077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ionMap.GEMay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4" y="1796654"/>
            <a:ext cx="7923977" cy="47455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Reno-</a:t>
            </a:r>
            <a:r>
              <a:rPr lang="en-US" dirty="0" err="1" smtClean="0"/>
              <a:t>Azle</a:t>
            </a:r>
            <a:r>
              <a:rPr lang="en-US" dirty="0" smtClean="0"/>
              <a:t> Earthquake update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96" y="1873628"/>
            <a:ext cx="3347825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Franklin Gothic Medium"/>
              </a:rPr>
              <a:t>Station Map as of May 2014</a:t>
            </a:r>
          </a:p>
          <a:p>
            <a:pPr marL="285750" indent="-285750" defTabSz="914400">
              <a:buFont typeface="Wingdings" charset="2"/>
              <a:buChar char="§"/>
            </a:pPr>
            <a:r>
              <a:rPr lang="en-US" dirty="0">
                <a:solidFill>
                  <a:prstClr val="black"/>
                </a:solidFill>
                <a:latin typeface="Franklin Gothic Medium"/>
              </a:rPr>
              <a:t>12 active stations (G,R,N)</a:t>
            </a:r>
          </a:p>
          <a:p>
            <a:pPr defTabSz="914400"/>
            <a:endParaRPr lang="en-US" dirty="0">
              <a:solidFill>
                <a:prstClr val="black"/>
              </a:solidFill>
              <a:latin typeface="Franklin Gothic Medium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Franklin Gothic Medium"/>
              </a:rPr>
              <a:t>     USGS NEIC Earthquakes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Franklin Gothic Medium"/>
              </a:rPr>
              <a:t>     (11/01/2013 – present)</a:t>
            </a:r>
          </a:p>
        </p:txBody>
      </p:sp>
      <p:sp>
        <p:nvSpPr>
          <p:cNvPr id="10" name="Oval 9"/>
          <p:cNvSpPr/>
          <p:nvPr/>
        </p:nvSpPr>
        <p:spPr>
          <a:xfrm>
            <a:off x="714249" y="2805849"/>
            <a:ext cx="129371" cy="16143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3682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6679</TotalTime>
  <Words>775</Words>
  <Application>Microsoft Macintosh PowerPoint</Application>
  <PresentationFormat>On-screen Show (4:3)</PresentationFormat>
  <Paragraphs>155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EARTHQUAKES AND FLUID DISPOSAL – A historical perspective</vt:lpstr>
      <vt:lpstr>PowerPoint Presentation</vt:lpstr>
      <vt:lpstr>INCREASE IN SEISMICITY IN CENTRAL AND EASTERN US</vt:lpstr>
      <vt:lpstr>“Seismicity Caused by or Likely Related to Human Activity” NRC, 2013 </vt:lpstr>
      <vt:lpstr>Rocky Mountain Arsenal Waste Water Disposal – 1962-1965</vt:lpstr>
      <vt:lpstr>One Earthquake in Fort Worth Basin Prior to 2008 and over 70 Since</vt:lpstr>
      <vt:lpstr>Locations Refined with Local Instruments  DFW Earthquakes 2008-2009</vt:lpstr>
      <vt:lpstr>Were Earthquakes Induced or Triggered?</vt:lpstr>
      <vt:lpstr>Reno-Azle Earthquake update</vt:lpstr>
      <vt:lpstr>PowerPoint Presentation</vt:lpstr>
      <vt:lpstr>PATH FORWARD NRC, 2012</vt:lpstr>
      <vt:lpstr>NEEDS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Pioneer Induced Seismicity Meeting 31 July 2013</dc:title>
  <dc:creator>Brian</dc:creator>
  <cp:lastModifiedBy>Kim Cobb</cp:lastModifiedBy>
  <cp:revision>149</cp:revision>
  <cp:lastPrinted>2014-05-07T14:25:03Z</cp:lastPrinted>
  <dcterms:created xsi:type="dcterms:W3CDTF">2013-07-30T14:43:03Z</dcterms:created>
  <dcterms:modified xsi:type="dcterms:W3CDTF">2014-05-12T21:17:32Z</dcterms:modified>
</cp:coreProperties>
</file>